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7" r:id="rId2"/>
  </p:sldMasterIdLst>
  <p:notesMasterIdLst>
    <p:notesMasterId r:id="rId16"/>
  </p:notesMasterIdLst>
  <p:handoutMasterIdLst>
    <p:handoutMasterId r:id="rId17"/>
  </p:handoutMasterIdLst>
  <p:sldIdLst>
    <p:sldId id="355" r:id="rId3"/>
    <p:sldId id="380" r:id="rId4"/>
    <p:sldId id="318" r:id="rId5"/>
    <p:sldId id="372" r:id="rId6"/>
    <p:sldId id="373" r:id="rId7"/>
    <p:sldId id="366" r:id="rId8"/>
    <p:sldId id="374" r:id="rId9"/>
    <p:sldId id="375" r:id="rId10"/>
    <p:sldId id="377" r:id="rId11"/>
    <p:sldId id="378" r:id="rId12"/>
    <p:sldId id="379" r:id="rId13"/>
    <p:sldId id="371" r:id="rId14"/>
    <p:sldId id="344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>
      <p:cViewPr varScale="1">
        <p:scale>
          <a:sx n="110" d="100"/>
          <a:sy n="110" d="100"/>
        </p:scale>
        <p:origin x="46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E89CCF-2561-4C5B-84B8-64714A207314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28BA71-2AB0-47CB-96CA-8BD4911FDD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E2963-F212-4FE6-B7B1-6FEA78F41EC8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5906C4-339A-48E3-8368-C40F4FEE5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36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9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546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54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43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566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711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10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898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978398"/>
            <a:ext cx="7315200" cy="57463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554166"/>
            <a:ext cx="7315200" cy="313485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38400" y="1143000"/>
            <a:ext cx="7315200" cy="3757613"/>
          </a:xfrm>
          <a:prstGeom prst="roundRect">
            <a:avLst>
              <a:gd name="adj" fmla="val 8555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2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5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26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5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68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43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3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20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7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71497E-3E2C-4316-A318-5E79FDB96CB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  <p:sldLayoutId id="2147483785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gekw@hufs.ac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E2666-4D0B-4FE3-AB21-16CF6E0D42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Writing for Academic Purposes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3089B-DF74-4EFA-811E-CA5616998A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Course Introduction</a:t>
            </a:r>
          </a:p>
        </p:txBody>
      </p:sp>
    </p:spTree>
    <p:extLst>
      <p:ext uri="{BB962C8B-B14F-4D97-AF65-F5344CB8AC3E}">
        <p14:creationId xmlns:p14="http://schemas.microsoft.com/office/powerpoint/2010/main" val="582231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84-6790-499D-B3E5-E794A412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1B44A-9A22-4C83-B73B-D68EEF0B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430" y="3127654"/>
            <a:ext cx="4481636" cy="2073806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Arriving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5 minutes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or more after the start of class will be marked as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late.</a:t>
            </a:r>
          </a:p>
          <a:p>
            <a:pPr marL="0" indent="0" hangingPunc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For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each late mark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you will receive a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 point deduction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attendance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780C5-C2A9-4F70-B544-35310A46FECC}"/>
              </a:ext>
            </a:extLst>
          </p:cNvPr>
          <p:cNvSpPr txBox="1"/>
          <p:nvPr/>
        </p:nvSpPr>
        <p:spPr>
          <a:xfrm>
            <a:off x="2788023" y="1976755"/>
            <a:ext cx="6615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*Attendance includes being here on time prepared for class. 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B0FBB3-4D5A-4E66-AB55-1EAE841BD87A}"/>
              </a:ext>
            </a:extLst>
          </p:cNvPr>
          <p:cNvSpPr txBox="1">
            <a:spLocks/>
          </p:cNvSpPr>
          <p:nvPr/>
        </p:nvSpPr>
        <p:spPr>
          <a:xfrm>
            <a:off x="6419088" y="3145201"/>
            <a:ext cx="4481636" cy="20738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Arriving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30 minutes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or more after the start of class will be marked as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absent.</a:t>
            </a:r>
          </a:p>
          <a:p>
            <a:pPr marL="0" indent="0" hangingPunct="0">
              <a:buFont typeface="Arial" panose="020B0604020202020204" pitchFamily="34" charset="0"/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hangingPunc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For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each absence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you will receive a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2 point deduction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attendance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E7254E-B535-4271-B4AA-78A2B1FD54FA}"/>
              </a:ext>
            </a:extLst>
          </p:cNvPr>
          <p:cNvSpPr txBox="1"/>
          <p:nvPr/>
        </p:nvSpPr>
        <p:spPr>
          <a:xfrm>
            <a:off x="3001204" y="5581812"/>
            <a:ext cx="618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*Absences and lateness may be excused with a valid reason</a:t>
            </a:r>
          </a:p>
          <a:p>
            <a:endParaRPr lang="en-C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79109F-A2EA-41C2-9E33-B46C9BCA968D}"/>
              </a:ext>
            </a:extLst>
          </p:cNvPr>
          <p:cNvSpPr/>
          <p:nvPr/>
        </p:nvSpPr>
        <p:spPr>
          <a:xfrm>
            <a:off x="8834578" y="610859"/>
            <a:ext cx="2406446" cy="1168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If you are going to be late or absent please send me a message before class if possible. </a:t>
            </a:r>
          </a:p>
        </p:txBody>
      </p:sp>
    </p:spTree>
    <p:extLst>
      <p:ext uri="{BB962C8B-B14F-4D97-AF65-F5344CB8AC3E}">
        <p14:creationId xmlns:p14="http://schemas.microsoft.com/office/powerpoint/2010/main" val="733650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E884-6790-499D-B3E5-E794A412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Participation, 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1B44A-9A22-4C83-B73B-D68EEF0B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08" y="2627286"/>
            <a:ext cx="7729728" cy="3101983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Participation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includes all classroom tasks i.e. projects, performances, discussions etc., as well as attention, attitude.</a:t>
            </a:r>
          </a:p>
          <a:p>
            <a:pPr marL="0" indent="0" hangingPunct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Professionalism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is the way you conduct yourself in class and with your professor.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3820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86881" y="457200"/>
            <a:ext cx="6675437" cy="1312863"/>
          </a:xfrm>
        </p:spPr>
        <p:txBody>
          <a:bodyPr>
            <a:normAutofit/>
          </a:bodyPr>
          <a:lstStyle/>
          <a:p>
            <a:r>
              <a:rPr lang="en-CA" sz="5300" dirty="0"/>
              <a:t>Final Portfolio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0" y="2209800"/>
            <a:ext cx="9601200" cy="331787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CA" b="1" dirty="0"/>
              <a:t>Final Versions of…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All class assignments</a:t>
            </a:r>
          </a:p>
          <a:p>
            <a:pPr lvl="1"/>
            <a:endParaRPr lang="en-GB" dirty="0">
              <a:latin typeface="Calibri" panose="020F0502020204030204" pitchFamily="34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dirty="0">
                <a:latin typeface="Calibri" panose="020F0502020204030204" pitchFamily="34" charset="0"/>
                <a:ea typeface="맑은 고딕" panose="020B0503020000020004" pitchFamily="50" charset="-127"/>
                <a:cs typeface="Times New Roman" panose="02020603050405020304" pitchFamily="18" charset="0"/>
              </a:rPr>
              <a:t>* A detailed list of what you need to submit will be presented in week 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6484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Contact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b="1" dirty="0"/>
              <a:t>Website</a:t>
            </a:r>
            <a:r>
              <a:rPr lang="en-CA" dirty="0"/>
              <a:t>: profgwhitehead.weebly.com</a:t>
            </a:r>
          </a:p>
          <a:p>
            <a:r>
              <a:rPr lang="en-CA" b="1" dirty="0"/>
              <a:t>Email</a:t>
            </a:r>
            <a:r>
              <a:rPr lang="en-CA" dirty="0"/>
              <a:t>: </a:t>
            </a:r>
            <a:r>
              <a:rPr lang="en-CA" dirty="0">
                <a:hlinkClick r:id="rId2"/>
              </a:rPr>
              <a:t>gekw@hufs.ac</a:t>
            </a:r>
            <a:r>
              <a:rPr lang="en-CA">
                <a:hlinkClick r:id="rId2"/>
              </a:rPr>
              <a:t>.kr</a:t>
            </a:r>
            <a:endParaRPr lang="en-CA" dirty="0"/>
          </a:p>
        </p:txBody>
      </p:sp>
      <p:pic>
        <p:nvPicPr>
          <p:cNvPr id="3074" name="Picture 2" descr="QR Tag for current URL open in your web brows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2556932"/>
            <a:ext cx="2553786" cy="255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88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678CA-9A12-4396-BF96-1E3FAE3A9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Pre-requisite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982-5885-4B49-9ADB-68B07292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students who did not major in field related to TESOL</a:t>
            </a:r>
          </a:p>
          <a:p>
            <a:r>
              <a:rPr lang="en-CA" dirty="0"/>
              <a:t>Non-credit course</a:t>
            </a:r>
          </a:p>
          <a:p>
            <a:endParaRPr lang="en-CA" dirty="0"/>
          </a:p>
          <a:p>
            <a:r>
              <a:rPr lang="en-CA" dirty="0"/>
              <a:t>Grade does not go into GPA but will show on transcript</a:t>
            </a:r>
          </a:p>
        </p:txBody>
      </p:sp>
    </p:spTree>
    <p:extLst>
      <p:ext uri="{BB962C8B-B14F-4D97-AF65-F5344CB8AC3E}">
        <p14:creationId xmlns:p14="http://schemas.microsoft.com/office/powerpoint/2010/main" val="292391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Writing for Academic Purposes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with Prof. George E.K. Whitehead</a:t>
            </a:r>
          </a:p>
        </p:txBody>
      </p:sp>
    </p:spTree>
    <p:extLst>
      <p:ext uri="{BB962C8B-B14F-4D97-AF65-F5344CB8AC3E}">
        <p14:creationId xmlns:p14="http://schemas.microsoft.com/office/powerpoint/2010/main" val="259282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ED57-71F6-461A-8F4A-84803DA6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Writing for Academic Purposes course aims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7BC5C-67F5-4310-837F-A1567C86B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…help you develop a richer understanding of various types of academic writing.</a:t>
            </a:r>
          </a:p>
          <a:p>
            <a:endParaRPr lang="en-CA" dirty="0"/>
          </a:p>
          <a:p>
            <a:r>
              <a:rPr lang="en-CA" dirty="0"/>
              <a:t>…increase your understanding and ability to write for various academic purposes</a:t>
            </a:r>
          </a:p>
          <a:p>
            <a:endParaRPr lang="en-CA" dirty="0"/>
          </a:p>
          <a:p>
            <a:r>
              <a:rPr lang="en-CA" dirty="0"/>
              <a:t>…help to increase the quality and clarity of your academic writing through participation in various task-feedback activities.</a:t>
            </a:r>
          </a:p>
          <a:p>
            <a:endParaRPr lang="en-CA" dirty="0"/>
          </a:p>
          <a:p>
            <a:r>
              <a:rPr lang="en-CA" dirty="0"/>
              <a:t>…develop your ability to knowledgeably review, and critique different genres of academic writing</a:t>
            </a:r>
          </a:p>
          <a:p>
            <a:endParaRPr lang="en-CA" dirty="0"/>
          </a:p>
          <a:p>
            <a:r>
              <a:rPr lang="en-CA" dirty="0"/>
              <a:t>…increase your confidence in your ability to write academically.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560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CFBFD-B8A0-4431-8DAC-6459F624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By the end of this course you will have…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644A0-0008-4039-A675-11593EBF4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learned to use key tools that will facilitate academic writing</a:t>
            </a:r>
          </a:p>
          <a:p>
            <a:endParaRPr lang="en-US" dirty="0"/>
          </a:p>
          <a:p>
            <a:r>
              <a:rPr lang="en-US" dirty="0"/>
              <a:t>…developed and refined various academic reading &amp; writing skills</a:t>
            </a:r>
          </a:p>
          <a:p>
            <a:endParaRPr lang="en-CA" b="1" dirty="0"/>
          </a:p>
          <a:p>
            <a:r>
              <a:rPr lang="en-US" dirty="0"/>
              <a:t>….created a variety of documents related to </a:t>
            </a:r>
            <a:r>
              <a:rPr lang="en-CA" dirty="0"/>
              <a:t>academic writing</a:t>
            </a:r>
          </a:p>
          <a:p>
            <a:endParaRPr lang="en-CA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777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381000"/>
            <a:ext cx="4330824" cy="1154163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pic>
        <p:nvPicPr>
          <p:cNvPr id="4" name="Picture 2" descr="Image result for schedule">
            <a:extLst>
              <a:ext uri="{FF2B5EF4-FFF2-40B4-BE49-F238E27FC236}">
                <a16:creationId xmlns:a16="http://schemas.microsoft.com/office/drawing/2014/main" id="{EDF09151-710D-47E9-A757-7762316F9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9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1126-6CB7-45EF-9DE4-7ADC6CEC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Course Schedule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E0181-D65D-4A0A-A71A-FD1F7998A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618" y="2664938"/>
            <a:ext cx="4909252" cy="3883780"/>
          </a:xfrm>
        </p:spPr>
        <p:txBody>
          <a:bodyPr>
            <a:normAutofit fontScale="70000" lnSpcReduction="20000"/>
          </a:bodyPr>
          <a:lstStyle/>
          <a:p>
            <a:pPr marL="457200" indent="-457200" fontAlgn="ctr">
              <a:buFont typeface="+mj-lt"/>
              <a:buAutoNum type="arabicPeriod"/>
            </a:pPr>
            <a:r>
              <a:rPr lang="en-US" sz="2600" dirty="0"/>
              <a:t>Introduction to academic writing</a:t>
            </a:r>
            <a:endParaRPr lang="en-CA" sz="2600" dirty="0"/>
          </a:p>
          <a:p>
            <a:pPr marL="457200" indent="-457200" fontAlgn="ctr">
              <a:buFont typeface="+mj-lt"/>
              <a:buAutoNum type="arabicPeriod"/>
            </a:pPr>
            <a:r>
              <a:rPr lang="en-CA" sz="2600" dirty="0"/>
              <a:t>Academic Writing: Useful tools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en-GB" sz="2600" dirty="0"/>
              <a:t>Searching for literature: Using </a:t>
            </a:r>
            <a:r>
              <a:rPr lang="en-GB" sz="2600" dirty="0" err="1"/>
              <a:t>Researchgate</a:t>
            </a:r>
            <a:r>
              <a:rPr lang="en-GB" sz="2600" dirty="0"/>
              <a:t>, Academia, Google Scholar, Google Scholar, Naver Academic, DBPIA, RISS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en-CA" sz="2800" dirty="0"/>
              <a:t>Summarizing &amp; Paraphrasing: Introduction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en-CA" altLang="ko-KR" sz="2800" dirty="0"/>
              <a:t>Paraphrasing Practice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en-CA" altLang="ko-KR" sz="2800" dirty="0"/>
              <a:t>Summarizing Practice: (OASIS)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en-CA" altLang="ko-KR" sz="2800" dirty="0"/>
              <a:t>Synthesizing</a:t>
            </a:r>
          </a:p>
          <a:p>
            <a:pPr marL="457200" indent="-457200" fontAlgn="ctr">
              <a:buFont typeface="+mj-lt"/>
              <a:buAutoNum type="arabicPeriod"/>
            </a:pPr>
            <a:r>
              <a:rPr lang="en-CA" altLang="ko-KR" sz="2800" dirty="0"/>
              <a:t>Referencing: Introduction to APA 7</a:t>
            </a:r>
            <a:r>
              <a:rPr lang="en-CA" altLang="ko-KR" sz="2800" baseline="30000" dirty="0"/>
              <a:t>th</a:t>
            </a:r>
            <a:r>
              <a:rPr lang="en-CA" altLang="ko-KR" sz="2800" dirty="0"/>
              <a:t> ed.</a:t>
            </a:r>
          </a:p>
          <a:p>
            <a:pPr marL="457200" indent="-457200" fontAlgn="ctr">
              <a:buFont typeface="+mj-lt"/>
              <a:buAutoNum type="arabicPeriod"/>
            </a:pPr>
            <a:endParaRPr lang="en-CA" sz="2800" dirty="0"/>
          </a:p>
          <a:p>
            <a:pPr marL="457200" indent="-457200" fontAlgn="ctr">
              <a:buFont typeface="+mj-lt"/>
              <a:buAutoNum type="arabicPeriod"/>
            </a:pPr>
            <a:endParaRPr lang="en-CA" sz="2600" dirty="0"/>
          </a:p>
          <a:p>
            <a:pPr marL="342900" indent="-342900">
              <a:buFont typeface="+mj-lt"/>
              <a:buAutoNum type="arabicPeriod"/>
            </a:pPr>
            <a:endParaRPr lang="en-CA" dirty="0"/>
          </a:p>
          <a:p>
            <a:pPr marL="342900" indent="-34290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A5A8AB7-6C7D-49ED-8692-3E2FD3CB2036}"/>
              </a:ext>
            </a:extLst>
          </p:cNvPr>
          <p:cNvSpPr txBox="1">
            <a:spLocks/>
          </p:cNvSpPr>
          <p:nvPr/>
        </p:nvSpPr>
        <p:spPr>
          <a:xfrm>
            <a:off x="5620870" y="2664937"/>
            <a:ext cx="4909252" cy="3883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ctr">
              <a:buFont typeface="+mj-lt"/>
              <a:buAutoNum type="arabicPeriod" startAt="9"/>
            </a:pPr>
            <a:r>
              <a:rPr lang="en-CA" dirty="0"/>
              <a:t>Referencing practice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CA" dirty="0"/>
              <a:t>Hedging: Introduction &amp; Practice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CA" dirty="0"/>
              <a:t>Hedging: Practice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CA" altLang="ko-KR" dirty="0"/>
              <a:t>Academic Workshops &amp; Presentations: Overview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CA" altLang="ko-KR" dirty="0"/>
              <a:t>Creating a Presentation: Abstract &amp; Self Bio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CA" altLang="ko-KR" dirty="0"/>
              <a:t>Creating Academic Materials: Poster/ PPT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CA" altLang="ko-KR" dirty="0"/>
              <a:t>Make-up class</a:t>
            </a:r>
          </a:p>
          <a:p>
            <a:pPr marL="342900" indent="-342900" fontAlgn="ctr">
              <a:buFont typeface="+mj-lt"/>
              <a:buAutoNum type="arabicPeriod" startAt="9"/>
            </a:pPr>
            <a:r>
              <a:rPr lang="en-CA" altLang="ko-KR" dirty="0"/>
              <a:t>Mini Academic Fair &amp; Wrap-up</a:t>
            </a:r>
          </a:p>
          <a:p>
            <a:pPr marL="342900" indent="-342900" fontAlgn="ctr">
              <a:buFont typeface="+mj-lt"/>
              <a:buAutoNum type="arabicPeriod" startAt="9"/>
            </a:pPr>
            <a:endParaRPr lang="en-CA" altLang="ko-KR" dirty="0"/>
          </a:p>
          <a:p>
            <a:pPr marL="342900" indent="-342900" fontAlgn="ctr">
              <a:buFont typeface="+mj-lt"/>
              <a:buAutoNum type="arabicPeriod" startAt="9"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342900" indent="-342900">
              <a:buFont typeface="+mj-lt"/>
              <a:buAutoNum type="arabicPeriod" startAt="9"/>
            </a:pPr>
            <a:endParaRPr lang="en-CA" dirty="0"/>
          </a:p>
          <a:p>
            <a:pPr marL="342900" indent="-342900">
              <a:buFont typeface="+mj-lt"/>
              <a:buAutoNum type="arabicPeriod" startAt="9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260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17925" y="609600"/>
            <a:ext cx="4908550" cy="1154113"/>
          </a:xfrm>
        </p:spPr>
        <p:txBody>
          <a:bodyPr>
            <a:noAutofit/>
          </a:bodyPr>
          <a:lstStyle/>
          <a:p>
            <a:r>
              <a:rPr lang="en-US" dirty="0"/>
              <a:t>Course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47800" y="2133600"/>
            <a:ext cx="9144000" cy="32766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 </a:t>
            </a:r>
            <a:r>
              <a:rPr lang="en-US" b="1" dirty="0"/>
              <a:t>Attendance:</a:t>
            </a:r>
            <a:r>
              <a:rPr lang="en-US" dirty="0"/>
              <a:t>					              					15 points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Participation, Professionalism:	</a:t>
            </a:r>
            <a:r>
              <a:rPr lang="en-US" dirty="0"/>
              <a:t>						15 points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Application tasks:</a:t>
            </a:r>
            <a:r>
              <a:rPr lang="en-US" dirty="0"/>
              <a:t> 										30 points</a:t>
            </a:r>
          </a:p>
          <a:p>
            <a:pPr marL="0" indent="0">
              <a:buNone/>
            </a:pPr>
            <a:r>
              <a:rPr lang="en-US" b="1" dirty="0"/>
              <a:t>Writing portfolio:</a:t>
            </a:r>
            <a:r>
              <a:rPr lang="en-US" dirty="0"/>
              <a:t>	 			               					40 points 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US" b="1" dirty="0"/>
              <a:t>Total: 														</a:t>
            </a:r>
            <a:r>
              <a:rPr lang="en-US" dirty="0"/>
              <a:t>100 points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06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D8AB5-3927-4139-8B10-7AFC47CC9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Application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9DA57-BAE9-4CAC-AF56-467C51DEF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4114799" cy="3318936"/>
          </a:xfrm>
        </p:spPr>
        <p:txBody>
          <a:bodyPr/>
          <a:lstStyle/>
          <a:p>
            <a:r>
              <a:rPr lang="en-US" dirty="0"/>
              <a:t>Abstract &amp; Self Bio</a:t>
            </a:r>
          </a:p>
          <a:p>
            <a:r>
              <a:rPr lang="en-US" dirty="0"/>
              <a:t>PPT/ Poster</a:t>
            </a:r>
          </a:p>
          <a:p>
            <a:r>
              <a:rPr lang="en-US" dirty="0"/>
              <a:t>Paraphrasing Assignment</a:t>
            </a:r>
          </a:p>
          <a:p>
            <a:r>
              <a:rPr lang="en-US" dirty="0"/>
              <a:t>Summarizing Assignment</a:t>
            </a:r>
          </a:p>
          <a:p>
            <a:r>
              <a:rPr lang="en-US" dirty="0"/>
              <a:t>Hedging Assignment</a:t>
            </a: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7294E4-A443-4E80-A3B7-B0E683EB49CF}"/>
              </a:ext>
            </a:extLst>
          </p:cNvPr>
          <p:cNvSpPr/>
          <p:nvPr/>
        </p:nvSpPr>
        <p:spPr>
          <a:xfrm>
            <a:off x="5943600" y="2743200"/>
            <a:ext cx="2667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5 points each</a:t>
            </a:r>
          </a:p>
        </p:txBody>
      </p:sp>
    </p:spTree>
    <p:extLst>
      <p:ext uri="{BB962C8B-B14F-4D97-AF65-F5344CB8AC3E}">
        <p14:creationId xmlns:p14="http://schemas.microsoft.com/office/powerpoint/2010/main" val="3569428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DC9208-FBE7-4E4A-AD44-2539E64610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541</Words>
  <Application>Microsoft Office PowerPoint</Application>
  <PresentationFormat>Widescreen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Calibri</vt:lpstr>
      <vt:lpstr>Garamond</vt:lpstr>
      <vt:lpstr>Organic</vt:lpstr>
      <vt:lpstr>Writing for Academic Purposes</vt:lpstr>
      <vt:lpstr>Pre-requisite Course</vt:lpstr>
      <vt:lpstr>Writing for Academic Purposes</vt:lpstr>
      <vt:lpstr>The Writing for Academic Purposes course aims to…</vt:lpstr>
      <vt:lpstr>By the end of this course you will have…</vt:lpstr>
      <vt:lpstr>Course Overview</vt:lpstr>
      <vt:lpstr>Course Schedule</vt:lpstr>
      <vt:lpstr>Course Evaluation</vt:lpstr>
      <vt:lpstr>Application Tasks</vt:lpstr>
      <vt:lpstr>Attendance</vt:lpstr>
      <vt:lpstr>Participation, Professionalism</vt:lpstr>
      <vt:lpstr>Final Portfolio </vt:lpstr>
      <vt:lpstr>Contact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2014-02-18T12:39:48Z</dcterms:created>
  <dcterms:modified xsi:type="dcterms:W3CDTF">2023-03-08T06:44:36Z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TC038958549991</vt:lpwstr>
  </property>
</Properties>
</file>