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64" r:id="rId5"/>
    <p:sldId id="265" r:id="rId6"/>
    <p:sldId id="271" r:id="rId7"/>
    <p:sldId id="266" r:id="rId8"/>
    <p:sldId id="269" r:id="rId9"/>
    <p:sldId id="268" r:id="rId10"/>
    <p:sldId id="270" r:id="rId1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280" autoAdjust="0"/>
  </p:normalViewPr>
  <p:slideViewPr>
    <p:cSldViewPr showGuides="1">
      <p:cViewPr varScale="1">
        <p:scale>
          <a:sx n="52" d="100"/>
          <a:sy n="52" d="100"/>
        </p:scale>
        <p:origin x="84" y="42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6/7/2018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6/7/2018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6/7/2018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6/7/2018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6/7/2018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6/7/2018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6/7/2018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6/7/2018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6/7/2018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6/7/2018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6/7/2018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nalysis" TargetMode="External"/><Relationship Id="rId2" Type="http://schemas.openxmlformats.org/officeDocument/2006/relationships/hyperlink" Target="https://en.wikipedia.org/wiki/Theor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Rigor" TargetMode="External"/><Relationship Id="rId5" Type="http://schemas.openxmlformats.org/officeDocument/2006/relationships/hyperlink" Target="https://en.wikipedia.org/wiki/Problem_solving" TargetMode="External"/><Relationship Id="rId4" Type="http://schemas.openxmlformats.org/officeDocument/2006/relationships/hyperlink" Target="https://en.wikipedia.org/wiki/Critical_thinki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nalysis" TargetMode="External"/><Relationship Id="rId2" Type="http://schemas.openxmlformats.org/officeDocument/2006/relationships/hyperlink" Target="https://en.wikipedia.org/wiki/Theor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Rigor" TargetMode="External"/><Relationship Id="rId5" Type="http://schemas.openxmlformats.org/officeDocument/2006/relationships/hyperlink" Target="https://en.wikipedia.org/wiki/Problem_solving" TargetMode="External"/><Relationship Id="rId4" Type="http://schemas.openxmlformats.org/officeDocument/2006/relationships/hyperlink" Target="https://en.wikipedia.org/wiki/Critical_thinkin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Wrapping-up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Refining Academic Writing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89AC-8605-4DF1-9EE5-1F3CA3E13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AB751-106F-4047-960D-38C84B399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701800"/>
            <a:ext cx="5205703" cy="48514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Basics</a:t>
            </a:r>
          </a:p>
          <a:p>
            <a:pPr lvl="1"/>
            <a:r>
              <a:rPr lang="en-US" dirty="0"/>
              <a:t>Key considerations in academic writing</a:t>
            </a:r>
          </a:p>
          <a:p>
            <a:pPr lvl="2"/>
            <a:r>
              <a:rPr lang="en-US" dirty="0"/>
              <a:t>Audience, purpose, organization, style, flow, presentation</a:t>
            </a:r>
          </a:p>
          <a:p>
            <a:pPr lvl="1"/>
            <a:r>
              <a:rPr lang="en-US" dirty="0"/>
              <a:t>Writing tools (Grammarly, one-checker)</a:t>
            </a:r>
          </a:p>
          <a:p>
            <a:pPr lvl="1"/>
            <a:r>
              <a:rPr lang="en-US" dirty="0"/>
              <a:t>Accessing articles</a:t>
            </a:r>
          </a:p>
          <a:p>
            <a:pPr lvl="1"/>
            <a:r>
              <a:rPr lang="en-US" dirty="0"/>
              <a:t>Choosing a topic</a:t>
            </a:r>
          </a:p>
          <a:p>
            <a:r>
              <a:rPr lang="en-US" dirty="0"/>
              <a:t>Academic reading</a:t>
            </a:r>
          </a:p>
          <a:p>
            <a:pPr lvl="1"/>
            <a:r>
              <a:rPr lang="en-US" dirty="0"/>
              <a:t>What to read</a:t>
            </a:r>
          </a:p>
          <a:p>
            <a:pPr lvl="1"/>
            <a:r>
              <a:rPr lang="en-US" dirty="0"/>
              <a:t>How to read</a:t>
            </a:r>
          </a:p>
          <a:p>
            <a:pPr lvl="1"/>
            <a:r>
              <a:rPr lang="en-US" dirty="0"/>
              <a:t>Literature card</a:t>
            </a:r>
          </a:p>
          <a:p>
            <a:r>
              <a:rPr lang="en-US" dirty="0"/>
              <a:t>Referencing</a:t>
            </a:r>
          </a:p>
          <a:p>
            <a:pPr lvl="1"/>
            <a:r>
              <a:rPr lang="en-US" dirty="0"/>
              <a:t>What to reference</a:t>
            </a:r>
          </a:p>
          <a:p>
            <a:pPr lvl="1"/>
            <a:r>
              <a:rPr lang="en-US" dirty="0"/>
              <a:t>How to reference</a:t>
            </a:r>
          </a:p>
          <a:p>
            <a:pPr lvl="1"/>
            <a:r>
              <a:rPr lang="en-US" dirty="0"/>
              <a:t>Referencing detective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0E23131-FA57-4E0C-983B-BE546297B6BB}"/>
              </a:ext>
            </a:extLst>
          </p:cNvPr>
          <p:cNvSpPr txBox="1">
            <a:spLocks/>
          </p:cNvSpPr>
          <p:nvPr/>
        </p:nvSpPr>
        <p:spPr>
          <a:xfrm>
            <a:off x="6214614" y="1701800"/>
            <a:ext cx="5205703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/>
              <a:t>Introductions</a:t>
            </a:r>
          </a:p>
          <a:p>
            <a:pPr lvl="1"/>
            <a:r>
              <a:rPr lang="en-US" sz="1700" dirty="0"/>
              <a:t>Writing and introduction</a:t>
            </a:r>
          </a:p>
          <a:p>
            <a:pPr lvl="1"/>
            <a:r>
              <a:rPr lang="en-US" sz="1700" dirty="0"/>
              <a:t>Peer-feedback</a:t>
            </a:r>
          </a:p>
          <a:p>
            <a:pPr lvl="1"/>
            <a:r>
              <a:rPr lang="en-US" sz="1700" dirty="0"/>
              <a:t>Revisions</a:t>
            </a:r>
          </a:p>
          <a:p>
            <a:r>
              <a:rPr lang="en-US" sz="1700" dirty="0"/>
              <a:t>Literature review</a:t>
            </a:r>
          </a:p>
          <a:p>
            <a:pPr lvl="1"/>
            <a:r>
              <a:rPr lang="en-US" sz="1700" dirty="0"/>
              <a:t>Writing a literature review</a:t>
            </a:r>
          </a:p>
          <a:p>
            <a:pPr lvl="1"/>
            <a:r>
              <a:rPr lang="en-US" sz="1700" dirty="0"/>
              <a:t>In-class writing</a:t>
            </a:r>
          </a:p>
          <a:p>
            <a:pPr lvl="1"/>
            <a:r>
              <a:rPr lang="en-US" sz="1700" dirty="0"/>
              <a:t>Professor feedback</a:t>
            </a:r>
          </a:p>
        </p:txBody>
      </p:sp>
    </p:spTree>
    <p:extLst>
      <p:ext uri="{BB962C8B-B14F-4D97-AF65-F5344CB8AC3E}">
        <p14:creationId xmlns:p14="http://schemas.microsoft.com/office/powerpoint/2010/main" val="70088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81EA9-CD13-403E-8BA0-5AFCF56C2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C04A1-D462-4075-BAC7-D54322C70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were your biggest difficulties in this course?</a:t>
            </a:r>
          </a:p>
          <a:p>
            <a:endParaRPr lang="en-US" dirty="0"/>
          </a:p>
          <a:p>
            <a:r>
              <a:rPr lang="en-US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3155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89AC-8605-4DF1-9EE5-1F3CA3E13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AB751-106F-4047-960D-38C84B399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Choosing a topic that you are interested in and passionate about</a:t>
            </a:r>
          </a:p>
          <a:p>
            <a:r>
              <a:rPr lang="en-US" dirty="0"/>
              <a:t>Reading and continuing to read about your topic</a:t>
            </a:r>
          </a:p>
          <a:p>
            <a:r>
              <a:rPr lang="en-US" dirty="0"/>
              <a:t>Knowing what to read and how to read</a:t>
            </a:r>
          </a:p>
          <a:p>
            <a:r>
              <a:rPr lang="en-US" dirty="0"/>
              <a:t>Constant and consistent reading and writing</a:t>
            </a:r>
          </a:p>
          <a:p>
            <a:r>
              <a:rPr lang="en-US" dirty="0"/>
              <a:t>Ongoing writing and revision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23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89AC-8605-4DF1-9EE5-1F3CA3E13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Master’s Graduate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AB751-106F-4047-960D-38C84B399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Within the area studied, master's graduates are expected to possess </a:t>
            </a:r>
          </a:p>
          <a:p>
            <a:pPr lvl="1"/>
            <a:r>
              <a:rPr lang="en-US" dirty="0"/>
              <a:t>advanced knowledge of a specialized body of </a:t>
            </a:r>
            <a:r>
              <a:rPr lang="en-US" dirty="0">
                <a:hlinkClick r:id="rId2" tooltip="Theory"/>
              </a:rPr>
              <a:t>theoretical</a:t>
            </a:r>
            <a:r>
              <a:rPr lang="en-US" dirty="0"/>
              <a:t> and applied topics</a:t>
            </a:r>
          </a:p>
          <a:p>
            <a:pPr lvl="1"/>
            <a:r>
              <a:rPr lang="en-US" dirty="0"/>
              <a:t>high order skills in </a:t>
            </a:r>
            <a:r>
              <a:rPr lang="en-US" dirty="0">
                <a:hlinkClick r:id="rId3" tooltip="Analysis"/>
              </a:rPr>
              <a:t>analysis</a:t>
            </a:r>
            <a:r>
              <a:rPr lang="en-US" dirty="0"/>
              <a:t>, </a:t>
            </a:r>
            <a:r>
              <a:rPr lang="en-US" dirty="0">
                <a:hlinkClick r:id="rId4" tooltip="Critical thinking"/>
              </a:rPr>
              <a:t>critical evaluation</a:t>
            </a:r>
            <a:r>
              <a:rPr lang="en-US" dirty="0"/>
              <a:t>, or professional application</a:t>
            </a:r>
          </a:p>
          <a:p>
            <a:pPr lvl="1"/>
            <a:r>
              <a:rPr lang="en-US" dirty="0"/>
              <a:t> have the ability to </a:t>
            </a:r>
            <a:r>
              <a:rPr lang="en-US" dirty="0">
                <a:hlinkClick r:id="rId5" tooltip="Problem solving"/>
              </a:rPr>
              <a:t>solve complex problems</a:t>
            </a:r>
            <a:r>
              <a:rPr lang="en-US" dirty="0"/>
              <a:t> and think </a:t>
            </a:r>
            <a:r>
              <a:rPr lang="en-US" dirty="0">
                <a:hlinkClick r:id="rId6" tooltip="Rigor"/>
              </a:rPr>
              <a:t>rigorously</a:t>
            </a:r>
            <a:r>
              <a:rPr lang="en-US" dirty="0"/>
              <a:t> and independently.</a:t>
            </a:r>
          </a:p>
        </p:txBody>
      </p:sp>
    </p:spTree>
    <p:extLst>
      <p:ext uri="{BB962C8B-B14F-4D97-AF65-F5344CB8AC3E}">
        <p14:creationId xmlns:p14="http://schemas.microsoft.com/office/powerpoint/2010/main" val="88845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89AC-8605-4DF1-9EE5-1F3CA3E13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AB751-106F-4047-960D-38C84B399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r>
              <a:rPr lang="en-US" dirty="0"/>
              <a:t>Through reading, focused on advancing your knowledge of a specialized body of </a:t>
            </a:r>
            <a:r>
              <a:rPr lang="en-US" dirty="0">
                <a:hlinkClick r:id="rId2" tooltip="Theory"/>
              </a:rPr>
              <a:t>theoretical</a:t>
            </a:r>
            <a:r>
              <a:rPr lang="en-US" dirty="0"/>
              <a:t> and applied topics</a:t>
            </a:r>
          </a:p>
          <a:p>
            <a:endParaRPr lang="en-US" dirty="0"/>
          </a:p>
          <a:p>
            <a:r>
              <a:rPr lang="en-US" dirty="0"/>
              <a:t>Through reading and writing focused on fostering high order skills in </a:t>
            </a:r>
            <a:r>
              <a:rPr lang="en-US" dirty="0">
                <a:hlinkClick r:id="rId3" tooltip="Analysis"/>
              </a:rPr>
              <a:t>analysis</a:t>
            </a:r>
            <a:r>
              <a:rPr lang="en-US" dirty="0"/>
              <a:t>, </a:t>
            </a:r>
            <a:r>
              <a:rPr lang="en-US" dirty="0">
                <a:hlinkClick r:id="rId4" tooltip="Critical thinking"/>
              </a:rPr>
              <a:t>critical evaluation</a:t>
            </a:r>
            <a:r>
              <a:rPr lang="en-US" dirty="0"/>
              <a:t>, or professional application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Through the process, focused on developing your ability to </a:t>
            </a:r>
            <a:r>
              <a:rPr lang="en-US" dirty="0">
                <a:hlinkClick r:id="rId5" tooltip="Problem solving"/>
              </a:rPr>
              <a:t>solve complex problems</a:t>
            </a:r>
            <a:r>
              <a:rPr lang="en-US" dirty="0"/>
              <a:t> and think </a:t>
            </a:r>
            <a:r>
              <a:rPr lang="en-US" dirty="0">
                <a:hlinkClick r:id="rId6" tooltip="Rigor"/>
              </a:rPr>
              <a:t>rigorously</a:t>
            </a:r>
            <a:r>
              <a:rPr lang="en-US" dirty="0"/>
              <a:t> and independently.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38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332D2-8E97-47BD-88F4-725755320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BB633-864F-478E-A28A-4EDAA911F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Did you choose a topic that interested you throughout the course?</a:t>
            </a:r>
          </a:p>
          <a:p>
            <a:r>
              <a:rPr lang="en-US" dirty="0"/>
              <a:t>Did you continue reading outside of class?</a:t>
            </a:r>
          </a:p>
          <a:p>
            <a:r>
              <a:rPr lang="en-US" dirty="0"/>
              <a:t>Did you continue to write outside of class?</a:t>
            </a:r>
          </a:p>
          <a:p>
            <a:r>
              <a:rPr lang="en-US" dirty="0"/>
              <a:t>Did you set a consistent schedule to work on your academic writing outside of class?</a:t>
            </a:r>
          </a:p>
          <a:p>
            <a:r>
              <a:rPr lang="en-US" dirty="0"/>
              <a:t>Did you keep up with the course schedule?</a:t>
            </a:r>
          </a:p>
          <a:p>
            <a:pPr lvl="1"/>
            <a:r>
              <a:rPr lang="en-US" dirty="0"/>
              <a:t>If you missed class, did you catch up?</a:t>
            </a:r>
          </a:p>
          <a:p>
            <a:r>
              <a:rPr lang="en-US" dirty="0"/>
              <a:t>Did you ask for help (or extra help) when you needed it?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29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21</TotalTime>
  <Words>221</Words>
  <Application>Microsoft Office PowerPoint</Application>
  <PresentationFormat>Custom</PresentationFormat>
  <Paragraphs>57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Books 16x9</vt:lpstr>
      <vt:lpstr>Wrapping-up </vt:lpstr>
      <vt:lpstr>The Course</vt:lpstr>
      <vt:lpstr>Reflection</vt:lpstr>
      <vt:lpstr>Key points</vt:lpstr>
      <vt:lpstr>An Master’s Graduate</vt:lpstr>
      <vt:lpstr>This course</vt:lpstr>
      <vt:lpstr>Critical 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Wrapping-up</dc:title>
  <dc:creator>George Whitehead</dc:creator>
  <cp:lastModifiedBy>George Whitehead</cp:lastModifiedBy>
  <cp:revision>5</cp:revision>
  <dcterms:created xsi:type="dcterms:W3CDTF">2018-06-07T19:24:53Z</dcterms:created>
  <dcterms:modified xsi:type="dcterms:W3CDTF">2018-06-07T19:46:05Z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