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6"/>
  </p:notesMasterIdLst>
  <p:sldIdLst>
    <p:sldId id="256" r:id="rId2"/>
    <p:sldId id="301" r:id="rId3"/>
    <p:sldId id="304" r:id="rId4"/>
    <p:sldId id="299" r:id="rId5"/>
    <p:sldId id="257" r:id="rId6"/>
    <p:sldId id="265" r:id="rId7"/>
    <p:sldId id="298" r:id="rId8"/>
    <p:sldId id="285" r:id="rId9"/>
    <p:sldId id="286" r:id="rId10"/>
    <p:sldId id="287" r:id="rId11"/>
    <p:sldId id="288" r:id="rId12"/>
    <p:sldId id="289" r:id="rId13"/>
    <p:sldId id="290" r:id="rId14"/>
    <p:sldId id="291" r:id="rId15"/>
    <p:sldId id="292" r:id="rId16"/>
    <p:sldId id="293" r:id="rId17"/>
    <p:sldId id="294" r:id="rId18"/>
    <p:sldId id="295" r:id="rId19"/>
    <p:sldId id="302" r:id="rId20"/>
    <p:sldId id="297" r:id="rId21"/>
    <p:sldId id="306" r:id="rId22"/>
    <p:sldId id="305" r:id="rId23"/>
    <p:sldId id="300" r:id="rId24"/>
    <p:sldId id="303" r:id="rId2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50" d="100"/>
          <a:sy n="50" d="100"/>
        </p:scale>
        <p:origin x="-3384" y="-139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43A2C8F-0983-48AC-BD66-D6C29DBF81CC}" type="datetimeFigureOut">
              <a:rPr lang="en-CA" smtClean="0"/>
              <a:pPr/>
              <a:t>23/09/2015</a:t>
            </a:fld>
            <a:endParaRPr lang="en-C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C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0A1D886-F759-4712-9CEA-3EAEC64913CB}" type="slidenum">
              <a:rPr lang="en-CA" smtClean="0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="" xmlns:p14="http://schemas.microsoft.com/office/powerpoint/2010/main" val="14985797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371600"/>
            <a:ext cx="7848600" cy="1927225"/>
          </a:xfrm>
        </p:spPr>
        <p:txBody>
          <a:bodyPr anchor="b">
            <a:noAutofit/>
          </a:bodyPr>
          <a:lstStyle>
            <a:lvl1pPr>
              <a:defRPr sz="5400" cap="all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505200"/>
            <a:ext cx="64008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ACCEC8-38CA-4CFC-A198-2670014EB604}" type="datetimeFigureOut">
              <a:rPr lang="en-CA" smtClean="0"/>
              <a:pPr/>
              <a:t>23/09/2015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0D8BDC-FEE4-4DF0-9F57-25DBB7FA9506}" type="slidenum">
              <a:rPr lang="en-CA" smtClean="0"/>
              <a:pPr/>
              <a:t>‹#›</a:t>
            </a:fld>
            <a:endParaRPr lang="en-CA"/>
          </a:p>
        </p:txBody>
      </p:sp>
      <p:cxnSp>
        <p:nvCxnSpPr>
          <p:cNvPr id="8" name="Straight Connector 7"/>
          <p:cNvCxnSpPr/>
          <p:nvPr/>
        </p:nvCxnSpPr>
        <p:spPr>
          <a:xfrm>
            <a:off x="685800" y="3398520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ACCEC8-38CA-4CFC-A198-2670014EB604}" type="datetimeFigureOut">
              <a:rPr lang="en-CA" smtClean="0"/>
              <a:pPr/>
              <a:t>23/09/2015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0D8BDC-FEE4-4DF0-9F57-25DBB7FA9506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09600"/>
            <a:ext cx="2057400" cy="5867400"/>
          </a:xfrm>
        </p:spPr>
        <p:txBody>
          <a:bodyPr vert="eaVert" anchor="b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6019800" cy="5867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ACCEC8-38CA-4CFC-A198-2670014EB604}" type="datetimeFigureOut">
              <a:rPr lang="en-CA" smtClean="0"/>
              <a:pPr/>
              <a:t>23/09/2015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0D8BDC-FEE4-4DF0-9F57-25DBB7FA9506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ACCEC8-38CA-4CFC-A198-2670014EB604}" type="datetimeFigureOut">
              <a:rPr lang="en-CA" smtClean="0"/>
              <a:pPr/>
              <a:t>23/09/2015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0D8BDC-FEE4-4DF0-9F57-25DBB7FA9506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362200"/>
            <a:ext cx="7772400" cy="2200275"/>
          </a:xfrm>
        </p:spPr>
        <p:txBody>
          <a:bodyPr anchor="b">
            <a:normAutofit/>
          </a:bodyPr>
          <a:lstStyle>
            <a:lvl1pPr algn="l">
              <a:defRPr sz="48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626864"/>
            <a:ext cx="77724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ACCEC8-38CA-4CFC-A198-2670014EB604}" type="datetimeFigureOut">
              <a:rPr lang="en-CA" smtClean="0"/>
              <a:pPr/>
              <a:t>23/09/2015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0D8BDC-FEE4-4DF0-9F57-25DBB7FA9506}" type="slidenum">
              <a:rPr lang="en-CA" smtClean="0"/>
              <a:pPr/>
              <a:t>‹#›</a:t>
            </a:fld>
            <a:endParaRPr lang="en-CA"/>
          </a:p>
        </p:txBody>
      </p:sp>
      <p:cxnSp>
        <p:nvCxnSpPr>
          <p:cNvPr id="7" name="Straight Connector 6"/>
          <p:cNvCxnSpPr/>
          <p:nvPr/>
        </p:nvCxnSpPr>
        <p:spPr>
          <a:xfrm>
            <a:off x="731520" y="4599432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ACCEC8-38CA-4CFC-A198-2670014EB604}" type="datetimeFigureOut">
              <a:rPr lang="en-CA" smtClean="0"/>
              <a:pPr/>
              <a:t>23/09/2015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0D8BDC-FEE4-4DF0-9F57-25DBB7FA9506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488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lang="en-US" sz="2000" b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488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ACCEC8-38CA-4CFC-A198-2670014EB604}" type="datetimeFigureOut">
              <a:rPr lang="en-CA" smtClean="0"/>
              <a:pPr/>
              <a:t>23/09/2015</a:t>
            </a:fld>
            <a:endParaRPr lang="en-C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0D8BDC-FEE4-4DF0-9F57-25DBB7FA9506}" type="slidenum">
              <a:rPr lang="en-CA" smtClean="0"/>
              <a:pPr/>
              <a:t>‹#›</a:t>
            </a:fld>
            <a:endParaRPr lang="en-CA"/>
          </a:p>
        </p:txBody>
      </p:sp>
      <p:cxnSp>
        <p:nvCxnSpPr>
          <p:cNvPr id="11" name="Straight Connector 10"/>
          <p:cNvCxnSpPr/>
          <p:nvPr/>
        </p:nvCxnSpPr>
        <p:spPr>
          <a:xfrm rot="5400000">
            <a:off x="2217817" y="4045823"/>
            <a:ext cx="4709160" cy="794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ACCEC8-38CA-4CFC-A198-2670014EB604}" type="datetimeFigureOut">
              <a:rPr lang="en-CA" smtClean="0"/>
              <a:pPr/>
              <a:t>23/09/2015</a:t>
            </a:fld>
            <a:endParaRPr lang="en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0D8BDC-FEE4-4DF0-9F57-25DBB7FA9506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ACCEC8-38CA-4CFC-A198-2670014EB604}" type="datetimeFigureOut">
              <a:rPr lang="en-CA" smtClean="0"/>
              <a:pPr/>
              <a:t>23/09/2015</a:t>
            </a:fld>
            <a:endParaRPr lang="en-C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0D8BDC-FEE4-4DF0-9F57-25DBB7FA9506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080"/>
            <a:ext cx="2139696" cy="1261872"/>
          </a:xfrm>
        </p:spPr>
        <p:txBody>
          <a:bodyPr anchor="b">
            <a:no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71800" y="792080"/>
            <a:ext cx="5715000" cy="55778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2130552"/>
            <a:ext cx="2139696" cy="424361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ACCEC8-38CA-4CFC-A198-2670014EB604}" type="datetimeFigureOut">
              <a:rPr lang="en-CA" smtClean="0"/>
              <a:pPr/>
              <a:t>23/09/2015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0D8BDC-FEE4-4DF0-9F57-25DBB7FA9506}" type="slidenum">
              <a:rPr lang="en-CA" smtClean="0"/>
              <a:pPr/>
              <a:t>‹#›</a:t>
            </a:fld>
            <a:endParaRPr lang="en-CA"/>
          </a:p>
        </p:txBody>
      </p:sp>
      <p:cxnSp>
        <p:nvCxnSpPr>
          <p:cNvPr id="9" name="Straight Connector 8"/>
          <p:cNvCxnSpPr/>
          <p:nvPr/>
        </p:nvCxnSpPr>
        <p:spPr>
          <a:xfrm rot="5400000">
            <a:off x="-13116" y="3580206"/>
            <a:ext cx="557784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480"/>
            <a:ext cx="2142680" cy="126492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58610" y="838201"/>
            <a:ext cx="5904390" cy="5500456"/>
          </a:xfrm>
          <a:solidFill>
            <a:schemeClr val="bg2"/>
          </a:solidFill>
          <a:ln w="76200">
            <a:solidFill>
              <a:srgbClr val="FFFFFF"/>
            </a:solidFill>
            <a:miter lim="800000"/>
          </a:ln>
          <a:effectLst>
            <a:outerShdw blurRad="50800" dist="12700" dir="5400000" algn="t" rotWithShape="0">
              <a:prstClr val="black">
                <a:alpha val="59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133600"/>
            <a:ext cx="2139696" cy="424281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ACCEC8-38CA-4CFC-A198-2670014EB604}" type="datetimeFigureOut">
              <a:rPr lang="en-CA" smtClean="0"/>
              <a:pPr/>
              <a:t>23/09/2015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0D8BDC-FEE4-4DF0-9F57-25DBB7FA9506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220786"/>
            <a:ext cx="9144000" cy="228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876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3657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18288"/>
            <a:ext cx="28956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71ACCEC8-38CA-4CFC-A198-2670014EB604}" type="datetimeFigureOut">
              <a:rPr lang="en-CA" smtClean="0"/>
              <a:pPr/>
              <a:t>23/09/2015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29000" y="18288"/>
            <a:ext cx="4114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FFFFFF"/>
                </a:solidFill>
              </a:defRPr>
            </a:lvl1pPr>
          </a:lstStyle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18288"/>
            <a:ext cx="1066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1">
                <a:solidFill>
                  <a:srgbClr val="FFFFFF"/>
                </a:solidFill>
              </a:defRPr>
            </a:lvl1pPr>
          </a:lstStyle>
          <a:p>
            <a:fld id="{D00D8BDC-FEE4-4DF0-9F57-25DBB7FA9506}" type="slidenum">
              <a:rPr lang="en-CA" smtClean="0"/>
              <a:pPr/>
              <a:t>‹#›</a:t>
            </a:fld>
            <a:endParaRPr lang="en-C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 spc="-1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3716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7" Type="http://schemas.openxmlformats.org/officeDocument/2006/relationships/image" Target="../media/image7.jpeg"/><Relationship Id="rId2" Type="http://schemas.openxmlformats.org/officeDocument/2006/relationships/hyperlink" Target="Learn%20to%20speak%20English%20-%20hilarious%20commercial.mp4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Farewell%20Misunderstanding.mp4" TargetMode="External"/><Relationship Id="rId5" Type="http://schemas.openxmlformats.org/officeDocument/2006/relationships/image" Target="../media/image6.jpeg"/><Relationship Id="rId4" Type="http://schemas.openxmlformats.org/officeDocument/2006/relationships/hyperlink" Target="Series%20of%20HSBC%20Ads%20about%20Culture.mp4" TargetMode="Externa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9512" y="836712"/>
            <a:ext cx="4752528" cy="1470025"/>
          </a:xfrm>
        </p:spPr>
        <p:txBody>
          <a:bodyPr/>
          <a:lstStyle/>
          <a:p>
            <a:r>
              <a:rPr lang="en-CA" dirty="0" smtClean="0"/>
              <a:t>Wow, That’s </a:t>
            </a:r>
            <a:r>
              <a:rPr lang="en-CA" b="1" dirty="0" smtClean="0"/>
              <a:t>Different</a:t>
            </a:r>
            <a:endParaRPr lang="en-CA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09082" y="2306737"/>
            <a:ext cx="7533456" cy="547688"/>
          </a:xfrm>
        </p:spPr>
        <p:txBody>
          <a:bodyPr>
            <a:normAutofit/>
          </a:bodyPr>
          <a:lstStyle/>
          <a:p>
            <a:r>
              <a:rPr lang="en-CA" dirty="0" smtClean="0"/>
              <a:t>Cultural Differences to Keep in Mind</a:t>
            </a:r>
            <a:endParaRPr lang="en-CA" dirty="0"/>
          </a:p>
        </p:txBody>
      </p:sp>
      <p:pic>
        <p:nvPicPr>
          <p:cNvPr id="1026" name="Picture 2" descr="http://d2o0s6dw5vy4be.cloudfront.net/wp-content/uploads/2014/10/Screen-Shot-2014-10-18-at-4.17.15-PM.png?f9d085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2817" t="3207" r="8450" b="6991"/>
          <a:stretch/>
        </p:blipFill>
        <p:spPr bwMode="auto">
          <a:xfrm>
            <a:off x="1674490" y="3903756"/>
            <a:ext cx="6515100" cy="28956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346256803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sz="3600" b="1" dirty="0" smtClean="0">
                <a:ln w="11430"/>
                <a:solidFill>
                  <a:schemeClr val="bg1">
                    <a:lumMod val="95000"/>
                  </a:schemeClr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Which of these people are native speakers of English?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</p:txBody>
      </p:sp>
      <p:pic>
        <p:nvPicPr>
          <p:cNvPr id="2050" name="Picture 2" descr="http://thumbs.dreamstime.com/z/multicultural-children-different-countries-world-35390076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b="13680"/>
          <a:stretch/>
        </p:blipFill>
        <p:spPr bwMode="auto">
          <a:xfrm>
            <a:off x="1187624" y="1700808"/>
            <a:ext cx="6758381" cy="448753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27605678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27384"/>
            <a:ext cx="8229600" cy="1143000"/>
          </a:xfrm>
        </p:spPr>
        <p:txBody>
          <a:bodyPr/>
          <a:lstStyle/>
          <a:p>
            <a:r>
              <a:rPr lang="en-US" sz="3600" b="1" dirty="0" smtClean="0">
                <a:ln w="11430"/>
                <a:solidFill>
                  <a:schemeClr val="bg1">
                    <a:lumMod val="95000"/>
                  </a:schemeClr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In Thailand…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1639341"/>
            <a:ext cx="8229600" cy="4525963"/>
          </a:xfrm>
        </p:spPr>
        <p:txBody>
          <a:bodyPr/>
          <a:lstStyle/>
          <a:p>
            <a:pPr marL="0" indent="0">
              <a:buNone/>
            </a:pPr>
            <a:r>
              <a:rPr lang="en-US" sz="2800" i="1" dirty="0" smtClean="0"/>
              <a:t>a</a:t>
            </a:r>
            <a:r>
              <a:rPr lang="en-US" sz="2400" i="1" dirty="0"/>
              <a:t>. </a:t>
            </a:r>
            <a:r>
              <a:rPr lang="en-US" sz="2400" dirty="0"/>
              <a:t>it is common to see men walking along holding</a:t>
            </a:r>
          </a:p>
          <a:p>
            <a:pPr marL="0" indent="0">
              <a:buNone/>
            </a:pPr>
            <a:r>
              <a:rPr lang="en-US" sz="2400" dirty="0"/>
              <a:t>hands</a:t>
            </a:r>
            <a:r>
              <a:rPr lang="en-US" sz="2400" dirty="0" smtClean="0"/>
              <a:t>.</a:t>
            </a:r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r>
              <a:rPr lang="en-US" sz="2400" i="1" dirty="0"/>
              <a:t>b. </a:t>
            </a:r>
            <a:r>
              <a:rPr lang="en-US" sz="2400" dirty="0"/>
              <a:t>it is common to see a man and a woman holding</a:t>
            </a:r>
          </a:p>
          <a:p>
            <a:pPr marL="0" indent="0">
              <a:buNone/>
            </a:pPr>
            <a:r>
              <a:rPr lang="en-US" sz="2400" dirty="0"/>
              <a:t>hands in public</a:t>
            </a:r>
            <a:r>
              <a:rPr lang="en-US" sz="2400" dirty="0" smtClean="0"/>
              <a:t>.</a:t>
            </a:r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r>
              <a:rPr lang="en-US" sz="2400" i="1" dirty="0" smtClean="0"/>
              <a:t>c</a:t>
            </a:r>
            <a:r>
              <a:rPr lang="en-US" sz="2400" i="1" dirty="0"/>
              <a:t>. </a:t>
            </a:r>
            <a:r>
              <a:rPr lang="en-US" sz="2400" dirty="0"/>
              <a:t>it is rude for men and women to walk together</a:t>
            </a:r>
            <a:r>
              <a:rPr lang="en-US" sz="2400" dirty="0" smtClean="0"/>
              <a:t>.</a:t>
            </a:r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r>
              <a:rPr lang="en-US" sz="2400" i="1" dirty="0"/>
              <a:t>d. </a:t>
            </a:r>
            <a:r>
              <a:rPr lang="en-US" sz="2400" dirty="0"/>
              <a:t>men and women traditionally kiss each other </a:t>
            </a:r>
            <a:r>
              <a:rPr lang="en-US" sz="2400" dirty="0" smtClean="0"/>
              <a:t>on meeting </a:t>
            </a:r>
            <a:r>
              <a:rPr lang="en-US" sz="2400" dirty="0"/>
              <a:t>in the street</a:t>
            </a:r>
            <a:r>
              <a:rPr lang="en-US" sz="2400" dirty="0" smtClean="0"/>
              <a:t>.</a:t>
            </a:r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endParaRPr lang="en-US" sz="2400" dirty="0"/>
          </a:p>
        </p:txBody>
      </p:sp>
      <p:pic>
        <p:nvPicPr>
          <p:cNvPr id="1026" name="Picture 2" descr="http://www.mapsofworld.com/images/world-countries-flags/thailand-flag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31" y="58577"/>
            <a:ext cx="827258" cy="56211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Bevel 6"/>
          <p:cNvSpPr/>
          <p:nvPr/>
        </p:nvSpPr>
        <p:spPr>
          <a:xfrm>
            <a:off x="885607" y="3958952"/>
            <a:ext cx="7333585" cy="2736304"/>
          </a:xfrm>
          <a:prstGeom prst="bevel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dirty="0">
              <a:solidFill>
                <a:schemeClr val="tx1"/>
              </a:solidFill>
            </a:endParaRPr>
          </a:p>
          <a:p>
            <a:pPr algn="ctr"/>
            <a:r>
              <a:rPr lang="en-US" sz="3200" dirty="0">
                <a:solidFill>
                  <a:schemeClr val="tx1"/>
                </a:solidFill>
              </a:rPr>
              <a:t>Public displays of affection between men and women, however, are unacceptable.</a:t>
            </a:r>
          </a:p>
          <a:p>
            <a:pPr algn="ctr"/>
            <a:endParaRPr lang="en-US" dirty="0"/>
          </a:p>
        </p:txBody>
      </p:sp>
      <p:sp>
        <p:nvSpPr>
          <p:cNvPr id="9" name="Bevel 8"/>
          <p:cNvSpPr/>
          <p:nvPr/>
        </p:nvSpPr>
        <p:spPr>
          <a:xfrm>
            <a:off x="853626" y="1196752"/>
            <a:ext cx="7333585" cy="2736304"/>
          </a:xfrm>
          <a:prstGeom prst="bevel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3200" dirty="0">
              <a:solidFill>
                <a:schemeClr val="tx1"/>
              </a:solidFill>
            </a:endParaRPr>
          </a:p>
          <a:p>
            <a:pPr algn="ctr"/>
            <a:r>
              <a:rPr lang="en-US" sz="3200" i="1" dirty="0">
                <a:solidFill>
                  <a:schemeClr val="tx1"/>
                </a:solidFill>
              </a:rPr>
              <a:t>a. </a:t>
            </a:r>
            <a:r>
              <a:rPr lang="en-US" sz="3200" dirty="0">
                <a:solidFill>
                  <a:schemeClr val="tx1"/>
                </a:solidFill>
              </a:rPr>
              <a:t>Men holding hands is considered a sign of friendship.</a:t>
            </a:r>
          </a:p>
        </p:txBody>
      </p:sp>
    </p:spTree>
    <p:extLst>
      <p:ext uri="{BB962C8B-B14F-4D97-AF65-F5344CB8AC3E}">
        <p14:creationId xmlns="" xmlns:p14="http://schemas.microsoft.com/office/powerpoint/2010/main" val="20428455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3608" y="44624"/>
            <a:ext cx="8100392" cy="1143000"/>
          </a:xfrm>
        </p:spPr>
        <p:txBody>
          <a:bodyPr>
            <a:normAutofit fontScale="90000"/>
          </a:bodyPr>
          <a:lstStyle/>
          <a:p>
            <a:r>
              <a:rPr lang="en-US" sz="3600" b="1" dirty="0" smtClean="0">
                <a:ln w="11430"/>
                <a:solidFill>
                  <a:schemeClr val="bg1">
                    <a:lumMod val="95000"/>
                  </a:schemeClr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What does the color yellow mean in China? Ex. yellow book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800" i="1" dirty="0" smtClean="0"/>
              <a:t>a</a:t>
            </a:r>
            <a:r>
              <a:rPr lang="en-US" sz="2800" i="1" dirty="0"/>
              <a:t>. </a:t>
            </a:r>
            <a:r>
              <a:rPr lang="en-US" sz="2800" dirty="0" smtClean="0"/>
              <a:t>Good luck</a:t>
            </a:r>
          </a:p>
          <a:p>
            <a:pPr marL="0" indent="0">
              <a:buNone/>
            </a:pPr>
            <a:endParaRPr lang="en-US" sz="2800" dirty="0"/>
          </a:p>
          <a:p>
            <a:pPr marL="0" indent="0">
              <a:buNone/>
            </a:pPr>
            <a:r>
              <a:rPr lang="en-US" sz="2800" i="1" dirty="0"/>
              <a:t>b. </a:t>
            </a:r>
            <a:r>
              <a:rPr lang="en-US" sz="2800" dirty="0" smtClean="0"/>
              <a:t>Bad Luck</a:t>
            </a:r>
          </a:p>
          <a:p>
            <a:pPr marL="0" indent="0">
              <a:buNone/>
            </a:pPr>
            <a:endParaRPr lang="en-US" sz="2800" dirty="0"/>
          </a:p>
          <a:p>
            <a:pPr marL="0" indent="0">
              <a:buNone/>
            </a:pPr>
            <a:r>
              <a:rPr lang="en-US" sz="2800" i="1" dirty="0" smtClean="0"/>
              <a:t>c</a:t>
            </a:r>
            <a:r>
              <a:rPr lang="en-US" sz="2800" i="1" dirty="0"/>
              <a:t>. </a:t>
            </a:r>
            <a:r>
              <a:rPr lang="en-US" sz="2800" dirty="0" smtClean="0"/>
              <a:t>Adult Content (18+)</a:t>
            </a:r>
          </a:p>
          <a:p>
            <a:pPr marL="0" indent="0">
              <a:buNone/>
            </a:pPr>
            <a:endParaRPr lang="en-US" sz="2800" dirty="0"/>
          </a:p>
          <a:p>
            <a:pPr marL="0" indent="0">
              <a:buNone/>
            </a:pPr>
            <a:r>
              <a:rPr lang="en-US" sz="2800" i="1" dirty="0"/>
              <a:t>d. </a:t>
            </a:r>
            <a:r>
              <a:rPr lang="en-US" sz="2800" dirty="0" smtClean="0"/>
              <a:t>Happiness</a:t>
            </a:r>
          </a:p>
          <a:p>
            <a:pPr marL="0" indent="0">
              <a:buNone/>
            </a:pPr>
            <a:endParaRPr lang="en-US" sz="2800" dirty="0"/>
          </a:p>
          <a:p>
            <a:pPr marL="0" indent="0">
              <a:buNone/>
            </a:pPr>
            <a:endParaRPr lang="en-US" sz="2800" dirty="0"/>
          </a:p>
        </p:txBody>
      </p:sp>
      <p:sp>
        <p:nvSpPr>
          <p:cNvPr id="9" name="Bevel 8"/>
          <p:cNvSpPr/>
          <p:nvPr/>
        </p:nvSpPr>
        <p:spPr>
          <a:xfrm>
            <a:off x="765175" y="2060848"/>
            <a:ext cx="7333585" cy="2736304"/>
          </a:xfrm>
          <a:prstGeom prst="bevel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3200" dirty="0">
              <a:solidFill>
                <a:schemeClr val="tx1"/>
              </a:solidFill>
            </a:endParaRPr>
          </a:p>
          <a:p>
            <a:pPr algn="ctr"/>
            <a:r>
              <a:rPr lang="en-US" sz="3200" i="1" dirty="0" smtClean="0">
                <a:solidFill>
                  <a:schemeClr val="tx1"/>
                </a:solidFill>
              </a:rPr>
              <a:t>C. </a:t>
            </a:r>
            <a:r>
              <a:rPr lang="en-US" sz="3200" dirty="0" smtClean="0">
                <a:solidFill>
                  <a:schemeClr val="tx1"/>
                </a:solidFill>
              </a:rPr>
              <a:t>The word yellow often refers to adult content in China .</a:t>
            </a:r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4" name="AutoShape 2" descr="http://upload.wikimedia.org/wikipedia/commons/f/fa/Flag_of_the_People's_Republic_of_China.sv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AutoShape 4" descr="http://upload.wikimedia.org/wikipedia/commons/f/fa/Flag_of_the_People's_Republic_of_China.sv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AutoShape 6" descr="http://upload.wikimedia.org/wikipedia/commons/f/fa/Flag_of_the_People's_Republic_of_China.svg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056" name="Picture 8" descr="http://www.onlinestores.com/flagdetective/images/download/china-hi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1033"/>
            <a:ext cx="939388" cy="62093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15703796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7584" y="-27384"/>
            <a:ext cx="8537513" cy="1143000"/>
          </a:xfrm>
        </p:spPr>
        <p:txBody>
          <a:bodyPr>
            <a:normAutofit fontScale="90000"/>
          </a:bodyPr>
          <a:lstStyle/>
          <a:p>
            <a:pPr algn="l"/>
            <a:r>
              <a:rPr lang="en-US" sz="3600" b="1" dirty="0" smtClean="0">
                <a:ln w="11430"/>
                <a:solidFill>
                  <a:schemeClr val="bg1">
                    <a:lumMod val="95000"/>
                  </a:schemeClr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When a taxi driver shakes his head from side to side, it probably means..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800" i="1" dirty="0" smtClean="0"/>
              <a:t>a. </a:t>
            </a:r>
            <a:r>
              <a:rPr lang="en-US" sz="2800" dirty="0" smtClean="0"/>
              <a:t>he </a:t>
            </a:r>
            <a:r>
              <a:rPr lang="en-US" sz="2800" dirty="0"/>
              <a:t>thinks your price is too high</a:t>
            </a:r>
            <a:r>
              <a:rPr lang="en-US" sz="2800" dirty="0" smtClean="0"/>
              <a:t>.</a:t>
            </a:r>
          </a:p>
          <a:p>
            <a:pPr marL="0" indent="0">
              <a:buNone/>
            </a:pPr>
            <a:r>
              <a:rPr lang="en-US" sz="2800" dirty="0"/>
              <a:t/>
            </a:r>
            <a:br>
              <a:rPr lang="en-US" sz="2800" dirty="0"/>
            </a:br>
            <a:r>
              <a:rPr lang="en-US" sz="2800" i="1" dirty="0"/>
              <a:t>b. </a:t>
            </a:r>
            <a:r>
              <a:rPr lang="en-US" sz="2800" dirty="0"/>
              <a:t>he isn’t going in your direction</a:t>
            </a:r>
            <a:r>
              <a:rPr lang="en-US" sz="2800" dirty="0" smtClean="0"/>
              <a:t>.</a:t>
            </a:r>
          </a:p>
          <a:p>
            <a:pPr marL="0" indent="0">
              <a:buNone/>
            </a:pPr>
            <a:r>
              <a:rPr lang="en-US" sz="2800" dirty="0"/>
              <a:t/>
            </a:r>
            <a:br>
              <a:rPr lang="en-US" sz="2800" dirty="0"/>
            </a:br>
            <a:r>
              <a:rPr lang="en-US" sz="2800" i="1" dirty="0"/>
              <a:t>c. </a:t>
            </a:r>
            <a:r>
              <a:rPr lang="en-US" sz="2800" dirty="0"/>
              <a:t>he will take you where you want to go</a:t>
            </a:r>
            <a:r>
              <a:rPr lang="en-US" sz="2800" dirty="0" smtClean="0"/>
              <a:t>.</a:t>
            </a:r>
          </a:p>
          <a:p>
            <a:pPr marL="0" indent="0">
              <a:buNone/>
            </a:pPr>
            <a:r>
              <a:rPr lang="en-US" sz="2800" dirty="0"/>
              <a:t/>
            </a:r>
            <a:br>
              <a:rPr lang="en-US" sz="2800" dirty="0"/>
            </a:br>
            <a:r>
              <a:rPr lang="en-US" sz="2800" i="1" dirty="0"/>
              <a:t>d. </a:t>
            </a:r>
            <a:r>
              <a:rPr lang="en-US" sz="2800" dirty="0"/>
              <a:t>he doesn’t understand what you’re asking.</a:t>
            </a:r>
          </a:p>
          <a:p>
            <a:pPr marL="0" indent="0">
              <a:buNone/>
            </a:pPr>
            <a:endParaRPr lang="en-US" sz="2800" dirty="0"/>
          </a:p>
        </p:txBody>
      </p:sp>
      <p:sp>
        <p:nvSpPr>
          <p:cNvPr id="7" name="Bevel 6"/>
          <p:cNvSpPr/>
          <p:nvPr/>
        </p:nvSpPr>
        <p:spPr>
          <a:xfrm>
            <a:off x="830401" y="4121696"/>
            <a:ext cx="7333585" cy="2736304"/>
          </a:xfrm>
          <a:prstGeom prst="bevel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dirty="0" smtClean="0">
                <a:solidFill>
                  <a:schemeClr val="tx1"/>
                </a:solidFill>
              </a:rPr>
              <a:t>It </a:t>
            </a:r>
            <a:r>
              <a:rPr lang="en-US" sz="3200" dirty="0">
                <a:solidFill>
                  <a:schemeClr val="tx1"/>
                </a:solidFill>
              </a:rPr>
              <a:t>can also </a:t>
            </a:r>
            <a:r>
              <a:rPr lang="en-US" sz="3200" dirty="0" smtClean="0">
                <a:solidFill>
                  <a:schemeClr val="tx1"/>
                </a:solidFill>
              </a:rPr>
              <a:t>express general </a:t>
            </a:r>
            <a:r>
              <a:rPr lang="en-US" sz="3200" dirty="0">
                <a:solidFill>
                  <a:schemeClr val="tx1"/>
                </a:solidFill>
              </a:rPr>
              <a:t>agreement with what you’re saying or </a:t>
            </a:r>
            <a:r>
              <a:rPr lang="en-US" sz="3200" dirty="0" smtClean="0">
                <a:solidFill>
                  <a:schemeClr val="tx1"/>
                </a:solidFill>
              </a:rPr>
              <a:t>suggest that </a:t>
            </a:r>
            <a:r>
              <a:rPr lang="en-US" sz="3200" dirty="0">
                <a:solidFill>
                  <a:schemeClr val="tx1"/>
                </a:solidFill>
              </a:rPr>
              <a:t>an individual is interested in what you have to say. </a:t>
            </a:r>
          </a:p>
        </p:txBody>
      </p:sp>
      <p:sp>
        <p:nvSpPr>
          <p:cNvPr id="9" name="Bevel 8"/>
          <p:cNvSpPr/>
          <p:nvPr/>
        </p:nvSpPr>
        <p:spPr>
          <a:xfrm>
            <a:off x="857874" y="1268760"/>
            <a:ext cx="7333585" cy="2736304"/>
          </a:xfrm>
          <a:prstGeom prst="bevel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i="1" dirty="0" smtClean="0">
                <a:solidFill>
                  <a:schemeClr val="tx1"/>
                </a:solidFill>
              </a:rPr>
              <a:t>c.</a:t>
            </a:r>
            <a:r>
              <a:rPr lang="en-US" sz="3200" dirty="0">
                <a:solidFill>
                  <a:schemeClr val="tx1"/>
                </a:solidFill>
              </a:rPr>
              <a:t> </a:t>
            </a:r>
            <a:r>
              <a:rPr lang="en-US" sz="3200" dirty="0" smtClean="0">
                <a:solidFill>
                  <a:schemeClr val="tx1"/>
                </a:solidFill>
              </a:rPr>
              <a:t>This is the  </a:t>
            </a:r>
            <a:r>
              <a:rPr lang="en-US" sz="3200" dirty="0">
                <a:solidFill>
                  <a:schemeClr val="tx1"/>
                </a:solidFill>
              </a:rPr>
              <a:t>Indian way of saying “yes</a:t>
            </a:r>
            <a:r>
              <a:rPr lang="en-US" sz="3200" dirty="0" smtClean="0">
                <a:solidFill>
                  <a:schemeClr val="tx1"/>
                </a:solidFill>
              </a:rPr>
              <a:t>.”</a:t>
            </a:r>
            <a:endParaRPr lang="en-US" sz="3200" dirty="0">
              <a:solidFill>
                <a:schemeClr val="tx1"/>
              </a:solidFill>
            </a:endParaRPr>
          </a:p>
        </p:txBody>
      </p:sp>
      <p:pic>
        <p:nvPicPr>
          <p:cNvPr id="3074" name="Picture 2" descr="http://upload.wikimedia.org/wikipedia/en/thumb/4/41/Flag_of_India.svg/225px-Flag_of_India.svg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694799" cy="62068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3995144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3608" y="-99392"/>
            <a:ext cx="8105464" cy="1143000"/>
          </a:xfrm>
        </p:spPr>
        <p:txBody>
          <a:bodyPr/>
          <a:lstStyle/>
          <a:p>
            <a:pPr algn="l"/>
            <a:r>
              <a:rPr lang="en-US" sz="3600" b="1" dirty="0" smtClean="0">
                <a:ln w="11430"/>
                <a:solidFill>
                  <a:schemeClr val="bg1">
                    <a:lumMod val="95000"/>
                  </a:schemeClr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Which is NOT banned in Singapore? 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800" i="1" dirty="0" smtClean="0"/>
              <a:t>a</a:t>
            </a:r>
            <a:r>
              <a:rPr lang="en-US" sz="2800" dirty="0" smtClean="0"/>
              <a:t>. Spitting </a:t>
            </a:r>
          </a:p>
          <a:p>
            <a:pPr marL="0" indent="0">
              <a:buNone/>
            </a:pPr>
            <a:r>
              <a:rPr lang="en-US" sz="2800" dirty="0"/>
              <a:t/>
            </a:r>
            <a:br>
              <a:rPr lang="en-US" sz="2800" dirty="0"/>
            </a:br>
            <a:r>
              <a:rPr lang="en-US" sz="2800" i="1" dirty="0"/>
              <a:t>b. </a:t>
            </a:r>
            <a:r>
              <a:rPr lang="en-US" sz="2800" dirty="0" smtClean="0"/>
              <a:t>Littering</a:t>
            </a:r>
          </a:p>
          <a:p>
            <a:pPr marL="0" indent="0">
              <a:buNone/>
            </a:pPr>
            <a:r>
              <a:rPr lang="en-US" sz="2800" dirty="0"/>
              <a:t/>
            </a:r>
            <a:br>
              <a:rPr lang="en-US" sz="2800" dirty="0"/>
            </a:br>
            <a:r>
              <a:rPr lang="en-US" sz="2800" i="1" dirty="0"/>
              <a:t>c. </a:t>
            </a:r>
            <a:r>
              <a:rPr lang="en-US" sz="2800" dirty="0" smtClean="0"/>
              <a:t>Gum</a:t>
            </a:r>
          </a:p>
          <a:p>
            <a:pPr marL="0" indent="0">
              <a:buNone/>
            </a:pPr>
            <a:r>
              <a:rPr lang="en-US" sz="2800" dirty="0"/>
              <a:t/>
            </a:r>
            <a:br>
              <a:rPr lang="en-US" sz="2800" dirty="0"/>
            </a:br>
            <a:r>
              <a:rPr lang="en-US" sz="2800" i="1" dirty="0"/>
              <a:t>d. </a:t>
            </a:r>
            <a:r>
              <a:rPr lang="en-US" sz="2800" dirty="0" smtClean="0"/>
              <a:t>Lighters</a:t>
            </a:r>
            <a:endParaRPr lang="en-US" sz="2800" dirty="0"/>
          </a:p>
        </p:txBody>
      </p:sp>
      <p:sp>
        <p:nvSpPr>
          <p:cNvPr id="9" name="Bevel 8"/>
          <p:cNvSpPr/>
          <p:nvPr/>
        </p:nvSpPr>
        <p:spPr>
          <a:xfrm>
            <a:off x="1043608" y="2132856"/>
            <a:ext cx="7333585" cy="2736304"/>
          </a:xfrm>
          <a:prstGeom prst="bevel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i="1" dirty="0">
                <a:solidFill>
                  <a:schemeClr val="tx1"/>
                </a:solidFill>
              </a:rPr>
              <a:t>D</a:t>
            </a:r>
            <a:r>
              <a:rPr lang="en-US" sz="3200" i="1" dirty="0" smtClean="0">
                <a:solidFill>
                  <a:schemeClr val="tx1"/>
                </a:solidFill>
              </a:rPr>
              <a:t>.</a:t>
            </a:r>
            <a:r>
              <a:rPr lang="en-US" sz="3200" dirty="0" smtClean="0">
                <a:solidFill>
                  <a:schemeClr val="tx1"/>
                </a:solidFill>
              </a:rPr>
              <a:t> Lighters are not banned in Singapore unless they look like a weapon. </a:t>
            </a:r>
            <a:endParaRPr lang="en-US" sz="3200" dirty="0">
              <a:solidFill>
                <a:schemeClr val="tx1"/>
              </a:solidFill>
            </a:endParaRPr>
          </a:p>
        </p:txBody>
      </p:sp>
      <p:pic>
        <p:nvPicPr>
          <p:cNvPr id="4098" name="Picture 2" descr="http://www.worldatlas.com/webimage/flags/countrys/zzzflags/sglarge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1852"/>
            <a:ext cx="899592" cy="69882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41771473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79712" y="-27384"/>
            <a:ext cx="6707088" cy="1143000"/>
          </a:xfrm>
        </p:spPr>
        <p:txBody>
          <a:bodyPr/>
          <a:lstStyle/>
          <a:p>
            <a:r>
              <a:rPr lang="en-US" sz="3600" b="1" dirty="0" smtClean="0">
                <a:ln w="11430"/>
                <a:solidFill>
                  <a:schemeClr val="bg1">
                    <a:lumMod val="95000"/>
                  </a:schemeClr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In Canada, a potluck party is..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800" dirty="0"/>
              <a:t/>
            </a:r>
            <a:br>
              <a:rPr lang="en-US" sz="2800" dirty="0"/>
            </a:br>
            <a:r>
              <a:rPr lang="en-US" sz="2800" i="1" dirty="0"/>
              <a:t>a </a:t>
            </a:r>
            <a:r>
              <a:rPr lang="en-US" sz="2800" i="1" dirty="0" smtClean="0"/>
              <a:t>.</a:t>
            </a:r>
            <a:r>
              <a:rPr lang="en-US" sz="2800" dirty="0"/>
              <a:t> a party where everyone sings</a:t>
            </a:r>
            <a:r>
              <a:rPr lang="en-US" sz="2800" dirty="0" smtClean="0"/>
              <a:t>.</a:t>
            </a:r>
          </a:p>
          <a:p>
            <a:pPr marL="0" indent="0">
              <a:buNone/>
            </a:pPr>
            <a:r>
              <a:rPr lang="en-US" sz="2800" dirty="0"/>
              <a:t/>
            </a:r>
            <a:br>
              <a:rPr lang="en-US" sz="2800" dirty="0"/>
            </a:br>
            <a:r>
              <a:rPr lang="en-US" sz="2800" i="1" dirty="0" smtClean="0"/>
              <a:t>b. </a:t>
            </a:r>
            <a:r>
              <a:rPr lang="en-US" sz="2800" dirty="0" smtClean="0"/>
              <a:t>a </a:t>
            </a:r>
            <a:r>
              <a:rPr lang="en-US" sz="2800" dirty="0"/>
              <a:t>party where everyone bangs on pots</a:t>
            </a:r>
            <a:r>
              <a:rPr lang="en-US" sz="2800" dirty="0" smtClean="0"/>
              <a:t>.</a:t>
            </a:r>
          </a:p>
          <a:p>
            <a:pPr marL="0" indent="0">
              <a:buNone/>
            </a:pPr>
            <a:r>
              <a:rPr lang="en-US" sz="2800" dirty="0"/>
              <a:t/>
            </a:r>
            <a:br>
              <a:rPr lang="en-US" sz="2800" dirty="0"/>
            </a:br>
            <a:r>
              <a:rPr lang="en-US" sz="2800" i="1" dirty="0"/>
              <a:t> </a:t>
            </a:r>
            <a:r>
              <a:rPr lang="en-US" sz="2800" i="1" dirty="0" smtClean="0"/>
              <a:t>c. </a:t>
            </a:r>
            <a:r>
              <a:rPr lang="en-US" sz="2800" dirty="0" smtClean="0"/>
              <a:t>a </a:t>
            </a:r>
            <a:r>
              <a:rPr lang="en-US" sz="2800" dirty="0"/>
              <a:t>party where everyone brings some food to share.</a:t>
            </a:r>
          </a:p>
          <a:p>
            <a:pPr marL="0" indent="0">
              <a:buNone/>
            </a:pPr>
            <a:endParaRPr lang="en-US" sz="2800" dirty="0"/>
          </a:p>
        </p:txBody>
      </p:sp>
      <p:pic>
        <p:nvPicPr>
          <p:cNvPr id="1028" name="Picture 4" descr="http://upload.wikimedia.org/wikipedia/en/thumb/c/cf/Flag_of_Canada.svg/1280px-Flag_of_Canada.svg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6720"/>
            <a:ext cx="797866" cy="61798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Group 7"/>
          <p:cNvGrpSpPr/>
          <p:nvPr/>
        </p:nvGrpSpPr>
        <p:grpSpPr>
          <a:xfrm>
            <a:off x="364405" y="1170923"/>
            <a:ext cx="8568952" cy="5400600"/>
            <a:chOff x="395536" y="1124744"/>
            <a:chExt cx="8568952" cy="5400600"/>
          </a:xfrm>
        </p:grpSpPr>
        <p:sp>
          <p:nvSpPr>
            <p:cNvPr id="9" name="Bevel 8"/>
            <p:cNvSpPr/>
            <p:nvPr/>
          </p:nvSpPr>
          <p:spPr>
            <a:xfrm>
              <a:off x="395536" y="1124744"/>
              <a:ext cx="8568952" cy="5400600"/>
            </a:xfrm>
            <a:prstGeom prst="bevel">
              <a:avLst/>
            </a:prstGeom>
            <a:solidFill>
              <a:srgbClr val="92D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3200" i="1" dirty="0" smtClean="0">
                  <a:solidFill>
                    <a:schemeClr val="tx1"/>
                  </a:solidFill>
                </a:rPr>
                <a:t>C. </a:t>
              </a:r>
              <a:endParaRPr lang="en-US" sz="3200" dirty="0">
                <a:solidFill>
                  <a:schemeClr val="tx1"/>
                </a:solidFill>
              </a:endParaRPr>
            </a:p>
          </p:txBody>
        </p:sp>
        <p:pic>
          <p:nvPicPr>
            <p:cNvPr id="1030" name="Picture 6" descr="http://cloudkid.com/content/uploads/2012/05/Potluck1.jp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51718" y="1772816"/>
              <a:ext cx="6397995" cy="4370040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="" xmlns:p14="http://schemas.microsoft.com/office/powerpoint/2010/main" val="650769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47506" y="98051"/>
            <a:ext cx="6161248" cy="1143000"/>
          </a:xfrm>
        </p:spPr>
        <p:txBody>
          <a:bodyPr/>
          <a:lstStyle/>
          <a:p>
            <a:pPr algn="l"/>
            <a:r>
              <a:rPr lang="en-US" sz="3600" b="1" dirty="0" smtClean="0">
                <a:ln w="11430"/>
                <a:solidFill>
                  <a:schemeClr val="bg1">
                    <a:lumMod val="95000"/>
                  </a:schemeClr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Which is OK in Japan?</a:t>
            </a:r>
            <a:endParaRPr lang="en-US" sz="3600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6146" name="Picture 2" descr="http://www.iromegane.com/wp-content/uploads/2011/04/utsushibashi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9464" y="1496420"/>
            <a:ext cx="3159924" cy="237626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http://3.bp.blogspot.com/_5NqsXH4BGZo/TM-uDtMJ7JI/AAAAAAAAAkI/2hdzz1AwsnI/s320/chopsticknono2-400x44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4668" y="1438526"/>
            <a:ext cx="2886848" cy="235006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0" name="Picture 6" descr="http://125beers.files.wordpress.com/2013/04/img_0599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9464" y="4221088"/>
            <a:ext cx="3072342" cy="230425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2" name="Picture 8" descr="http://worldsbestsite.files.wordpress.com/2013/02/china_smoking_crop-e1360564963559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r="48626"/>
          <a:stretch/>
        </p:blipFill>
        <p:spPr bwMode="auto">
          <a:xfrm>
            <a:off x="5104668" y="3881916"/>
            <a:ext cx="2886848" cy="283592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4" name="Picture 10" descr="http://www.mapsnworld.com/japan/japan-flag.jp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b="7403"/>
          <a:stretch/>
        </p:blipFill>
        <p:spPr bwMode="auto">
          <a:xfrm>
            <a:off x="31160" y="99904"/>
            <a:ext cx="816533" cy="50405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25359842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://upload.wikimedia.org/wikipedia/commons/e/e7/Didgeridoo_(Imagicity_1070)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4973" r="6702"/>
          <a:stretch/>
        </p:blipFill>
        <p:spPr bwMode="auto">
          <a:xfrm>
            <a:off x="4067842" y="2537500"/>
            <a:ext cx="5076158" cy="430418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63080" y="-99392"/>
            <a:ext cx="8105464" cy="1143000"/>
          </a:xfrm>
        </p:spPr>
        <p:txBody>
          <a:bodyPr>
            <a:normAutofit fontScale="90000"/>
          </a:bodyPr>
          <a:lstStyle/>
          <a:p>
            <a:pPr algn="l"/>
            <a:r>
              <a:rPr lang="en-US" sz="3600" b="1" dirty="0" smtClean="0">
                <a:ln w="11430"/>
                <a:solidFill>
                  <a:schemeClr val="bg1">
                    <a:lumMod val="95000"/>
                  </a:schemeClr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What country does this </a:t>
            </a:r>
            <a:r>
              <a:rPr lang="en-US" sz="3600" b="1" dirty="0" err="1" smtClean="0">
                <a:ln w="11430"/>
                <a:solidFill>
                  <a:schemeClr val="bg1">
                    <a:lumMod val="95000"/>
                  </a:schemeClr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intrument</a:t>
            </a:r>
            <a:r>
              <a:rPr lang="en-US" sz="3600" b="1" dirty="0" smtClean="0">
                <a:ln w="11430"/>
                <a:solidFill>
                  <a:schemeClr val="bg1">
                    <a:lumMod val="95000"/>
                  </a:schemeClr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come from?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800" i="1" dirty="0" smtClean="0"/>
              <a:t>a. </a:t>
            </a:r>
            <a:r>
              <a:rPr lang="en-US" sz="2800" dirty="0" smtClean="0"/>
              <a:t>Kenya</a:t>
            </a:r>
          </a:p>
          <a:p>
            <a:pPr marL="0" indent="0">
              <a:buNone/>
            </a:pPr>
            <a:r>
              <a:rPr lang="en-US" sz="2800" dirty="0"/>
              <a:t/>
            </a:r>
            <a:br>
              <a:rPr lang="en-US" sz="2800" dirty="0"/>
            </a:br>
            <a:r>
              <a:rPr lang="en-US" sz="2800" i="1" dirty="0"/>
              <a:t>b. </a:t>
            </a:r>
            <a:r>
              <a:rPr lang="en-US" sz="2800" dirty="0" smtClean="0"/>
              <a:t>New Zealand </a:t>
            </a:r>
          </a:p>
          <a:p>
            <a:pPr marL="0" indent="0">
              <a:buNone/>
            </a:pPr>
            <a:r>
              <a:rPr lang="en-US" sz="2800" dirty="0"/>
              <a:t/>
            </a:r>
            <a:br>
              <a:rPr lang="en-US" sz="2800" dirty="0"/>
            </a:br>
            <a:r>
              <a:rPr lang="en-US" sz="2800" i="1" dirty="0"/>
              <a:t>c. </a:t>
            </a:r>
            <a:r>
              <a:rPr lang="en-US" sz="2800" dirty="0" smtClean="0"/>
              <a:t>Nigeria</a:t>
            </a:r>
          </a:p>
          <a:p>
            <a:pPr marL="0" indent="0">
              <a:buNone/>
            </a:pPr>
            <a:r>
              <a:rPr lang="en-US" sz="2800" dirty="0"/>
              <a:t/>
            </a:r>
            <a:br>
              <a:rPr lang="en-US" sz="2800" dirty="0"/>
            </a:br>
            <a:r>
              <a:rPr lang="en-US" sz="2800" i="1" dirty="0"/>
              <a:t>d. </a:t>
            </a:r>
            <a:r>
              <a:rPr lang="en-US" sz="2800" dirty="0" smtClean="0"/>
              <a:t>Australia</a:t>
            </a:r>
            <a:endParaRPr lang="en-US" sz="2800" dirty="0"/>
          </a:p>
        </p:txBody>
      </p:sp>
      <p:sp>
        <p:nvSpPr>
          <p:cNvPr id="6" name="Bevel 5"/>
          <p:cNvSpPr/>
          <p:nvPr/>
        </p:nvSpPr>
        <p:spPr>
          <a:xfrm>
            <a:off x="1043608" y="1656521"/>
            <a:ext cx="7333585" cy="2736304"/>
          </a:xfrm>
          <a:prstGeom prst="bevel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i="1" dirty="0" smtClean="0">
                <a:solidFill>
                  <a:schemeClr val="tx1"/>
                </a:solidFill>
              </a:rPr>
              <a:t>C.</a:t>
            </a:r>
            <a:r>
              <a:rPr lang="en-US" sz="3200" dirty="0"/>
              <a:t> </a:t>
            </a:r>
            <a:r>
              <a:rPr lang="en-US" sz="3200" dirty="0" smtClean="0">
                <a:solidFill>
                  <a:schemeClr val="tx1"/>
                </a:solidFill>
              </a:rPr>
              <a:t>The didgeridoo was developed over 1500 years ago in Australia! </a:t>
            </a:r>
            <a:endParaRPr lang="en-US" sz="3200" dirty="0">
              <a:solidFill>
                <a:schemeClr val="tx1"/>
              </a:solidFill>
            </a:endParaRPr>
          </a:p>
        </p:txBody>
      </p:sp>
      <p:pic>
        <p:nvPicPr>
          <p:cNvPr id="2050" name="Picture 2" descr="http://mrbyvik.weebly.com/uploads/1/1/8/7/11874748/362027585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71400"/>
            <a:ext cx="1340768" cy="134076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6062692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088" y="-18256"/>
            <a:ext cx="8105464" cy="1143000"/>
          </a:xfrm>
        </p:spPr>
        <p:txBody>
          <a:bodyPr>
            <a:normAutofit fontScale="90000"/>
          </a:bodyPr>
          <a:lstStyle/>
          <a:p>
            <a:pPr algn="l"/>
            <a:r>
              <a:rPr lang="en-US" sz="3600" b="1" dirty="0" smtClean="0">
                <a:ln w="11430"/>
                <a:solidFill>
                  <a:schemeClr val="bg1">
                    <a:lumMod val="95000"/>
                  </a:schemeClr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Which country has the most lakes in the world?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800" i="1" dirty="0" smtClean="0"/>
              <a:t>a. </a:t>
            </a:r>
            <a:r>
              <a:rPr lang="en-US" sz="2800" dirty="0" smtClean="0"/>
              <a:t>USA</a:t>
            </a:r>
          </a:p>
          <a:p>
            <a:pPr marL="0" indent="0">
              <a:buNone/>
            </a:pPr>
            <a:r>
              <a:rPr lang="en-US" sz="2800" dirty="0"/>
              <a:t/>
            </a:r>
            <a:br>
              <a:rPr lang="en-US" sz="2800" dirty="0"/>
            </a:br>
            <a:r>
              <a:rPr lang="en-US" sz="2800" i="1" dirty="0"/>
              <a:t>b. </a:t>
            </a:r>
            <a:r>
              <a:rPr lang="en-US" sz="2800" dirty="0" smtClean="0"/>
              <a:t>Russia</a:t>
            </a:r>
          </a:p>
          <a:p>
            <a:pPr marL="0" indent="0">
              <a:buNone/>
            </a:pPr>
            <a:r>
              <a:rPr lang="en-US" sz="2800" dirty="0"/>
              <a:t/>
            </a:r>
            <a:br>
              <a:rPr lang="en-US" sz="2800" dirty="0"/>
            </a:br>
            <a:r>
              <a:rPr lang="en-US" sz="2800" i="1" dirty="0"/>
              <a:t>c. </a:t>
            </a:r>
            <a:r>
              <a:rPr lang="en-US" sz="2800" dirty="0" smtClean="0"/>
              <a:t>Canada</a:t>
            </a:r>
          </a:p>
          <a:p>
            <a:pPr marL="0" indent="0">
              <a:buNone/>
            </a:pPr>
            <a:r>
              <a:rPr lang="en-US" sz="2800" dirty="0"/>
              <a:t/>
            </a:r>
            <a:br>
              <a:rPr lang="en-US" sz="2800" dirty="0"/>
            </a:br>
            <a:r>
              <a:rPr lang="en-US" sz="2800" i="1" dirty="0"/>
              <a:t>d. </a:t>
            </a:r>
            <a:r>
              <a:rPr lang="en-US" sz="2800" dirty="0" smtClean="0"/>
              <a:t>China</a:t>
            </a:r>
            <a:endParaRPr lang="en-US" sz="2800" dirty="0"/>
          </a:p>
        </p:txBody>
      </p:sp>
      <p:sp>
        <p:nvSpPr>
          <p:cNvPr id="6" name="Bevel 5"/>
          <p:cNvSpPr/>
          <p:nvPr/>
        </p:nvSpPr>
        <p:spPr>
          <a:xfrm>
            <a:off x="827584" y="2276872"/>
            <a:ext cx="7333585" cy="2736304"/>
          </a:xfrm>
          <a:prstGeom prst="bevel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i="1" dirty="0" smtClean="0">
                <a:solidFill>
                  <a:schemeClr val="tx1"/>
                </a:solidFill>
              </a:rPr>
              <a:t>C.</a:t>
            </a:r>
            <a:r>
              <a:rPr lang="en-US" sz="3200" dirty="0"/>
              <a:t> </a:t>
            </a:r>
            <a:r>
              <a:rPr lang="en-US" sz="3200" dirty="0">
                <a:solidFill>
                  <a:schemeClr val="tx1"/>
                </a:solidFill>
              </a:rPr>
              <a:t>With over 3 million </a:t>
            </a:r>
            <a:r>
              <a:rPr lang="en-US" sz="3200" dirty="0" smtClean="0">
                <a:solidFill>
                  <a:schemeClr val="tx1"/>
                </a:solidFill>
              </a:rPr>
              <a:t>lakes,60</a:t>
            </a:r>
            <a:r>
              <a:rPr lang="en-US" sz="3200" dirty="0">
                <a:solidFill>
                  <a:schemeClr val="tx1"/>
                </a:solidFill>
              </a:rPr>
              <a:t>% of all the lakes in the world are found </a:t>
            </a:r>
            <a:r>
              <a:rPr lang="en-US" sz="3200" dirty="0" smtClean="0">
                <a:solidFill>
                  <a:schemeClr val="tx1"/>
                </a:solidFill>
              </a:rPr>
              <a:t>in Canada.</a:t>
            </a:r>
            <a:r>
              <a:rPr lang="en-US" sz="3200" i="1" dirty="0" smtClean="0">
                <a:solidFill>
                  <a:schemeClr val="tx1"/>
                </a:solidFill>
              </a:rPr>
              <a:t> </a:t>
            </a:r>
            <a:endParaRPr lang="en-US" sz="3200" dirty="0">
              <a:solidFill>
                <a:schemeClr val="tx1"/>
              </a:solidFill>
            </a:endParaRPr>
          </a:p>
        </p:txBody>
      </p:sp>
      <p:pic>
        <p:nvPicPr>
          <p:cNvPr id="2050" name="Picture 2" descr="http://mrbyvik.weebly.com/uploads/1/1/8/7/11874748/362027585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71400"/>
            <a:ext cx="1340768" cy="134076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33531554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Project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Pick a country</a:t>
            </a:r>
          </a:p>
          <a:p>
            <a:r>
              <a:rPr lang="en-US" dirty="0" smtClean="0"/>
              <a:t>Research some important cultural facts about the country</a:t>
            </a:r>
          </a:p>
          <a:p>
            <a:pPr lvl="1"/>
            <a:r>
              <a:rPr lang="en-US" dirty="0" smtClean="0"/>
              <a:t>Taboos</a:t>
            </a:r>
          </a:p>
          <a:p>
            <a:pPr lvl="1"/>
            <a:r>
              <a:rPr lang="en-US" dirty="0" smtClean="0"/>
              <a:t>Customs</a:t>
            </a:r>
          </a:p>
          <a:p>
            <a:pPr lvl="1"/>
            <a:r>
              <a:rPr lang="en-US" dirty="0" smtClean="0"/>
              <a:t>Other interesting facts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Present your country to the class</a:t>
            </a:r>
            <a:endParaRPr lang="en-US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Warm-up Discussion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124200"/>
            <a:ext cx="8229600" cy="1981200"/>
          </a:xfrm>
        </p:spPr>
        <p:txBody>
          <a:bodyPr/>
          <a:lstStyle/>
          <a:p>
            <a:r>
              <a:rPr lang="en-CA" dirty="0"/>
              <a:t>What country would you like to visit?</a:t>
            </a:r>
          </a:p>
          <a:p>
            <a:r>
              <a:rPr lang="en-CA" dirty="0"/>
              <a:t>What country would you like to live in and why?</a:t>
            </a:r>
          </a:p>
          <a:p>
            <a:r>
              <a:rPr lang="en-CA" dirty="0"/>
              <a:t>What country would you like to work in?</a:t>
            </a:r>
          </a:p>
          <a:p>
            <a:endParaRPr lang="en-CA" dirty="0"/>
          </a:p>
        </p:txBody>
      </p:sp>
    </p:spTree>
    <p:extLst>
      <p:ext uri="{BB962C8B-B14F-4D97-AF65-F5344CB8AC3E}">
        <p14:creationId xmlns="" xmlns:p14="http://schemas.microsoft.com/office/powerpoint/2010/main" val="313754907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9512" y="836712"/>
            <a:ext cx="8126288" cy="2363688"/>
          </a:xfrm>
        </p:spPr>
        <p:txBody>
          <a:bodyPr/>
          <a:lstStyle/>
          <a:p>
            <a:r>
              <a:rPr lang="en-CA" dirty="0" smtClean="0"/>
              <a:t>Are you seriously going to do that?</a:t>
            </a:r>
            <a:endParaRPr lang="en-CA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67544" y="3567113"/>
            <a:ext cx="6400800" cy="499864"/>
          </a:xfrm>
        </p:spPr>
        <p:txBody>
          <a:bodyPr/>
          <a:lstStyle/>
          <a:p>
            <a:r>
              <a:rPr lang="en-CA" dirty="0" smtClean="0"/>
              <a:t>Korean </a:t>
            </a:r>
            <a:r>
              <a:rPr lang="en-CA" smtClean="0"/>
              <a:t>Cultural Awareness</a:t>
            </a:r>
            <a:endParaRPr lang="en-CA" dirty="0"/>
          </a:p>
        </p:txBody>
      </p:sp>
      <p:pic>
        <p:nvPicPr>
          <p:cNvPr id="7" name="Picture 10" descr="http://i.telegraph.co.uk/multimedia/archive/02543/Bill-Gates-korea_2543483b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3528338"/>
            <a:ext cx="4152482" cy="317272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234495250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It’s Our Custom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http://www.aussieontheroad.com/wp-content/uploads/2011/10/IMG_166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0" y="1676400"/>
            <a:ext cx="7696200" cy="477308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With your team write down…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dirty="0" smtClean="0"/>
              <a:t>…some things that foreigners do in Korea that you think may be rude or strange?</a:t>
            </a:r>
          </a:p>
          <a:p>
            <a:endParaRPr lang="en-US" dirty="0" smtClean="0"/>
          </a:p>
          <a:p>
            <a:r>
              <a:rPr lang="en-US" dirty="0" smtClean="0"/>
              <a:t>…some things that Korean people do that foreigners may think is strange?</a:t>
            </a:r>
            <a:endParaRPr lang="en-US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Pass it on activity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447800"/>
            <a:ext cx="8229600" cy="4648200"/>
          </a:xfrm>
        </p:spPr>
        <p:txBody>
          <a:bodyPr>
            <a:normAutofit/>
          </a:bodyPr>
          <a:lstStyle/>
          <a:p>
            <a:endParaRPr lang="en-CA" dirty="0" smtClean="0"/>
          </a:p>
          <a:p>
            <a:r>
              <a:rPr lang="en-CA" dirty="0" smtClean="0"/>
              <a:t>What </a:t>
            </a:r>
            <a:r>
              <a:rPr lang="en-CA" dirty="0"/>
              <a:t>do you like most about your own culture</a:t>
            </a:r>
            <a:r>
              <a:rPr lang="en-CA" dirty="0" smtClean="0"/>
              <a:t>?</a:t>
            </a:r>
          </a:p>
          <a:p>
            <a:pPr>
              <a:buNone/>
            </a:pPr>
            <a:endParaRPr lang="en-CA" dirty="0"/>
          </a:p>
          <a:p>
            <a:r>
              <a:rPr lang="en-CA" dirty="0" smtClean="0"/>
              <a:t>Is there </a:t>
            </a:r>
            <a:r>
              <a:rPr lang="en-CA" dirty="0" smtClean="0"/>
              <a:t>anything in your culture that you don’t particularly like</a:t>
            </a:r>
            <a:r>
              <a:rPr lang="en-CA" dirty="0" smtClean="0"/>
              <a:t>?</a:t>
            </a:r>
          </a:p>
          <a:p>
            <a:endParaRPr lang="en-CA" dirty="0" smtClean="0"/>
          </a:p>
          <a:p>
            <a:r>
              <a:rPr lang="en-CA" dirty="0" smtClean="0"/>
              <a:t>When people outside of Korea as asked about Korea, what do you think they think of?</a:t>
            </a:r>
            <a:endParaRPr lang="en-CA" dirty="0" smtClean="0"/>
          </a:p>
          <a:p>
            <a:endParaRPr lang="en-CA" dirty="0" smtClean="0"/>
          </a:p>
          <a:p>
            <a:r>
              <a:rPr lang="en-CA" dirty="0" smtClean="0"/>
              <a:t>If you could describe Korean culture in one word what would you say?</a:t>
            </a:r>
          </a:p>
          <a:p>
            <a:endParaRPr lang="en-CA" dirty="0" smtClean="0"/>
          </a:p>
          <a:p>
            <a:endParaRPr lang="en-CA" dirty="0"/>
          </a:p>
          <a:p>
            <a:endParaRPr lang="en-CA" dirty="0"/>
          </a:p>
        </p:txBody>
      </p:sp>
    </p:spTree>
    <p:extLst>
      <p:ext uri="{BB962C8B-B14F-4D97-AF65-F5344CB8AC3E}">
        <p14:creationId xmlns="" xmlns:p14="http://schemas.microsoft.com/office/powerpoint/2010/main" val="104378144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Korean Culture Project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CA" dirty="0" smtClean="0"/>
              <a:t>You have been assigned to teach a new group of employees from India about Korean culture.  They are all in their mid 20s and are single.  They may be interested in work culture, social culture, dating culture</a:t>
            </a:r>
            <a:r>
              <a:rPr lang="en-CA" smtClean="0"/>
              <a:t>, and entertainment culture.</a:t>
            </a:r>
            <a:endParaRPr lang="en-CA" dirty="0" smtClean="0"/>
          </a:p>
          <a:p>
            <a:endParaRPr lang="en-CA" dirty="0" smtClean="0"/>
          </a:p>
          <a:p>
            <a:r>
              <a:rPr lang="en-CA" dirty="0" smtClean="0"/>
              <a:t>What would you tell them?</a:t>
            </a:r>
          </a:p>
          <a:p>
            <a:r>
              <a:rPr lang="en-CA" dirty="0" smtClean="0"/>
              <a:t>What does it mean to be polite in your culture?</a:t>
            </a:r>
          </a:p>
          <a:p>
            <a:r>
              <a:rPr lang="en-CA" dirty="0" smtClean="0"/>
              <a:t>What is considered rude in your culture? </a:t>
            </a:r>
          </a:p>
          <a:p>
            <a:endParaRPr lang="en-CA" dirty="0" smtClean="0"/>
          </a:p>
          <a:p>
            <a:r>
              <a:rPr lang="en-CA" dirty="0" smtClean="0"/>
              <a:t>Think of important things they should know about Korean culture. </a:t>
            </a:r>
          </a:p>
          <a:p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Dialogue practice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smtClean="0"/>
          </a:p>
          <a:p>
            <a:r>
              <a:rPr lang="en-US" smtClean="0"/>
              <a:t>Page 75</a:t>
            </a:r>
            <a:endParaRPr lang="en-US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Culture Shock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endParaRPr lang="en-CA" dirty="0" smtClean="0"/>
          </a:p>
          <a:p>
            <a:r>
              <a:rPr lang="en-CA" dirty="0" smtClean="0"/>
              <a:t>Have </a:t>
            </a:r>
            <a:r>
              <a:rPr lang="en-CA" dirty="0"/>
              <a:t>you ever experienced culture shock</a:t>
            </a:r>
            <a:r>
              <a:rPr lang="en-CA" dirty="0" smtClean="0"/>
              <a:t>?</a:t>
            </a:r>
          </a:p>
          <a:p>
            <a:endParaRPr lang="en-CA" dirty="0"/>
          </a:p>
          <a:p>
            <a:r>
              <a:rPr lang="en-CA" dirty="0" smtClean="0"/>
              <a:t>Have </a:t>
            </a:r>
            <a:r>
              <a:rPr lang="en-CA" dirty="0"/>
              <a:t>you ever experienced reverse culture shock</a:t>
            </a:r>
            <a:r>
              <a:rPr lang="en-CA" dirty="0" smtClean="0"/>
              <a:t>?</a:t>
            </a:r>
          </a:p>
          <a:p>
            <a:endParaRPr lang="en-CA" dirty="0" smtClean="0"/>
          </a:p>
          <a:p>
            <a:r>
              <a:rPr lang="en-CA" dirty="0"/>
              <a:t>Do you think "when in Rome, do as the Romans do" is always good advice? Why or why not? Have you ever been in a situation where you felt you had to "do as the Romans do</a:t>
            </a:r>
            <a:r>
              <a:rPr lang="en-CA" dirty="0" smtClean="0"/>
              <a:t>"?</a:t>
            </a:r>
          </a:p>
          <a:p>
            <a:endParaRPr lang="en-CA" dirty="0"/>
          </a:p>
          <a:p>
            <a:r>
              <a:rPr lang="en-CA" dirty="0" smtClean="0"/>
              <a:t>Have </a:t>
            </a:r>
            <a:r>
              <a:rPr lang="en-CA" dirty="0"/>
              <a:t>you ever felt confused by the actions of someone from another culture? If so, tell me about it</a:t>
            </a:r>
            <a:r>
              <a:rPr lang="en-CA" dirty="0" smtClean="0"/>
              <a:t>.</a:t>
            </a:r>
          </a:p>
          <a:p>
            <a:endParaRPr lang="en-CA" dirty="0"/>
          </a:p>
          <a:p>
            <a:r>
              <a:rPr lang="en-CA" dirty="0"/>
              <a:t>How are your language teachers different from your teachers in your culture? How are they the same</a:t>
            </a:r>
            <a:r>
              <a:rPr lang="en-CA" dirty="0" smtClean="0"/>
              <a:t>?</a:t>
            </a:r>
            <a:endParaRPr lang="en-CA" dirty="0"/>
          </a:p>
          <a:p>
            <a:endParaRPr lang="en-CA" dirty="0"/>
          </a:p>
        </p:txBody>
      </p:sp>
    </p:spTree>
    <p:extLst>
      <p:ext uri="{BB962C8B-B14F-4D97-AF65-F5344CB8AC3E}">
        <p14:creationId xmlns="" xmlns:p14="http://schemas.microsoft.com/office/powerpoint/2010/main" val="62523491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CA" dirty="0" smtClean="0"/>
              <a:t>Cultural Differences 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 dirty="0"/>
          </a:p>
        </p:txBody>
      </p:sp>
      <p:pic>
        <p:nvPicPr>
          <p:cNvPr id="1026" name="Picture 2" descr="http://lowres.cartoonstock.com/sport-american_football-football_player-soccer-soccer_players-culture_clashes-rten209_low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b="50000"/>
          <a:stretch/>
        </p:blipFill>
        <p:spPr bwMode="auto">
          <a:xfrm>
            <a:off x="329534" y="1981200"/>
            <a:ext cx="5580238" cy="38862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http://www.englishadvantage.info/wp-content/uploads/Culture-Shock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6502" t="7325" r="14743" b="4778"/>
          <a:stretch/>
        </p:blipFill>
        <p:spPr bwMode="auto">
          <a:xfrm>
            <a:off x="5257800" y="2286000"/>
            <a:ext cx="3124200" cy="36576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41435233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Watch the videos and consider...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 smtClean="0"/>
              <a:t>What are the cultural differences?</a:t>
            </a:r>
            <a:endParaRPr lang="en-CA" dirty="0"/>
          </a:p>
          <a:p>
            <a:r>
              <a:rPr lang="en-CA" dirty="0" smtClean="0"/>
              <a:t>Why did the misunderstandings happen?</a:t>
            </a:r>
          </a:p>
          <a:p>
            <a:r>
              <a:rPr lang="en-CA" dirty="0" smtClean="0"/>
              <a:t>How can we avoid misunderstandings like this?</a:t>
            </a:r>
          </a:p>
        </p:txBody>
      </p:sp>
      <p:pic>
        <p:nvPicPr>
          <p:cNvPr id="8194" name="Picture 2" descr="http://www.zeigermann.com/oldblog/images/2006/02/18/sinking.jpg">
            <a:hlinkClick r:id="rId2" action="ppaction://hlinkfile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05200" y="3886200"/>
            <a:ext cx="2743200" cy="2017059"/>
          </a:xfrm>
          <a:prstGeom prst="rect">
            <a:avLst/>
          </a:prstGeom>
          <a:noFill/>
        </p:spPr>
      </p:pic>
      <p:pic>
        <p:nvPicPr>
          <p:cNvPr id="8196" name="Picture 4" descr="http://www.funnyplace.org/videos/4961-v.jpg">
            <a:hlinkClick r:id="rId4" action="ppaction://hlinkfile"/>
          </p:cNvPr>
          <p:cNvPicPr>
            <a:picLocks noChangeAspect="1" noChangeArrowheads="1"/>
          </p:cNvPicPr>
          <p:nvPr/>
        </p:nvPicPr>
        <p:blipFill>
          <a:blip r:embed="rId5"/>
          <a:srcRect t="10811" b="2703"/>
          <a:stretch>
            <a:fillRect/>
          </a:stretch>
        </p:blipFill>
        <p:spPr bwMode="auto">
          <a:xfrm>
            <a:off x="381000" y="3962400"/>
            <a:ext cx="2936875" cy="1981200"/>
          </a:xfrm>
          <a:prstGeom prst="rect">
            <a:avLst/>
          </a:prstGeom>
          <a:noFill/>
        </p:spPr>
      </p:pic>
      <p:pic>
        <p:nvPicPr>
          <p:cNvPr id="8198" name="Picture 6" descr="http://i.ytimg.com/vi/LYtdpPN_Fhs/hqdefault.jpg">
            <a:hlinkClick r:id="rId6" action="ppaction://hlinkfile"/>
          </p:cNvPr>
          <p:cNvPicPr>
            <a:picLocks noChangeAspect="1" noChangeArrowheads="1"/>
          </p:cNvPicPr>
          <p:nvPr/>
        </p:nvPicPr>
        <p:blipFill>
          <a:blip r:embed="rId7"/>
          <a:srcRect l="14200" t="13333" r="15400" b="13333"/>
          <a:stretch>
            <a:fillRect/>
          </a:stretch>
        </p:blipFill>
        <p:spPr bwMode="auto">
          <a:xfrm>
            <a:off x="6477000" y="3886200"/>
            <a:ext cx="2438400" cy="19812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1888602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CA" dirty="0" smtClean="0"/>
              <a:t>Learning the Culture of your Context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 smtClean="0"/>
              <a:t>It’s always important to know a little bit about the culture of where you are.</a:t>
            </a:r>
            <a:endParaRPr lang="en-CA" dirty="0"/>
          </a:p>
        </p:txBody>
      </p:sp>
    </p:spTree>
    <p:extLst>
      <p:ext uri="{BB962C8B-B14F-4D97-AF65-F5344CB8AC3E}">
        <p14:creationId xmlns="" xmlns:p14="http://schemas.microsoft.com/office/powerpoint/2010/main" val="9604392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179512" y="116632"/>
            <a:ext cx="8712968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4800" b="1" dirty="0" smtClean="0">
                <a:ln w="11430"/>
                <a:solidFill>
                  <a:schemeClr val="bg1">
                    <a:lumMod val="95000"/>
                  </a:schemeClr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Quiz Time</a:t>
            </a:r>
            <a:endParaRPr lang="en-US" sz="4800" b="1" cap="none" spc="50" dirty="0">
              <a:ln w="11430"/>
              <a:solidFill>
                <a:srgbClr val="CCECFF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10242" name="Picture 2" descr="http://gvncollege.org/site/wp-content/uploads/2014/02/quiz_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9800" y="1628800"/>
            <a:ext cx="4667468" cy="463100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30984829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63080" y="-99392"/>
            <a:ext cx="8105464" cy="1143000"/>
          </a:xfrm>
        </p:spPr>
        <p:txBody>
          <a:bodyPr>
            <a:normAutofit fontScale="90000"/>
          </a:bodyPr>
          <a:lstStyle/>
          <a:p>
            <a:pPr algn="l"/>
            <a:r>
              <a:rPr lang="en-US" sz="3600" b="1" dirty="0" smtClean="0">
                <a:ln w="11430"/>
                <a:solidFill>
                  <a:schemeClr val="bg1">
                    <a:lumMod val="95000"/>
                  </a:schemeClr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What 3 countries have the most Native speakers of English?</a:t>
            </a:r>
            <a:endParaRPr lang="en-US" sz="3600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AutoNum type="alphaLcPeriod"/>
            </a:pPr>
            <a:r>
              <a:rPr lang="en-US" sz="2800" dirty="0" smtClean="0"/>
              <a:t>USA, UK, Canada</a:t>
            </a:r>
          </a:p>
          <a:p>
            <a:pPr marL="0" indent="0">
              <a:buNone/>
            </a:pPr>
            <a:r>
              <a:rPr lang="en-US" sz="2800" dirty="0"/>
              <a:t/>
            </a:r>
            <a:br>
              <a:rPr lang="en-US" sz="2800" dirty="0"/>
            </a:br>
            <a:r>
              <a:rPr lang="en-US" sz="2800" i="1" dirty="0"/>
              <a:t>b. </a:t>
            </a:r>
            <a:r>
              <a:rPr lang="en-US" sz="2800" dirty="0" smtClean="0"/>
              <a:t>USA, India, UK</a:t>
            </a:r>
          </a:p>
          <a:p>
            <a:pPr marL="0" indent="0">
              <a:buNone/>
            </a:pPr>
            <a:r>
              <a:rPr lang="en-US" sz="2800" dirty="0"/>
              <a:t/>
            </a:r>
            <a:br>
              <a:rPr lang="en-US" sz="2800" dirty="0"/>
            </a:br>
            <a:r>
              <a:rPr lang="en-US" sz="2800" i="1" dirty="0"/>
              <a:t>c. </a:t>
            </a:r>
            <a:r>
              <a:rPr lang="en-US" sz="2800" dirty="0" smtClean="0"/>
              <a:t>USA, India, Pakistan</a:t>
            </a:r>
          </a:p>
          <a:p>
            <a:pPr marL="0" indent="0">
              <a:buNone/>
            </a:pPr>
            <a:r>
              <a:rPr lang="en-US" sz="2800" dirty="0"/>
              <a:t/>
            </a:r>
            <a:br>
              <a:rPr lang="en-US" sz="2800" dirty="0"/>
            </a:br>
            <a:r>
              <a:rPr lang="en-US" sz="2800" i="1" dirty="0"/>
              <a:t>d. </a:t>
            </a:r>
            <a:r>
              <a:rPr lang="en-US" sz="2800" dirty="0" smtClean="0"/>
              <a:t>USA, Australia, Canada</a:t>
            </a:r>
            <a:endParaRPr lang="en-US" sz="2800" dirty="0"/>
          </a:p>
        </p:txBody>
      </p:sp>
      <p:pic>
        <p:nvPicPr>
          <p:cNvPr id="2050" name="Picture 2" descr="http://mrbyvik.weebly.com/uploads/1/1/8/7/11874748/362027585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71400"/>
            <a:ext cx="1340768" cy="134076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5" name="Table 4"/>
          <p:cNvGraphicFramePr>
            <a:graphicFrameLocks noGrp="1"/>
          </p:cNvGraphicFramePr>
          <p:nvPr>
            <p:extLst/>
          </p:nvPr>
        </p:nvGraphicFramePr>
        <p:xfrm>
          <a:off x="539552" y="1700808"/>
          <a:ext cx="8064896" cy="4536505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4032448"/>
                <a:gridCol w="4032448"/>
              </a:tblGrid>
              <a:tr h="907301">
                <a:tc>
                  <a:txBody>
                    <a:bodyPr/>
                    <a:lstStyle/>
                    <a:p>
                      <a:r>
                        <a:rPr lang="en-US" b="0" dirty="0" smtClean="0">
                          <a:solidFill>
                            <a:schemeClr val="tx1"/>
                          </a:solidFill>
                        </a:rPr>
                        <a:t>1. USA             291,524,091</a:t>
                      </a:r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 smtClean="0">
                          <a:solidFill>
                            <a:schemeClr val="tx1"/>
                          </a:solidFill>
                        </a:rPr>
                        <a:t>6.Phillippines     43,994,000</a:t>
                      </a:r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07301">
                <a:tc>
                  <a:txBody>
                    <a:bodyPr/>
                    <a:lstStyle/>
                    <a:p>
                      <a:r>
                        <a:rPr lang="en-US" dirty="0" smtClean="0"/>
                        <a:t>2.India             125,344,736</a:t>
                      </a:r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7.Canada          25,246,220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07301">
                <a:tc>
                  <a:txBody>
                    <a:bodyPr/>
                    <a:lstStyle/>
                    <a:p>
                      <a:r>
                        <a:rPr lang="en-US" dirty="0" smtClean="0"/>
                        <a:t>3.Pakistan        88,690,000 </a:t>
                      </a:r>
                      <a:endParaRPr lang="en-US" baseline="0" dirty="0" smtClean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8.Australia         18,172,989</a:t>
                      </a:r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0730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aseline="0" dirty="0" smtClean="0"/>
                        <a:t>4.Nigeria          79,000,000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9.South</a:t>
                      </a:r>
                      <a:r>
                        <a:rPr lang="en-US" baseline="0" dirty="0" smtClean="0"/>
                        <a:t> Africa   19,424,417</a:t>
                      </a:r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0730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aseline="0" dirty="0" smtClean="0"/>
                        <a:t>5.UK                59,600,000</a:t>
                      </a:r>
                      <a:endParaRPr lang="en-US" dirty="0" smtClean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10.Ireland            4,450,252</a:t>
                      </a:r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29797861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larity">
  <a:themeElements>
    <a:clrScheme name="Clarity">
      <a:dk1>
        <a:srgbClr val="292934"/>
      </a:dk1>
      <a:lt1>
        <a:srgbClr val="FFFFFF"/>
      </a:lt1>
      <a:dk2>
        <a:srgbClr val="D2533C"/>
      </a:dk2>
      <a:lt2>
        <a:srgbClr val="F3F2DC"/>
      </a:lt2>
      <a:accent1>
        <a:srgbClr val="93A299"/>
      </a:accent1>
      <a:accent2>
        <a:srgbClr val="AD8F67"/>
      </a:accent2>
      <a:accent3>
        <a:srgbClr val="726056"/>
      </a:accent3>
      <a:accent4>
        <a:srgbClr val="4C5A6A"/>
      </a:accent4>
      <a:accent5>
        <a:srgbClr val="808DA0"/>
      </a:accent5>
      <a:accent6>
        <a:srgbClr val="79463D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larity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6425" cap="flat" cmpd="sng" algn="ctr">
          <a:solidFill>
            <a:schemeClr val="phClr"/>
          </a:solidFill>
          <a:prstDash val="solid"/>
        </a:ln>
        <a:ln w="444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atMod val="180000"/>
              </a:schemeClr>
            </a:gs>
            <a:gs pos="40000">
              <a:schemeClr val="phClr">
                <a:tint val="95000"/>
                <a:shade val="85000"/>
                <a:satMod val="150000"/>
              </a:schemeClr>
            </a:gs>
            <a:gs pos="100000">
              <a:schemeClr val="phClr">
                <a:shade val="45000"/>
                <a:satMod val="2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55000"/>
              </a:schemeClr>
              <a:schemeClr val="phClr">
                <a:tint val="97000"/>
                <a:satMod val="95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Clarity</Template>
  <TotalTime>396</TotalTime>
  <Words>744</Words>
  <Application>Microsoft Office PowerPoint</Application>
  <PresentationFormat>On-screen Show (4:3)</PresentationFormat>
  <Paragraphs>134</Paragraphs>
  <Slides>24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5" baseType="lpstr">
      <vt:lpstr>Clarity</vt:lpstr>
      <vt:lpstr>Wow, That’s Different</vt:lpstr>
      <vt:lpstr>Warm-up Discussion</vt:lpstr>
      <vt:lpstr>Dialogue practice</vt:lpstr>
      <vt:lpstr>Culture Shock</vt:lpstr>
      <vt:lpstr>Cultural Differences </vt:lpstr>
      <vt:lpstr>Watch the videos and consider...</vt:lpstr>
      <vt:lpstr>Learning the Culture of your Context</vt:lpstr>
      <vt:lpstr>Slide 8</vt:lpstr>
      <vt:lpstr>What 3 countries have the most Native speakers of English?</vt:lpstr>
      <vt:lpstr>Which of these people are native speakers of English?</vt:lpstr>
      <vt:lpstr>In Thailand…</vt:lpstr>
      <vt:lpstr>What does the color yellow mean in China? Ex. yellow book</vt:lpstr>
      <vt:lpstr>When a taxi driver shakes his head from side to side, it probably means..</vt:lpstr>
      <vt:lpstr>Which is NOT banned in Singapore? </vt:lpstr>
      <vt:lpstr>In Canada, a potluck party is..</vt:lpstr>
      <vt:lpstr>Which is OK in Japan?</vt:lpstr>
      <vt:lpstr>What country does this intrument come from?</vt:lpstr>
      <vt:lpstr>Which country has the most lakes in the world?</vt:lpstr>
      <vt:lpstr>Project</vt:lpstr>
      <vt:lpstr>Are you seriously going to do that?</vt:lpstr>
      <vt:lpstr>It’s Our Custom</vt:lpstr>
      <vt:lpstr>With your team write down… </vt:lpstr>
      <vt:lpstr>Pass it on activity</vt:lpstr>
      <vt:lpstr>Korean Culture Project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Wow, That’s Different</dc:title>
  <dc:creator>prof.gwhitehead</dc:creator>
  <cp:lastModifiedBy>user</cp:lastModifiedBy>
  <cp:revision>42</cp:revision>
  <dcterms:created xsi:type="dcterms:W3CDTF">2015-03-01T13:06:52Z</dcterms:created>
  <dcterms:modified xsi:type="dcterms:W3CDTF">2015-09-23T03:02:10Z</dcterms:modified>
</cp:coreProperties>
</file>