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4" r:id="rId6"/>
    <p:sldId id="262" r:id="rId7"/>
    <p:sldId id="261" r:id="rId8"/>
    <p:sldId id="263" r:id="rId9"/>
    <p:sldId id="258" r:id="rId10"/>
    <p:sldId id="259" r:id="rId11"/>
    <p:sldId id="260" r:id="rId12"/>
    <p:sldId id="267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100" d="100"/>
          <a:sy n="100" d="100"/>
        </p:scale>
        <p:origin x="6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83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01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5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01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97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57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46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84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4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81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31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7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2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8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84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38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F699-C639-4708-B98C-5E637E6C9C14}" type="datetimeFigureOut">
              <a:rPr lang="en-CA" smtClean="0"/>
              <a:t>2021-06-07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3F37-13D1-4D25-ADD1-65D6AE8BB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21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demy.com/join/login-popup/?next=/home/my-cours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user/statisticsfu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5B22-7FA7-466D-B168-F898F701C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Working with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71CC2-BEFF-4E83-A76C-04A9FB65C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51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2785-FDE6-40F6-AC5C-DE0771DE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9F86-E2D5-4F01-BF05-DB68ACA1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그림 3">
            <a:extLst>
              <a:ext uri="{FF2B5EF4-FFF2-40B4-BE49-F238E27FC236}">
                <a16:creationId xmlns:a16="http://schemas.microsoft.com/office/drawing/2014/main" id="{3CE77521-2539-425F-ACD2-051EA01C4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1411" y="2249487"/>
            <a:ext cx="9905997" cy="1770720"/>
          </a:xfrm>
          <a:prstGeom prst="rect">
            <a:avLst/>
          </a:prstGeom>
        </p:spPr>
      </p:pic>
      <p:pic>
        <p:nvPicPr>
          <p:cNvPr id="6" name="그림 4">
            <a:extLst>
              <a:ext uri="{FF2B5EF4-FFF2-40B4-BE49-F238E27FC236}">
                <a16:creationId xmlns:a16="http://schemas.microsoft.com/office/drawing/2014/main" id="{5B38EA71-FAE4-4FFA-8D38-6D8B3F1965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1411" y="4317365"/>
            <a:ext cx="9905996" cy="21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68BBC6-D11F-4112-AEF5-9D91A8823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Working with Qualitative results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52F852-C527-4B2B-B3E9-5E787DEAB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61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B38B-8202-40BA-A453-140AEB40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587F-8CA7-4E78-B3BC-964AE9A7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011613" cy="3541714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X of the teachers that were interviewed expressed that changing to a system that assesses their students’ productive proficiency would be difficult for them since they are not comfortable teaching productive skills. Specifically, </a:t>
            </a:r>
            <a:r>
              <a:rPr lang="en-CA" dirty="0" err="1"/>
              <a:t>Jinyong</a:t>
            </a:r>
            <a:r>
              <a:rPr lang="en-CA" dirty="0"/>
              <a:t> explained that he felt his own productive skills were not good enough to teach his students.  </a:t>
            </a:r>
          </a:p>
          <a:p>
            <a:endParaRPr lang="en-CA" dirty="0"/>
          </a:p>
          <a:p>
            <a:pPr marL="571500" indent="-571500">
              <a:buNone/>
            </a:pPr>
            <a:r>
              <a:rPr lang="en-CA" dirty="0"/>
              <a:t>	“It’s a shame but my English ability of speaking and writing is not good enough to teach  students”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961C5-02EF-4669-B20C-D05E4E84F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1" t="27500" r="31641" b="13055"/>
          <a:stretch/>
        </p:blipFill>
        <p:spPr>
          <a:xfrm>
            <a:off x="5324475" y="618518"/>
            <a:ext cx="5915025" cy="58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Try to write a brief discussion of your findings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E7FFE6-DC03-40B8-AD5D-05B42CA2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429000"/>
            <a:ext cx="3592513" cy="1478570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Find themes to present the findings under. </a:t>
            </a:r>
          </a:p>
          <a:p>
            <a:endParaRPr lang="en-CA" dirty="0"/>
          </a:p>
          <a:p>
            <a:r>
              <a:rPr lang="en-CA" dirty="0"/>
              <a:t>Use the following to select quotes from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5644EA-BD62-4FFC-974E-4130B1410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0" t="16805" r="23203" b="10556"/>
          <a:stretch/>
        </p:blipFill>
        <p:spPr>
          <a:xfrm>
            <a:off x="4895850" y="1529556"/>
            <a:ext cx="6572250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4D89-CDF2-4B25-92F6-19785DC1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A62E-A92E-49FD-B722-23C50542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00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7B19-E447-4DF4-8D7F-31F72B04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SPSS Survival Manual by Julie </a:t>
            </a:r>
            <a:r>
              <a:rPr lang="en-CA" dirty="0" err="1"/>
              <a:t>Pallant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523A-1ADC-4A62-BC1E-60E25BF9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A paired-samples t-test was conducted to evaluate the impact of the intervention on students’ scores on the Fear of Statistics Test (FOST). There was a statistically significant decrease in FOST scores from Time 1 (</a:t>
            </a:r>
            <a:r>
              <a:rPr lang="en-CA" i="1" dirty="0"/>
              <a:t>M </a:t>
            </a:r>
            <a:r>
              <a:rPr lang="en-CA" dirty="0"/>
              <a:t>= 40.17, </a:t>
            </a:r>
            <a:r>
              <a:rPr lang="en-CA" i="1" dirty="0"/>
              <a:t>SD </a:t>
            </a:r>
            <a:r>
              <a:rPr lang="en-CA" dirty="0"/>
              <a:t>= 5.16) to Time 2 (</a:t>
            </a:r>
            <a:r>
              <a:rPr lang="en-CA" i="1" dirty="0"/>
              <a:t>M </a:t>
            </a:r>
            <a:r>
              <a:rPr lang="en-CA" dirty="0"/>
              <a:t>= 37.5, </a:t>
            </a:r>
            <a:r>
              <a:rPr lang="en-CA" i="1" dirty="0"/>
              <a:t>SD </a:t>
            </a:r>
            <a:r>
              <a:rPr lang="en-CA" dirty="0"/>
              <a:t>= 5.15), </a:t>
            </a:r>
            <a:r>
              <a:rPr lang="en-CA" i="1" dirty="0"/>
              <a:t>t </a:t>
            </a:r>
            <a:r>
              <a:rPr lang="en-CA" dirty="0"/>
              <a:t>(29) = 5.39, p &lt; .001 (two-tailed). The mean decrease in FOST scores was 2.67 with a 95% confidence interval ranging from 1.66 to 3.68. The eta squared statistic (.50) indicated a large effect size.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An independent-samples t-test was conducted to compare the self-esteem scores for males and females. There was no significant difference in scores for males (</a:t>
            </a:r>
            <a:r>
              <a:rPr lang="en-CA" i="1" dirty="0"/>
              <a:t>M </a:t>
            </a:r>
            <a:r>
              <a:rPr lang="en-CA" dirty="0"/>
              <a:t>= 34.02, </a:t>
            </a:r>
            <a:r>
              <a:rPr lang="en-CA" i="1" dirty="0"/>
              <a:t>SD </a:t>
            </a:r>
            <a:r>
              <a:rPr lang="en-CA" dirty="0"/>
              <a:t>= 4.91) and females (</a:t>
            </a:r>
            <a:r>
              <a:rPr lang="en-CA" i="1" dirty="0"/>
              <a:t>M </a:t>
            </a:r>
            <a:r>
              <a:rPr lang="en-CA" dirty="0"/>
              <a:t>= 33.17, </a:t>
            </a:r>
            <a:r>
              <a:rPr lang="en-CA" i="1" dirty="0"/>
              <a:t>SD </a:t>
            </a:r>
            <a:r>
              <a:rPr lang="en-CA" dirty="0"/>
              <a:t>= 5.71; </a:t>
            </a:r>
            <a:r>
              <a:rPr lang="en-CA" i="1" dirty="0"/>
              <a:t>t </a:t>
            </a:r>
            <a:r>
              <a:rPr lang="en-CA" dirty="0"/>
              <a:t>(434) = 1.62, </a:t>
            </a:r>
            <a:r>
              <a:rPr lang="en-CA" i="1" dirty="0"/>
              <a:t>p </a:t>
            </a:r>
            <a:r>
              <a:rPr lang="en-CA" dirty="0"/>
              <a:t>= .11, two-tailed). The magnitude of the differences in the means (mean difference = .85, 95% </a:t>
            </a:r>
            <a:r>
              <a:rPr lang="en-CA" i="1" dirty="0"/>
              <a:t>CI: </a:t>
            </a:r>
            <a:r>
              <a:rPr lang="en-CA" dirty="0"/>
              <a:t>–1.80 to 1.87) was very small (eta squared = .006).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67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17D-3D16-46E1-B8F3-297F5D65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Udemy courses &amp; </a:t>
            </a:r>
            <a:r>
              <a:rPr lang="en-CA" dirty="0" err="1"/>
              <a:t>Youtube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7E1C-2AAD-45FE-A3C8-3D26553AE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074" name="Picture 2" descr="Online Courses - Learn Anything, On Your Schedule | Udemy">
            <a:hlinkClick r:id="rId2"/>
            <a:extLst>
              <a:ext uri="{FF2B5EF4-FFF2-40B4-BE49-F238E27FC236}">
                <a16:creationId xmlns:a16="http://schemas.microsoft.com/office/drawing/2014/main" id="{6E72D84E-535E-4EEF-A4AA-F1562187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2097087"/>
            <a:ext cx="5301511" cy="27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FB36E09A-3DAB-4FEA-BB4E-79D8DF9A4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1" t="15556" r="8593" b="7500"/>
          <a:stretch/>
        </p:blipFill>
        <p:spPr>
          <a:xfrm>
            <a:off x="6579733" y="2058988"/>
            <a:ext cx="4743449" cy="28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697E-21BB-47D6-A52D-2C1F734D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Working with quantitative 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A220B7-0941-4625-AB5B-DCA2373C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73068"/>
              </p:ext>
            </p:extLst>
          </p:nvPr>
        </p:nvGraphicFramePr>
        <p:xfrm>
          <a:off x="971551" y="1913731"/>
          <a:ext cx="9810750" cy="1050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592">
                  <a:extLst>
                    <a:ext uri="{9D8B030D-6E8A-4147-A177-3AD203B41FA5}">
                      <a16:colId xmlns:a16="http://schemas.microsoft.com/office/drawing/2014/main" val="1125253238"/>
                    </a:ext>
                  </a:extLst>
                </a:gridCol>
                <a:gridCol w="2416515">
                  <a:extLst>
                    <a:ext uri="{9D8B030D-6E8A-4147-A177-3AD203B41FA5}">
                      <a16:colId xmlns:a16="http://schemas.microsoft.com/office/drawing/2014/main" val="4081845365"/>
                    </a:ext>
                  </a:extLst>
                </a:gridCol>
                <a:gridCol w="1587783">
                  <a:extLst>
                    <a:ext uri="{9D8B030D-6E8A-4147-A177-3AD203B41FA5}">
                      <a16:colId xmlns:a16="http://schemas.microsoft.com/office/drawing/2014/main" val="2744250156"/>
                    </a:ext>
                  </a:extLst>
                </a:gridCol>
                <a:gridCol w="1939932">
                  <a:extLst>
                    <a:ext uri="{9D8B030D-6E8A-4147-A177-3AD203B41FA5}">
                      <a16:colId xmlns:a16="http://schemas.microsoft.com/office/drawing/2014/main" val="1000698114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888071406"/>
                    </a:ext>
                  </a:extLst>
                </a:gridCol>
                <a:gridCol w="175796">
                  <a:extLst>
                    <a:ext uri="{9D8B030D-6E8A-4147-A177-3AD203B41FA5}">
                      <a16:colId xmlns:a16="http://schemas.microsoft.com/office/drawing/2014/main" val="18621931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CA" sz="120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Deviation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Error 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86235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Pre-test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39.25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10.76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28994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Post-test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55.25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10.32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12777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Deviation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df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Sig. (2-tailed)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92882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-16.00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14.42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-4.96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19.00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0.0001</a:t>
                      </a:r>
                      <a:endParaRPr lang="en-CA" sz="120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960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EDB183F-1BBA-4075-AF86-66E0F844F414}"/>
              </a:ext>
            </a:extLst>
          </p:cNvPr>
          <p:cNvSpPr/>
          <p:nvPr/>
        </p:nvSpPr>
        <p:spPr>
          <a:xfrm>
            <a:off x="1141413" y="3133724"/>
            <a:ext cx="9640888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0" indent="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819650" algn="r"/>
              </a:tabLst>
            </a:pPr>
            <a:r>
              <a:rPr lang="en-US" dirty="0">
                <a:latin typeface="Times New Roman" panose="02020603050405020304" pitchFamily="18" charset="0"/>
                <a:ea typeface="맑은 고딕" panose="020B0503020000020004" pitchFamily="50" charset="-127"/>
              </a:rPr>
              <a:t>When it comes to the speaking accuracy, the students scored on the post-test better than the pre-test from 39.25 to 55.25 by 16.00. Also, the mean difference is statistically significant (p&lt;0.05). Therefore, there was a significant improvement in speaking accuracy from the pre-test between the pre-test and post-test. (M=39.25, SD=10.76) to the post-test [M=55.25, SD=10.32, t(19)=-4.96, p&lt;0.05]. </a:t>
            </a:r>
            <a:endParaRPr lang="en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BDF-81F9-4EE2-9713-7C86E3D6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82B-E3F4-411A-933F-D17DB63F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751930"/>
            <a:ext cx="9905999" cy="2779713"/>
          </a:xfrm>
        </p:spPr>
        <p:txBody>
          <a:bodyPr/>
          <a:lstStyle/>
          <a:p>
            <a:pPr marL="76200" indent="457200" algn="just" defTabSz="457200">
              <a:lnSpc>
                <a:spcPct val="200000"/>
              </a:lnSpc>
              <a:spcBef>
                <a:spcPts val="0"/>
              </a:spcBef>
              <a:buNone/>
              <a:tabLst>
                <a:tab pos="4819650" algn="r"/>
              </a:tabLst>
            </a:pPr>
            <a:r>
              <a:rPr lang="en-US" sz="180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The result show that the mean difference for speaking accuracy significantly improved from 36.51 to 79.71 by 43.20 points (t-value=-9.59, p-value=0.000, p&lt;0.05). Statistically, there was a significant improvement after a month treatment from the pre-test (M=36.51, SD=14.09) to the post-test [M=79.71, SD=16.70, t(19)=-9.59, p&lt;0.05].</a:t>
            </a:r>
            <a:endParaRPr lang="en-CA" sz="1800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FC09C2-065F-43B5-AE04-DED06F323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73698"/>
              </p:ext>
            </p:extLst>
          </p:nvPr>
        </p:nvGraphicFramePr>
        <p:xfrm>
          <a:off x="1066165" y="573578"/>
          <a:ext cx="9981247" cy="1568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599">
                  <a:extLst>
                    <a:ext uri="{9D8B030D-6E8A-4147-A177-3AD203B41FA5}">
                      <a16:colId xmlns:a16="http://schemas.microsoft.com/office/drawing/2014/main" val="107083297"/>
                    </a:ext>
                  </a:extLst>
                </a:gridCol>
                <a:gridCol w="2090073">
                  <a:extLst>
                    <a:ext uri="{9D8B030D-6E8A-4147-A177-3AD203B41FA5}">
                      <a16:colId xmlns:a16="http://schemas.microsoft.com/office/drawing/2014/main" val="924579189"/>
                    </a:ext>
                  </a:extLst>
                </a:gridCol>
                <a:gridCol w="1641920">
                  <a:extLst>
                    <a:ext uri="{9D8B030D-6E8A-4147-A177-3AD203B41FA5}">
                      <a16:colId xmlns:a16="http://schemas.microsoft.com/office/drawing/2014/main" val="550974775"/>
                    </a:ext>
                  </a:extLst>
                </a:gridCol>
                <a:gridCol w="2547400">
                  <a:extLst>
                    <a:ext uri="{9D8B030D-6E8A-4147-A177-3AD203B41FA5}">
                      <a16:colId xmlns:a16="http://schemas.microsoft.com/office/drawing/2014/main" val="624244890"/>
                    </a:ext>
                  </a:extLst>
                </a:gridCol>
                <a:gridCol w="2365255">
                  <a:extLst>
                    <a:ext uri="{9D8B030D-6E8A-4147-A177-3AD203B41FA5}">
                      <a16:colId xmlns:a16="http://schemas.microsoft.com/office/drawing/2014/main" val="2494908819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CA" sz="120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Deviation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Error 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768588718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pre-test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36.51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14.09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3.15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58352798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post-test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79.71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16.70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3.73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3630928715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Std. Deviation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df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Sig.(2-tailed)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2255074773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-43.19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20.13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-9.59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CA" sz="120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</a:t>
                      </a:r>
                      <a:endParaRPr lang="en-CA" sz="1200" dirty="0"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77917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2D70-0A3E-4BD1-88DC-EEE710AA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EB937-EC0F-460E-AF93-1BA887BE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D2389-47FA-42C3-9DF1-AB5F8AAA5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3" t="63908" r="31983" b="9019"/>
          <a:stretch/>
        </p:blipFill>
        <p:spPr>
          <a:xfrm>
            <a:off x="1141412" y="2281155"/>
            <a:ext cx="9895625" cy="27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CB54-149B-4CDD-9338-8075D905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F693-F562-4E26-B5D9-A31600B8A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2BED9-610C-410C-95CB-8FCA6D181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6" t="63218" r="35086" b="9019"/>
          <a:stretch/>
        </p:blipFill>
        <p:spPr>
          <a:xfrm>
            <a:off x="1425663" y="2839623"/>
            <a:ext cx="9337495" cy="27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B448E-19D4-4792-A162-FF24D9C2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Practice with Quantitative results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7C4CA0-22F0-455E-9C9B-DB6B3F95F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76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B6C0-B5EA-4822-B569-1E182331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Paired &amp; independent results (experimental design t-test)</a:t>
            </a:r>
          </a:p>
        </p:txBody>
      </p:sp>
      <p:pic>
        <p:nvPicPr>
          <p:cNvPr id="4" name="그림 5">
            <a:extLst>
              <a:ext uri="{FF2B5EF4-FFF2-40B4-BE49-F238E27FC236}">
                <a16:creationId xmlns:a16="http://schemas.microsoft.com/office/drawing/2014/main" id="{9F8D7505-991D-41F3-83C2-EC24510F93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407126"/>
            <a:ext cx="9905998" cy="1600200"/>
          </a:xfrm>
          <a:prstGeom prst="rect">
            <a:avLst/>
          </a:prstGeom>
          <a:noFill/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9F337A7E-E103-4B56-B86A-74F247D574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1413" y="4317364"/>
            <a:ext cx="9905998" cy="16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2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72</TotalTime>
  <Words>571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굴림</vt:lpstr>
      <vt:lpstr>맑은 고딕</vt:lpstr>
      <vt:lpstr>Arial</vt:lpstr>
      <vt:lpstr>Times New Roman</vt:lpstr>
      <vt:lpstr>Tw Cen MT</vt:lpstr>
      <vt:lpstr>Circuit</vt:lpstr>
      <vt:lpstr>Working with results</vt:lpstr>
      <vt:lpstr>SPSS Survival Manual by Julie Pallant</vt:lpstr>
      <vt:lpstr>Udemy courses &amp; Youtube</vt:lpstr>
      <vt:lpstr>Working with quantitative results</vt:lpstr>
      <vt:lpstr>PowerPoint Presentation</vt:lpstr>
      <vt:lpstr>PowerPoint Presentation</vt:lpstr>
      <vt:lpstr>PowerPoint Presentation</vt:lpstr>
      <vt:lpstr>Practice with Quantitative results</vt:lpstr>
      <vt:lpstr>Paired &amp; independent results (experimental design t-test)</vt:lpstr>
      <vt:lpstr>PowerPoint Presentation</vt:lpstr>
      <vt:lpstr>Working with Qualitative results</vt:lpstr>
      <vt:lpstr>Sample </vt:lpstr>
      <vt:lpstr>Try to write a brief discussion of your findings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results</dc:title>
  <dc:creator>Reviewer</dc:creator>
  <cp:lastModifiedBy>Reviewer</cp:lastModifiedBy>
  <cp:revision>10</cp:revision>
  <dcterms:created xsi:type="dcterms:W3CDTF">2021-06-07T07:20:56Z</dcterms:created>
  <dcterms:modified xsi:type="dcterms:W3CDTF">2021-06-07T08:33:51Z</dcterms:modified>
</cp:coreProperties>
</file>