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56"/>
  </p:notesMasterIdLst>
  <p:sldIdLst>
    <p:sldId id="278" r:id="rId2"/>
    <p:sldId id="279" r:id="rId3"/>
    <p:sldId id="310" r:id="rId4"/>
    <p:sldId id="308" r:id="rId5"/>
    <p:sldId id="301" r:id="rId6"/>
    <p:sldId id="344" r:id="rId7"/>
    <p:sldId id="345" r:id="rId8"/>
    <p:sldId id="314" r:id="rId9"/>
    <p:sldId id="312" r:id="rId10"/>
    <p:sldId id="313" r:id="rId11"/>
    <p:sldId id="316" r:id="rId12"/>
    <p:sldId id="311" r:id="rId13"/>
    <p:sldId id="315" r:id="rId14"/>
    <p:sldId id="350" r:id="rId15"/>
    <p:sldId id="317" r:id="rId16"/>
    <p:sldId id="294" r:id="rId17"/>
    <p:sldId id="306" r:id="rId18"/>
    <p:sldId id="309" r:id="rId19"/>
    <p:sldId id="319" r:id="rId20"/>
    <p:sldId id="320" r:id="rId21"/>
    <p:sldId id="295" r:id="rId22"/>
    <p:sldId id="322" r:id="rId23"/>
    <p:sldId id="323" r:id="rId24"/>
    <p:sldId id="324" r:id="rId25"/>
    <p:sldId id="325" r:id="rId26"/>
    <p:sldId id="332" r:id="rId27"/>
    <p:sldId id="340" r:id="rId28"/>
    <p:sldId id="339" r:id="rId29"/>
    <p:sldId id="297" r:id="rId30"/>
    <p:sldId id="298" r:id="rId31"/>
    <p:sldId id="336" r:id="rId32"/>
    <p:sldId id="338" r:id="rId33"/>
    <p:sldId id="341" r:id="rId34"/>
    <p:sldId id="342" r:id="rId35"/>
    <p:sldId id="343" r:id="rId36"/>
    <p:sldId id="335" r:id="rId37"/>
    <p:sldId id="326" r:id="rId38"/>
    <p:sldId id="327" r:id="rId39"/>
    <p:sldId id="328" r:id="rId40"/>
    <p:sldId id="330" r:id="rId41"/>
    <p:sldId id="334" r:id="rId42"/>
    <p:sldId id="331" r:id="rId43"/>
    <p:sldId id="321" r:id="rId44"/>
    <p:sldId id="351" r:id="rId45"/>
    <p:sldId id="333" r:id="rId46"/>
    <p:sldId id="352" r:id="rId47"/>
    <p:sldId id="299" r:id="rId48"/>
    <p:sldId id="300" r:id="rId49"/>
    <p:sldId id="305" r:id="rId50"/>
    <p:sldId id="346" r:id="rId51"/>
    <p:sldId id="347" r:id="rId52"/>
    <p:sldId id="348" r:id="rId53"/>
    <p:sldId id="318" r:id="rId54"/>
    <p:sldId id="303" r:id="rId55"/>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6957" autoAdjust="0"/>
  </p:normalViewPr>
  <p:slideViewPr>
    <p:cSldViewPr snapToGrid="0" snapToObjects="1">
      <p:cViewPr varScale="1">
        <p:scale>
          <a:sx n="66" d="100"/>
          <a:sy n="66" d="100"/>
        </p:scale>
        <p:origin x="978" y="4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holar.google.com/scholar_lookup?hl=en&amp;publication_year=1999&amp;author=D.+Coyle&amp;title=Learning+Through+a+Foreign+Languag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Hong_Kon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Standard_Chinese" TargetMode="External"/><Relationship Id="rId5" Type="http://schemas.openxmlformats.org/officeDocument/2006/relationships/hyperlink" Target="https://en.wikipedia.org/wiki/Cantonese" TargetMode="External"/><Relationship Id="rId4" Type="http://schemas.openxmlformats.org/officeDocument/2006/relationships/hyperlink" Target="https://en.wikipedia.org/wiki/English_languag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b="0" i="0" dirty="0">
                <a:solidFill>
                  <a:srgbClr val="333333"/>
                </a:solidFill>
                <a:effectLst/>
                <a:latin typeface="Noto Sans" panose="020B0502040504020204" pitchFamily="34" charset="0"/>
              </a:rPr>
              <a:t>CBI often involves a language teacher teaching through English, working with a content teacher to co-teach a course, or a content teacher designing and teaching a course for ESL learners. CLIL often involves a content teacher teaching content through a second or foreign language, as does CBI, but also may involve content from subjects being used in language classes. That is, the CLIL curriculum may originate in the language class, whereas CBI tends to have as its starting point the goals of a content class. CBI emerged somewhat organically, advocated by a number of academics and educators supported by an extensive literature extending over a considerable period of time but without official sanction. CLIL, on the other hand, was officially proposed in a European Commission policy paper in which member states were encouraged to develop “teaching in schools through the medium of more than one language” (EC 1976). The acronym “CLIL” has been widely circulated within member states of the European com-munity since 1994 and has become, by decree “the core instrument for achieving policy aims directed at creating a multilingual population in Europe” (Dalton-Puffer 2007: 1). And unlike CBI, CLIL not only aims at stimulating multilingualism of all citizens in the European community but also strives to “preserve the independence and health of local languages” (EURYDICE 2013).</a:t>
            </a:r>
          </a:p>
          <a:p>
            <a:endParaRPr lang="en-GB" b="0" i="0" dirty="0">
              <a:solidFill>
                <a:srgbClr val="333333"/>
              </a:solidFill>
              <a:effectLst/>
              <a:latin typeface="Noto Sans" panose="020B0502040504020204" pitchFamily="34" charset="0"/>
            </a:endParaRPr>
          </a:p>
          <a:p>
            <a:r>
              <a:rPr lang="en-GB" dirty="0"/>
              <a:t>https://www.google.com/</a:t>
            </a:r>
            <a:r>
              <a:rPr lang="en-GB" dirty="0" err="1"/>
              <a:t>search?q</a:t>
            </a:r>
            <a:r>
              <a:rPr lang="en-GB" dirty="0"/>
              <a:t>=</a:t>
            </a:r>
            <a:r>
              <a:rPr lang="en-GB" dirty="0" err="1"/>
              <a:t>clil+vs+cbi&amp;oq</a:t>
            </a:r>
            <a:r>
              <a:rPr lang="en-GB" dirty="0"/>
              <a:t>=</a:t>
            </a:r>
            <a:r>
              <a:rPr lang="en-GB" dirty="0" err="1"/>
              <a:t>clil+vs+cbi&amp;aqs</a:t>
            </a:r>
            <a:r>
              <a:rPr lang="en-GB" dirty="0"/>
              <a:t>=chrome..69i57j0i10i512l2j0i390l4.3903j0j7&amp;sourceid=</a:t>
            </a:r>
            <a:r>
              <a:rPr lang="en-GB" dirty="0" err="1"/>
              <a:t>chrome&amp;ie</a:t>
            </a:r>
            <a:r>
              <a:rPr lang="en-GB" dirty="0"/>
              <a:t>=UTF-8#fpstate=</a:t>
            </a:r>
            <a:r>
              <a:rPr lang="en-GB" dirty="0" err="1"/>
              <a:t>ive&amp;vld</a:t>
            </a:r>
            <a:r>
              <a:rPr lang="en-GB" dirty="0"/>
              <a:t>=cid:9ba14068,vid:8mDG-nN5SLM</a:t>
            </a:r>
          </a:p>
        </p:txBody>
      </p:sp>
    </p:spTree>
    <p:extLst>
      <p:ext uri="{BB962C8B-B14F-4D97-AF65-F5344CB8AC3E}">
        <p14:creationId xmlns:p14="http://schemas.microsoft.com/office/powerpoint/2010/main" val="333840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b="0" i="0" dirty="0">
                <a:solidFill>
                  <a:srgbClr val="2A2A2A"/>
                </a:solidFill>
                <a:effectLst/>
                <a:latin typeface="Droid Serif"/>
              </a:rPr>
              <a:t>Coyle, D. 1999. “Theory and Planning for Effective Classrooms: Supporting Students in Content and Language Integrated Learning Contexts.” In </a:t>
            </a:r>
            <a:r>
              <a:rPr lang="en-GB" b="0" i="1" dirty="0">
                <a:solidFill>
                  <a:srgbClr val="2A2A2A"/>
                </a:solidFill>
                <a:effectLst/>
                <a:latin typeface="Droid Serif"/>
              </a:rPr>
              <a:t>Learning Through a Foreign Language</a:t>
            </a:r>
            <a:r>
              <a:rPr lang="en-GB" b="0" i="0" dirty="0">
                <a:solidFill>
                  <a:srgbClr val="2A2A2A"/>
                </a:solidFill>
                <a:effectLst/>
                <a:latin typeface="Droid Serif"/>
              </a:rPr>
              <a:t>, edited by J. Masih, 46–62. London: CILT. </a:t>
            </a:r>
            <a:r>
              <a:rPr lang="en-GB" b="0" i="0" u="none" strike="noStrike" dirty="0">
                <a:solidFill>
                  <a:srgbClr val="333333"/>
                </a:solidFill>
                <a:effectLst/>
                <a:latin typeface="Droid Serif"/>
                <a:hlinkClick r:id="rId3"/>
              </a:rPr>
              <a:t>[Google Scholar]</a:t>
            </a:r>
            <a:endParaRPr lang="en-GB" dirty="0"/>
          </a:p>
        </p:txBody>
      </p:sp>
    </p:spTree>
    <p:extLst>
      <p:ext uri="{BB962C8B-B14F-4D97-AF65-F5344CB8AC3E}">
        <p14:creationId xmlns:p14="http://schemas.microsoft.com/office/powerpoint/2010/main" val="1569573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b="0" i="0" dirty="0">
                <a:solidFill>
                  <a:srgbClr val="333333"/>
                </a:solidFill>
                <a:effectLst/>
                <a:latin typeface="Inter Var"/>
              </a:rPr>
              <a:t>Figure adapted from Ikeda, 2011</a:t>
            </a:r>
          </a:p>
          <a:p>
            <a:endParaRPr lang="en-GB" b="0" i="0" dirty="0">
              <a:solidFill>
                <a:srgbClr val="333333"/>
              </a:solidFill>
              <a:effectLst/>
              <a:latin typeface="Inter Var"/>
            </a:endParaRPr>
          </a:p>
          <a:p>
            <a:r>
              <a:rPr lang="en-GB" dirty="0"/>
              <a:t>Ikeda, M. (2011) CLIL no </a:t>
            </a:r>
            <a:r>
              <a:rPr lang="en-GB" dirty="0" err="1"/>
              <a:t>Kihon</a:t>
            </a:r>
            <a:r>
              <a:rPr lang="en-GB" dirty="0"/>
              <a:t> </a:t>
            </a:r>
            <a:r>
              <a:rPr lang="en-GB" dirty="0" err="1"/>
              <a:t>Genri</a:t>
            </a:r>
            <a:r>
              <a:rPr lang="en-GB" dirty="0"/>
              <a:t> [the basic principles of CLIL], in Izumi, S., Ikeda, M., </a:t>
            </a:r>
            <a:r>
              <a:rPr lang="en-GB" dirty="0" err="1"/>
              <a:t>Watabe</a:t>
            </a:r>
            <a:r>
              <a:rPr lang="en-GB" dirty="0"/>
              <a:t>, Y. (eds.), CLIL (Content and Language Integrated Learning): New Challenge in Foreign Language Education at Sophia University, (CLIL, </a:t>
            </a:r>
            <a:r>
              <a:rPr lang="en-GB" dirty="0" err="1"/>
              <a:t>Naiyou</a:t>
            </a:r>
            <a:r>
              <a:rPr lang="en-GB" dirty="0"/>
              <a:t> </a:t>
            </a:r>
            <a:r>
              <a:rPr lang="en-GB" dirty="0" err="1"/>
              <a:t>Gengo</a:t>
            </a:r>
            <a:r>
              <a:rPr lang="en-GB" dirty="0"/>
              <a:t> </a:t>
            </a:r>
            <a:r>
              <a:rPr lang="en-GB" dirty="0" err="1"/>
              <a:t>Togogata</a:t>
            </a:r>
            <a:r>
              <a:rPr lang="en-GB" dirty="0"/>
              <a:t> </a:t>
            </a:r>
            <a:r>
              <a:rPr lang="en-GB" dirty="0" err="1"/>
              <a:t>Gakusyu</a:t>
            </a:r>
            <a:r>
              <a:rPr lang="en-GB" dirty="0"/>
              <a:t>, </a:t>
            </a:r>
            <a:r>
              <a:rPr lang="en-GB" dirty="0" err="1"/>
              <a:t>Jochi</a:t>
            </a:r>
            <a:r>
              <a:rPr lang="en-GB" dirty="0"/>
              <a:t> </a:t>
            </a:r>
            <a:r>
              <a:rPr lang="en-GB" dirty="0" err="1"/>
              <a:t>daigaku</a:t>
            </a:r>
            <a:r>
              <a:rPr lang="en-GB" dirty="0"/>
              <a:t> </a:t>
            </a:r>
            <a:r>
              <a:rPr lang="en-GB" dirty="0" err="1"/>
              <a:t>gaikokugo</a:t>
            </a:r>
            <a:r>
              <a:rPr lang="en-GB" dirty="0"/>
              <a:t>) Volume 1: Principles and Methodologies, 25 Designing supplementary. Sophia University Press, 1- 14.</a:t>
            </a:r>
          </a:p>
        </p:txBody>
      </p:sp>
    </p:spTree>
    <p:extLst>
      <p:ext uri="{BB962C8B-B14F-4D97-AF65-F5344CB8AC3E}">
        <p14:creationId xmlns:p14="http://schemas.microsoft.com/office/powerpoint/2010/main" val="3520737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Bentley, K. (2010). The TKT course: CLIL module. Cambridge University Press. </a:t>
            </a:r>
            <a:endParaRPr lang="en-GB" dirty="0"/>
          </a:p>
        </p:txBody>
      </p:sp>
    </p:spTree>
    <p:extLst>
      <p:ext uri="{BB962C8B-B14F-4D97-AF65-F5344CB8AC3E}">
        <p14:creationId xmlns:p14="http://schemas.microsoft.com/office/powerpoint/2010/main" val="404748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Coyle, Hood, and Marsh, 2010</a:t>
            </a:r>
            <a:endParaRPr lang="en-GB" dirty="0"/>
          </a:p>
        </p:txBody>
      </p:sp>
    </p:spTree>
    <p:extLst>
      <p:ext uri="{BB962C8B-B14F-4D97-AF65-F5344CB8AC3E}">
        <p14:creationId xmlns:p14="http://schemas.microsoft.com/office/powerpoint/2010/main" val="3380393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dirty="0"/>
              <a:t>https://slideplayer.com/slide/11845354/</a:t>
            </a:r>
          </a:p>
        </p:txBody>
      </p:sp>
    </p:spTree>
    <p:extLst>
      <p:ext uri="{BB962C8B-B14F-4D97-AF65-F5344CB8AC3E}">
        <p14:creationId xmlns:p14="http://schemas.microsoft.com/office/powerpoint/2010/main" val="2140337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b="0" i="0" dirty="0">
                <a:solidFill>
                  <a:srgbClr val="333333"/>
                </a:solidFill>
                <a:effectLst/>
                <a:latin typeface="Noto Sans" panose="020B0502040504020204" pitchFamily="34" charset="0"/>
              </a:rPr>
              <a:t>CBI often involves a language teacher teaching through English, working with a content teacher to co-teach a course, or a content teacher designing and teaching a course for ESL learners. CLIL often involves a content teacher teaching content through a second or foreign language, as does CBI, but also may involve content from subjects being used in language classes. That is, the CLIL curriculum may originate in the language class, whereas CBI tends to have as its starting point the goals of a content class. CBI emerged somewhat organically, advocated by a number of academics and educators supported by an extensive literature extending over a considerable period of time but without official sanction. CLIL, on the other hand, was officially proposed in a European Commission policy paper in which member states were encouraged to develop “teaching in schools through the medium of more than one language” (EC 1976). The acronym “CLIL” has been widely circulated within member states of the European com-munity since 1994 and has become, by decree “the core instrument for achieving policy aims directed at creating a multilingual population in Europe” (Dalton-Puffer 2007: 1). And unlike CBI, CLIL not only aims at stimulating multilingualism of all citizens in the European community but also strives to “preserve the independence and health of local languages” (EURYDICE 2013).</a:t>
            </a:r>
          </a:p>
          <a:p>
            <a:endParaRPr lang="en-GB" b="0" i="0" dirty="0">
              <a:solidFill>
                <a:srgbClr val="333333"/>
              </a:solidFill>
              <a:effectLst/>
              <a:latin typeface="Noto Sans" panose="020B0502040504020204" pitchFamily="34" charset="0"/>
            </a:endParaRPr>
          </a:p>
          <a:p>
            <a:r>
              <a:rPr lang="en-GB" dirty="0"/>
              <a:t>https://www.google.com/</a:t>
            </a:r>
            <a:r>
              <a:rPr lang="en-GB" dirty="0" err="1"/>
              <a:t>search?q</a:t>
            </a:r>
            <a:r>
              <a:rPr lang="en-GB" dirty="0"/>
              <a:t>=</a:t>
            </a:r>
            <a:r>
              <a:rPr lang="en-GB" dirty="0" err="1"/>
              <a:t>clil+vs+cbi&amp;oq</a:t>
            </a:r>
            <a:r>
              <a:rPr lang="en-GB" dirty="0"/>
              <a:t>=</a:t>
            </a:r>
            <a:r>
              <a:rPr lang="en-GB" dirty="0" err="1"/>
              <a:t>clil+vs+cbi&amp;aqs</a:t>
            </a:r>
            <a:r>
              <a:rPr lang="en-GB" dirty="0"/>
              <a:t>=chrome..69i57j0i10i512l2j0i390l4.3903j0j7&amp;sourceid=</a:t>
            </a:r>
            <a:r>
              <a:rPr lang="en-GB" dirty="0" err="1"/>
              <a:t>chrome&amp;ie</a:t>
            </a:r>
            <a:r>
              <a:rPr lang="en-GB" dirty="0"/>
              <a:t>=UTF-8#fpstate=</a:t>
            </a:r>
            <a:r>
              <a:rPr lang="en-GB" dirty="0" err="1"/>
              <a:t>ive&amp;vld</a:t>
            </a:r>
            <a:r>
              <a:rPr lang="en-GB" dirty="0"/>
              <a:t>=cid:9ba14068,vid:8mDG-nN5SLM</a:t>
            </a:r>
          </a:p>
        </p:txBody>
      </p:sp>
    </p:spTree>
    <p:extLst>
      <p:ext uri="{BB962C8B-B14F-4D97-AF65-F5344CB8AC3E}">
        <p14:creationId xmlns:p14="http://schemas.microsoft.com/office/powerpoint/2010/main" val="3298825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b="0" i="0" dirty="0">
                <a:solidFill>
                  <a:srgbClr val="333333"/>
                </a:solidFill>
                <a:effectLst/>
                <a:latin typeface="Noto Sans" panose="020B0502040504020204" pitchFamily="34" charset="0"/>
              </a:rPr>
              <a:t>CBI often involves a language teacher teaching through English, working with a content teacher to co-teach a course, or a content teacher designing and teaching a course for ESL learners. CLIL often involves a content teacher teaching content through a second or foreign language, as does CBI, but also may involve content from subjects being used in language classes. That is, the CLIL curriculum may originate in the language class, whereas CBI tends to have as its starting point the goals of a content class. CBI emerged somewhat organically, advocated by a number of academics and educators supported by an extensive literature extending over a considerable period of time but without official sanction. CLIL, on the other hand, was officially proposed in a European Commission policy paper in which member states were encouraged to develop “teaching in schools through the medium of more than one language” (EC 1976). The acronym “CLIL” has been widely circulated within member states of the European com-munity since 1994 and has become, by decree “the core instrument for achieving policy aims directed at creating a multilingual population in Europe” (Dalton-Puffer 2007: 1). And unlike CBI, CLIL not only aims at stimulating multilingualism of all citizens in the European community but also strives to “preserve the independence and health of local languages” (EURYDICE 2013).</a:t>
            </a:r>
          </a:p>
          <a:p>
            <a:endParaRPr lang="en-GB" b="0" i="0" dirty="0">
              <a:solidFill>
                <a:srgbClr val="333333"/>
              </a:solidFill>
              <a:effectLst/>
              <a:latin typeface="Noto Sans" panose="020B0502040504020204" pitchFamily="34" charset="0"/>
            </a:endParaRPr>
          </a:p>
          <a:p>
            <a:r>
              <a:rPr lang="en-GB" dirty="0"/>
              <a:t>https://www.google.com/</a:t>
            </a:r>
            <a:r>
              <a:rPr lang="en-GB" dirty="0" err="1"/>
              <a:t>search?q</a:t>
            </a:r>
            <a:r>
              <a:rPr lang="en-GB" dirty="0"/>
              <a:t>=</a:t>
            </a:r>
            <a:r>
              <a:rPr lang="en-GB" dirty="0" err="1"/>
              <a:t>clil+vs+cbi&amp;oq</a:t>
            </a:r>
            <a:r>
              <a:rPr lang="en-GB" dirty="0"/>
              <a:t>=</a:t>
            </a:r>
            <a:r>
              <a:rPr lang="en-GB" dirty="0" err="1"/>
              <a:t>clil+vs+cbi&amp;aqs</a:t>
            </a:r>
            <a:r>
              <a:rPr lang="en-GB" dirty="0"/>
              <a:t>=chrome..69i57j0i10i512l2j0i390l4.3903j0j7&amp;sourceid=</a:t>
            </a:r>
            <a:r>
              <a:rPr lang="en-GB" dirty="0" err="1"/>
              <a:t>chrome&amp;ie</a:t>
            </a:r>
            <a:r>
              <a:rPr lang="en-GB" dirty="0"/>
              <a:t>=UTF-8#fpstate=</a:t>
            </a:r>
            <a:r>
              <a:rPr lang="en-GB" dirty="0" err="1"/>
              <a:t>ive&amp;vld</a:t>
            </a:r>
            <a:r>
              <a:rPr lang="en-GB" dirty="0"/>
              <a:t>=cid:9ba14068,vid:8mDG-nN5SLM</a:t>
            </a:r>
          </a:p>
        </p:txBody>
      </p:sp>
    </p:spTree>
    <p:extLst>
      <p:ext uri="{BB962C8B-B14F-4D97-AF65-F5344CB8AC3E}">
        <p14:creationId xmlns:p14="http://schemas.microsoft.com/office/powerpoint/2010/main" val="2368324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GB" dirty="0"/>
          </a:p>
        </p:txBody>
      </p:sp>
    </p:spTree>
    <p:extLst>
      <p:ext uri="{BB962C8B-B14F-4D97-AF65-F5344CB8AC3E}">
        <p14:creationId xmlns:p14="http://schemas.microsoft.com/office/powerpoint/2010/main" val="1471230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dirty="0"/>
              <a:t>https://op.europa.eu/en/publication-detail/-/publication/756ebdaa-f694-44e4-8409-21eef02c9b9b</a:t>
            </a:r>
          </a:p>
        </p:txBody>
      </p:sp>
    </p:spTree>
    <p:extLst>
      <p:ext uri="{BB962C8B-B14F-4D97-AF65-F5344CB8AC3E}">
        <p14:creationId xmlns:p14="http://schemas.microsoft.com/office/powerpoint/2010/main" val="62548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David Marsh from the University of </a:t>
            </a:r>
            <a:r>
              <a:rPr lang="en-US" dirty="0" err="1"/>
              <a:t>Jyvalskyla</a:t>
            </a:r>
            <a:r>
              <a:rPr lang="en-US" dirty="0"/>
              <a:t>, Finland coined the term CLIL in 1994</a:t>
            </a:r>
            <a:endParaRPr lang="en-GB" dirty="0"/>
          </a:p>
        </p:txBody>
      </p:sp>
    </p:spTree>
    <p:extLst>
      <p:ext uri="{BB962C8B-B14F-4D97-AF65-F5344CB8AC3E}">
        <p14:creationId xmlns:p14="http://schemas.microsoft.com/office/powerpoint/2010/main" val="277746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b="0" i="0" dirty="0">
                <a:solidFill>
                  <a:srgbClr val="202122"/>
                </a:solidFill>
                <a:effectLst/>
                <a:latin typeface="Arial" panose="020B0604020202020204" pitchFamily="34" charset="0"/>
              </a:rPr>
              <a:t>In </a:t>
            </a:r>
            <a:r>
              <a:rPr lang="en-GB" b="0" i="0" u="none" strike="noStrike" dirty="0">
                <a:solidFill>
                  <a:srgbClr val="3366CC"/>
                </a:solidFill>
                <a:effectLst/>
                <a:latin typeface="Arial" panose="020B0604020202020204" pitchFamily="34" charset="0"/>
                <a:hlinkClick r:id="rId3" tooltip="Hong Kong"/>
              </a:rPr>
              <a:t>Hong Kong</a:t>
            </a:r>
            <a:r>
              <a:rPr lang="en-GB" b="0" i="0" dirty="0">
                <a:solidFill>
                  <a:srgbClr val="202122"/>
                </a:solidFill>
                <a:effectLst/>
                <a:latin typeface="Arial" panose="020B0604020202020204" pitchFamily="34" charset="0"/>
              </a:rPr>
              <a:t> where both </a:t>
            </a:r>
            <a:r>
              <a:rPr lang="en-GB" b="0" i="0" u="none" strike="noStrike" dirty="0">
                <a:solidFill>
                  <a:srgbClr val="3366CC"/>
                </a:solidFill>
                <a:effectLst/>
                <a:latin typeface="Arial" panose="020B0604020202020204" pitchFamily="34" charset="0"/>
                <a:hlinkClick r:id="rId4" tooltip="English language"/>
              </a:rPr>
              <a:t>English</a:t>
            </a:r>
            <a:r>
              <a:rPr lang="en-GB" b="0" i="0" dirty="0">
                <a:solidFill>
                  <a:srgbClr val="202122"/>
                </a:solidFill>
                <a:effectLst/>
                <a:latin typeface="Arial" panose="020B0604020202020204" pitchFamily="34" charset="0"/>
              </a:rPr>
              <a:t> and </a:t>
            </a:r>
            <a:r>
              <a:rPr lang="en-GB" b="0" i="0" u="none" strike="noStrike" dirty="0">
                <a:solidFill>
                  <a:srgbClr val="3366CC"/>
                </a:solidFill>
                <a:effectLst/>
                <a:latin typeface="Arial" panose="020B0604020202020204" pitchFamily="34" charset="0"/>
                <a:hlinkClick r:id="rId5" tooltip="Cantonese"/>
              </a:rPr>
              <a:t>Cantonese</a:t>
            </a:r>
            <a:r>
              <a:rPr lang="en-GB" b="0" i="0" dirty="0">
                <a:solidFill>
                  <a:srgbClr val="202122"/>
                </a:solidFill>
                <a:effectLst/>
                <a:latin typeface="Arial" panose="020B0604020202020204" pitchFamily="34" charset="0"/>
              </a:rPr>
              <a:t> are official, both languages are taught in school and are mandatory subjects. Either English or Cantonese is used as the medium of instruction for other subjects. Increasingly, there are a large number of </a:t>
            </a:r>
            <a:r>
              <a:rPr lang="en-GB" b="0" i="0" u="none" strike="noStrike" dirty="0">
                <a:solidFill>
                  <a:srgbClr val="3366CC"/>
                </a:solidFill>
                <a:effectLst/>
                <a:latin typeface="Arial" panose="020B0604020202020204" pitchFamily="34" charset="0"/>
                <a:hlinkClick r:id="rId6" tooltip="Standard Chinese"/>
              </a:rPr>
              <a:t>Mandarin Chinese</a:t>
            </a:r>
            <a:r>
              <a:rPr lang="en-GB" b="0" i="0" dirty="0">
                <a:solidFill>
                  <a:srgbClr val="202122"/>
                </a:solidFill>
                <a:effectLst/>
                <a:latin typeface="Arial" panose="020B0604020202020204" pitchFamily="34" charset="0"/>
              </a:rPr>
              <a:t>-speaking schools in operation throughout Hong Kong as well since 1996. Study of Mandarin is mandatory in junior years (from Grade 1 to Grade 9). Hong Kong also has a bilingual education program using both Cantonese a</a:t>
            </a:r>
          </a:p>
          <a:p>
            <a:endParaRPr lang="en-GB" b="0" i="0" dirty="0">
              <a:solidFill>
                <a:srgbClr val="202122"/>
              </a:solidFill>
              <a:effectLst/>
              <a:latin typeface="Arial" panose="020B0604020202020204" pitchFamily="34" charset="0"/>
            </a:endParaRPr>
          </a:p>
          <a:p>
            <a:r>
              <a:rPr lang="en-GB" dirty="0"/>
              <a:t>Coyle, Do, Philip Hood &amp; David Marsh. 2010. CLIL. Cambridge: Cambridge University </a:t>
            </a:r>
            <a:r>
              <a:rPr lang="en-GB" dirty="0" err="1"/>
              <a:t>Press.</a:t>
            </a:r>
            <a:r>
              <a:rPr lang="en-GB" b="0" i="0" dirty="0" err="1">
                <a:solidFill>
                  <a:srgbClr val="202122"/>
                </a:solidFill>
                <a:effectLst/>
                <a:latin typeface="Arial" panose="020B0604020202020204" pitchFamily="34" charset="0"/>
              </a:rPr>
              <a:t>nd</a:t>
            </a:r>
            <a:r>
              <a:rPr lang="en-GB" b="0" i="0" dirty="0">
                <a:solidFill>
                  <a:srgbClr val="202122"/>
                </a:solidFill>
                <a:effectLst/>
                <a:latin typeface="Arial" panose="020B0604020202020204" pitchFamily="34" charset="0"/>
              </a:rPr>
              <a:t> Hong Kong Sign Language.</a:t>
            </a:r>
            <a:endParaRPr lang="en-GB" dirty="0"/>
          </a:p>
        </p:txBody>
      </p:sp>
    </p:spTree>
    <p:extLst>
      <p:ext uri="{BB962C8B-B14F-4D97-AF65-F5344CB8AC3E}">
        <p14:creationId xmlns:p14="http://schemas.microsoft.com/office/powerpoint/2010/main" val="662149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b="0" i="0" dirty="0">
                <a:solidFill>
                  <a:srgbClr val="333333"/>
                </a:solidFill>
                <a:effectLst/>
                <a:latin typeface="-apple-system"/>
              </a:rPr>
              <a:t>Marsh, D. (ed.): 2002, </a:t>
            </a:r>
            <a:r>
              <a:rPr lang="en-GB" b="0" i="1" dirty="0">
                <a:solidFill>
                  <a:srgbClr val="333333"/>
                </a:solidFill>
                <a:effectLst/>
                <a:latin typeface="-apple-system"/>
              </a:rPr>
              <a:t>CLIL/EMILE—The European Dimension: Actions, Trends and Foresight Potential</a:t>
            </a:r>
            <a:r>
              <a:rPr lang="en-GB" b="0" i="0" dirty="0">
                <a:solidFill>
                  <a:srgbClr val="333333"/>
                </a:solidFill>
                <a:effectLst/>
                <a:latin typeface="-apple-system"/>
              </a:rPr>
              <a:t>, Public Services Contract DG EAC, European Commission, Strasbourg.</a:t>
            </a:r>
            <a:endParaRPr lang="en-GB" dirty="0"/>
          </a:p>
        </p:txBody>
      </p:sp>
    </p:spTree>
    <p:extLst>
      <p:ext uri="{BB962C8B-B14F-4D97-AF65-F5344CB8AC3E}">
        <p14:creationId xmlns:p14="http://schemas.microsoft.com/office/powerpoint/2010/main" val="495215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b="0" i="0" dirty="0" err="1">
                <a:solidFill>
                  <a:srgbClr val="202122"/>
                </a:solidFill>
                <a:effectLst/>
                <a:latin typeface="Arial" panose="020B0604020202020204" pitchFamily="34" charset="0"/>
              </a:rPr>
              <a:t>Cenoz</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Gennessee</a:t>
            </a:r>
            <a:r>
              <a:rPr lang="en-GB" b="0" i="0" dirty="0">
                <a:solidFill>
                  <a:srgbClr val="202122"/>
                </a:solidFill>
                <a:effectLst/>
                <a:latin typeface="Arial" panose="020B0604020202020204" pitchFamily="34" charset="0"/>
              </a:rPr>
              <a:t> &amp; </a:t>
            </a:r>
            <a:r>
              <a:rPr lang="en-GB" b="0" i="0" dirty="0" err="1">
                <a:solidFill>
                  <a:srgbClr val="202122"/>
                </a:solidFill>
                <a:effectLst/>
                <a:latin typeface="Arial" panose="020B0604020202020204" pitchFamily="34" charset="0"/>
              </a:rPr>
              <a:t>Gorter</a:t>
            </a:r>
            <a:r>
              <a:rPr lang="en-GB" b="0" i="0" dirty="0">
                <a:solidFill>
                  <a:srgbClr val="202122"/>
                </a:solidFill>
                <a:effectLst/>
                <a:latin typeface="Arial" panose="020B0604020202020204" pitchFamily="34" charset="0"/>
              </a:rPr>
              <a:t> (2014). "Critical analysis of CLIL: Taking stock and looking forward". </a:t>
            </a:r>
            <a:r>
              <a:rPr lang="en-GB" b="0" i="1" dirty="0">
                <a:solidFill>
                  <a:srgbClr val="202122"/>
                </a:solidFill>
                <a:effectLst/>
                <a:latin typeface="Arial" panose="020B0604020202020204" pitchFamily="34" charset="0"/>
              </a:rPr>
              <a:t>Applied Linguistics</a:t>
            </a:r>
            <a:r>
              <a:rPr lang="en-GB" b="0" i="0" dirty="0">
                <a:solidFill>
                  <a:srgbClr val="202122"/>
                </a:solidFill>
                <a:effectLst/>
                <a:latin typeface="Arial" panose="020B0604020202020204" pitchFamily="34" charset="0"/>
              </a:rPr>
              <a:t>. </a:t>
            </a:r>
            <a:r>
              <a:rPr lang="en-GB" b="1" i="0" dirty="0">
                <a:solidFill>
                  <a:srgbClr val="202122"/>
                </a:solidFill>
                <a:effectLst/>
                <a:latin typeface="Arial" panose="020B0604020202020204" pitchFamily="34" charset="0"/>
              </a:rPr>
              <a:t>35</a:t>
            </a:r>
            <a:r>
              <a:rPr lang="en-GB" b="0" i="0" dirty="0">
                <a:solidFill>
                  <a:srgbClr val="202122"/>
                </a:solidFill>
                <a:effectLst/>
                <a:latin typeface="Arial" panose="020B0604020202020204" pitchFamily="34" charset="0"/>
              </a:rPr>
              <a:t> (3): 243–262.</a:t>
            </a:r>
          </a:p>
          <a:p>
            <a:endParaRPr lang="en-GB" b="0" i="0" dirty="0">
              <a:solidFill>
                <a:srgbClr val="202122"/>
              </a:solidFill>
              <a:effectLst/>
              <a:latin typeface="Arial" panose="020B0604020202020204" pitchFamily="34" charset="0"/>
            </a:endParaRPr>
          </a:p>
          <a:p>
            <a:r>
              <a:rPr lang="en-GB" b="0" i="0" dirty="0">
                <a:solidFill>
                  <a:srgbClr val="202122"/>
                </a:solidFill>
                <a:effectLst/>
                <a:latin typeface="Arial" panose="020B0604020202020204" pitchFamily="34" charset="0"/>
              </a:rPr>
              <a:t>Dalton-Puffer, </a:t>
            </a:r>
            <a:r>
              <a:rPr lang="en-GB" b="0" i="0" dirty="0" err="1">
                <a:solidFill>
                  <a:srgbClr val="202122"/>
                </a:solidFill>
                <a:effectLst/>
                <a:latin typeface="Arial" panose="020B0604020202020204" pitchFamily="34" charset="0"/>
              </a:rPr>
              <a:t>Llinares</a:t>
            </a:r>
            <a:r>
              <a:rPr lang="en-GB" b="0" i="0" dirty="0">
                <a:solidFill>
                  <a:srgbClr val="202122"/>
                </a:solidFill>
                <a:effectLst/>
                <a:latin typeface="Arial" panose="020B0604020202020204" pitchFamily="34" charset="0"/>
              </a:rPr>
              <a:t>, Lorenzo &amp; </a:t>
            </a:r>
            <a:r>
              <a:rPr lang="en-GB" b="0" i="0" dirty="0" err="1">
                <a:solidFill>
                  <a:srgbClr val="202122"/>
                </a:solidFill>
                <a:effectLst/>
                <a:latin typeface="Arial" panose="020B0604020202020204" pitchFamily="34" charset="0"/>
              </a:rPr>
              <a:t>Nikula</a:t>
            </a:r>
            <a:r>
              <a:rPr lang="en-GB" b="0" i="0" dirty="0">
                <a:solidFill>
                  <a:srgbClr val="202122"/>
                </a:solidFill>
                <a:effectLst/>
                <a:latin typeface="Arial" panose="020B0604020202020204" pitchFamily="34" charset="0"/>
              </a:rPr>
              <a:t> (2014). ""You can stand under my umbrella": Immersion, </a:t>
            </a:r>
            <a:r>
              <a:rPr lang="en-GB" b="0" i="0" dirty="0" err="1">
                <a:solidFill>
                  <a:srgbClr val="202122"/>
                </a:solidFill>
                <a:effectLst/>
                <a:latin typeface="Arial" panose="020B0604020202020204" pitchFamily="34" charset="0"/>
              </a:rPr>
              <a:t>clil</a:t>
            </a:r>
            <a:r>
              <a:rPr lang="en-GB" b="0" i="0" dirty="0">
                <a:solidFill>
                  <a:srgbClr val="202122"/>
                </a:solidFill>
                <a:effectLst/>
                <a:latin typeface="Arial" panose="020B0604020202020204" pitchFamily="34" charset="0"/>
              </a:rPr>
              <a:t> and bilingual education. A response to </a:t>
            </a:r>
            <a:r>
              <a:rPr lang="en-GB" b="0" i="0" dirty="0" err="1">
                <a:solidFill>
                  <a:srgbClr val="202122"/>
                </a:solidFill>
                <a:effectLst/>
                <a:latin typeface="Arial" panose="020B0604020202020204" pitchFamily="34" charset="0"/>
              </a:rPr>
              <a:t>Cenoz</a:t>
            </a:r>
            <a:r>
              <a:rPr lang="en-GB" b="0" i="0" dirty="0">
                <a:solidFill>
                  <a:srgbClr val="202122"/>
                </a:solidFill>
                <a:effectLst/>
                <a:latin typeface="Arial" panose="020B0604020202020204" pitchFamily="34" charset="0"/>
              </a:rPr>
              <a:t>, Genesee &amp; </a:t>
            </a:r>
            <a:r>
              <a:rPr lang="en-GB" b="0" i="0" dirty="0" err="1">
                <a:solidFill>
                  <a:srgbClr val="202122"/>
                </a:solidFill>
                <a:effectLst/>
                <a:latin typeface="Arial" panose="020B0604020202020204" pitchFamily="34" charset="0"/>
              </a:rPr>
              <a:t>Gorter</a:t>
            </a:r>
            <a:r>
              <a:rPr lang="en-GB" b="0" i="0" dirty="0">
                <a:solidFill>
                  <a:srgbClr val="202122"/>
                </a:solidFill>
                <a:effectLst/>
                <a:latin typeface="Arial" panose="020B0604020202020204" pitchFamily="34" charset="0"/>
              </a:rPr>
              <a:t> (2013)". </a:t>
            </a:r>
            <a:r>
              <a:rPr lang="en-GB" b="0" i="1" dirty="0">
                <a:solidFill>
                  <a:srgbClr val="202122"/>
                </a:solidFill>
                <a:effectLst/>
                <a:latin typeface="Arial" panose="020B0604020202020204" pitchFamily="34" charset="0"/>
              </a:rPr>
              <a:t>Applied Linguistics</a:t>
            </a:r>
            <a:r>
              <a:rPr lang="en-GB" b="0" i="0" dirty="0">
                <a:solidFill>
                  <a:srgbClr val="202122"/>
                </a:solidFill>
                <a:effectLst/>
                <a:latin typeface="Arial" panose="020B0604020202020204" pitchFamily="34" charset="0"/>
              </a:rPr>
              <a:t>. </a:t>
            </a:r>
            <a:r>
              <a:rPr lang="en-GB" b="1" i="0" dirty="0">
                <a:solidFill>
                  <a:srgbClr val="202122"/>
                </a:solidFill>
                <a:effectLst/>
                <a:latin typeface="Arial" panose="020B0604020202020204" pitchFamily="34" charset="0"/>
              </a:rPr>
              <a:t>35</a:t>
            </a:r>
            <a:r>
              <a:rPr lang="en-GB" b="0" i="0" dirty="0">
                <a:solidFill>
                  <a:srgbClr val="202122"/>
                </a:solidFill>
                <a:effectLst/>
                <a:latin typeface="Arial" panose="020B0604020202020204" pitchFamily="34" charset="0"/>
              </a:rPr>
              <a:t> (2): 213–218.</a:t>
            </a:r>
          </a:p>
          <a:p>
            <a:endParaRPr lang="en-GB" b="0" i="0" dirty="0">
              <a:solidFill>
                <a:srgbClr val="202122"/>
              </a:solidFill>
              <a:effectLst/>
              <a:latin typeface="Arial" panose="020B0604020202020204" pitchFamily="34" charset="0"/>
            </a:endParaRPr>
          </a:p>
          <a:p>
            <a:r>
              <a:rPr lang="en-GB" b="0" i="0" dirty="0">
                <a:solidFill>
                  <a:srgbClr val="333333"/>
                </a:solidFill>
                <a:effectLst/>
                <a:latin typeface="-apple-system"/>
              </a:rPr>
              <a:t>Marsh, D. (ed.): 2002, </a:t>
            </a:r>
            <a:r>
              <a:rPr lang="en-GB" b="0" i="1" dirty="0">
                <a:solidFill>
                  <a:srgbClr val="333333"/>
                </a:solidFill>
                <a:effectLst/>
                <a:latin typeface="-apple-system"/>
              </a:rPr>
              <a:t>CLIL/EMILE—The European Dimension: Actions, Trends and Foresight Potential</a:t>
            </a:r>
            <a:r>
              <a:rPr lang="en-GB" b="0" i="0" dirty="0">
                <a:solidFill>
                  <a:srgbClr val="333333"/>
                </a:solidFill>
                <a:effectLst/>
                <a:latin typeface="-apple-system"/>
              </a:rPr>
              <a:t>, Public Services Contract DG EAC, European Commission, Strasbourg.</a:t>
            </a:r>
            <a:endParaRPr lang="en-GB" dirty="0"/>
          </a:p>
        </p:txBody>
      </p:sp>
    </p:spTree>
    <p:extLst>
      <p:ext uri="{BB962C8B-B14F-4D97-AF65-F5344CB8AC3E}">
        <p14:creationId xmlns:p14="http://schemas.microsoft.com/office/powerpoint/2010/main" val="127943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b="0" i="0" dirty="0">
                <a:solidFill>
                  <a:srgbClr val="333333"/>
                </a:solidFill>
                <a:effectLst/>
                <a:latin typeface="Noto Sans" panose="020B0502040504020204" pitchFamily="34" charset="0"/>
              </a:rPr>
              <a:t>CBI often involves a language teacher teaching through English, working with a content teacher to co-teach a course, or a content teacher designing and teaching a course for ESL learners. CLIL often involves a content teacher teaching content through a second or foreign language, as does CBI, but also may involve content from subjects being used in language classes. That is, the CLIL curriculum may originate in the language class, whereas CBI tends to have as its starting point the goals of a content class. CBI emerged somewhat organically, advocated by a number of academics and educators supported by an extensive literature extending over a considerable period of time but without official sanction. CLIL, on the other hand, was officially proposed in a European Commission policy paper in which member states were encouraged to develop “teaching in schools through the medium of more than one language” (EC 1976). The acronym “CLIL” has been widely circulated within member states of the European com-munity since 1994 and has become, by decree “the core instrument for achieving policy aims directed at creating a multilingual population in Europe” (Dalton-Puffer 2007: 1). And unlike CBI, CLIL not only aims at stimulating multilingualism of all citizens in the European community but also strives to “preserve the independence and health of local languages” (EURYDICE 2013).</a:t>
            </a:r>
          </a:p>
          <a:p>
            <a:endParaRPr lang="en-GB" b="0" i="0" dirty="0">
              <a:solidFill>
                <a:srgbClr val="333333"/>
              </a:solidFill>
              <a:effectLst/>
              <a:latin typeface="Noto Sans" panose="020B0502040504020204" pitchFamily="34" charset="0"/>
            </a:endParaRPr>
          </a:p>
          <a:p>
            <a:r>
              <a:rPr lang="en-GB" dirty="0"/>
              <a:t>https://www.google.com/</a:t>
            </a:r>
            <a:r>
              <a:rPr lang="en-GB" dirty="0" err="1"/>
              <a:t>search?q</a:t>
            </a:r>
            <a:r>
              <a:rPr lang="en-GB" dirty="0"/>
              <a:t>=</a:t>
            </a:r>
            <a:r>
              <a:rPr lang="en-GB" dirty="0" err="1"/>
              <a:t>clil+vs+cbi&amp;oq</a:t>
            </a:r>
            <a:r>
              <a:rPr lang="en-GB" dirty="0"/>
              <a:t>=</a:t>
            </a:r>
            <a:r>
              <a:rPr lang="en-GB" dirty="0" err="1"/>
              <a:t>clil+vs+cbi&amp;aqs</a:t>
            </a:r>
            <a:r>
              <a:rPr lang="en-GB" dirty="0"/>
              <a:t>=chrome..69i57j0i10i512l2j0i390l4.3903j0j7&amp;sourceid=</a:t>
            </a:r>
            <a:r>
              <a:rPr lang="en-GB" dirty="0" err="1"/>
              <a:t>chrome&amp;ie</a:t>
            </a:r>
            <a:r>
              <a:rPr lang="en-GB" dirty="0"/>
              <a:t>=UTF-8#fpstate=</a:t>
            </a:r>
            <a:r>
              <a:rPr lang="en-GB" dirty="0" err="1"/>
              <a:t>ive&amp;vld</a:t>
            </a:r>
            <a:r>
              <a:rPr lang="en-GB" dirty="0"/>
              <a:t>=cid:9ba14068,vid:8mDG-nN5SLM</a:t>
            </a:r>
          </a:p>
        </p:txBody>
      </p:sp>
    </p:spTree>
    <p:extLst>
      <p:ext uri="{BB962C8B-B14F-4D97-AF65-F5344CB8AC3E}">
        <p14:creationId xmlns:p14="http://schemas.microsoft.com/office/powerpoint/2010/main" val="1862071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l"/>
            <a:r>
              <a:rPr lang="en-GB" b="0" i="0" dirty="0">
                <a:solidFill>
                  <a:srgbClr val="5A5A5A"/>
                </a:solidFill>
                <a:effectLst/>
                <a:latin typeface="Open Sans" panose="020B0606030504020204" pitchFamily="34" charset="0"/>
              </a:rPr>
              <a:t>A CLIL lesson addresses the questions, “Why is this information important?” and “How can I talk about it?” </a:t>
            </a:r>
          </a:p>
          <a:p>
            <a:pPr algn="l"/>
            <a:endParaRPr lang="en-GB" dirty="0">
              <a:solidFill>
                <a:srgbClr val="5A5A5A"/>
              </a:solidFill>
              <a:latin typeface="Open Sans" panose="020B0606030504020204" pitchFamily="34" charset="0"/>
            </a:endParaRPr>
          </a:p>
          <a:p>
            <a:pPr algn="l"/>
            <a:r>
              <a:rPr lang="en-GB" b="0" i="0" dirty="0">
                <a:solidFill>
                  <a:srgbClr val="5A5A5A"/>
                </a:solidFill>
                <a:effectLst/>
                <a:latin typeface="Open Sans" panose="020B0606030504020204" pitchFamily="34" charset="0"/>
              </a:rPr>
              <a:t>Effective CLIL lesson plans focus on fostering learners’ curiosity and interest while giving them the tools to share, question, and apply information to their lives.</a:t>
            </a:r>
          </a:p>
          <a:p>
            <a:endParaRPr lang="en-GB" dirty="0"/>
          </a:p>
        </p:txBody>
      </p:sp>
    </p:spTree>
    <p:extLst>
      <p:ext uri="{BB962C8B-B14F-4D97-AF65-F5344CB8AC3E}">
        <p14:creationId xmlns:p14="http://schemas.microsoft.com/office/powerpoint/2010/main" val="81385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dirty="0"/>
              <a:t>https://skyteach.ru/2019/04/01/what-is-clil-and-how-can-we-apply-it-to-english-teaching/</a:t>
            </a:r>
          </a:p>
        </p:txBody>
      </p:sp>
    </p:spTree>
    <p:extLst>
      <p:ext uri="{BB962C8B-B14F-4D97-AF65-F5344CB8AC3E}">
        <p14:creationId xmlns:p14="http://schemas.microsoft.com/office/powerpoint/2010/main" val="3565170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dirty="0"/>
              <a:t>What is CLIL?</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t>The Foundations</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0F92-3744-0E65-6041-4D4D9B66EE59}"/>
              </a:ext>
            </a:extLst>
          </p:cNvPr>
          <p:cNvSpPr>
            <a:spLocks noGrp="1"/>
          </p:cNvSpPr>
          <p:nvPr>
            <p:ph type="title"/>
          </p:nvPr>
        </p:nvSpPr>
        <p:spPr>
          <a:xfrm>
            <a:off x="758952" y="290196"/>
            <a:ext cx="10671048" cy="768096"/>
          </a:xfrm>
        </p:spPr>
        <p:txBody>
          <a:bodyPr/>
          <a:lstStyle/>
          <a:p>
            <a:r>
              <a:rPr lang="en-US" dirty="0"/>
              <a:t>More History</a:t>
            </a:r>
            <a:endParaRPr lang="en-GB" dirty="0"/>
          </a:p>
        </p:txBody>
      </p:sp>
      <p:sp>
        <p:nvSpPr>
          <p:cNvPr id="3" name="Content Placeholder 2">
            <a:extLst>
              <a:ext uri="{FF2B5EF4-FFF2-40B4-BE49-F238E27FC236}">
                <a16:creationId xmlns:a16="http://schemas.microsoft.com/office/drawing/2014/main" id="{260EE85D-C871-3A23-47AA-E563DC39B9D8}"/>
              </a:ext>
            </a:extLst>
          </p:cNvPr>
          <p:cNvSpPr>
            <a:spLocks noGrp="1"/>
          </p:cNvSpPr>
          <p:nvPr>
            <p:ph sz="half" idx="1"/>
          </p:nvPr>
        </p:nvSpPr>
        <p:spPr>
          <a:xfrm>
            <a:off x="256032" y="1061307"/>
            <a:ext cx="7358508" cy="4434840"/>
          </a:xfrm>
        </p:spPr>
        <p:txBody>
          <a:bodyPr/>
          <a:lstStyle/>
          <a:p>
            <a:r>
              <a:rPr lang="en-GB" b="0" i="0" dirty="0">
                <a:solidFill>
                  <a:srgbClr val="222222"/>
                </a:solidFill>
                <a:effectLst/>
                <a:latin typeface="Noto Sans" panose="020B0502040504020204" pitchFamily="34" charset="0"/>
              </a:rPr>
              <a:t>In the mid-1960s, one of the first usages for L2 instruction in the French language took place in Canada and it was applied for a kindergarten by a group of people living in Quebec. </a:t>
            </a:r>
          </a:p>
          <a:p>
            <a:endParaRPr lang="en-GB" dirty="0">
              <a:solidFill>
                <a:srgbClr val="222222"/>
              </a:solidFill>
              <a:latin typeface="Noto Sans" panose="020B0502040504020204" pitchFamily="34" charset="0"/>
            </a:endParaRPr>
          </a:p>
          <a:p>
            <a:r>
              <a:rPr lang="en-GB" b="0" i="0" dirty="0">
                <a:solidFill>
                  <a:srgbClr val="222222"/>
                </a:solidFill>
                <a:effectLst/>
                <a:latin typeface="Noto Sans" panose="020B0502040504020204" pitchFamily="34" charset="0"/>
              </a:rPr>
              <a:t>The programme </a:t>
            </a:r>
            <a:r>
              <a:rPr lang="en-GB" b="1" i="0" dirty="0">
                <a:solidFill>
                  <a:srgbClr val="222222"/>
                </a:solidFill>
                <a:effectLst/>
                <a:latin typeface="Noto Sans" panose="020B0502040504020204" pitchFamily="34" charset="0"/>
              </a:rPr>
              <a:t>immersing students in a foreign language </a:t>
            </a:r>
            <a:r>
              <a:rPr lang="en-GB" i="0" dirty="0">
                <a:solidFill>
                  <a:srgbClr val="222222"/>
                </a:solidFill>
                <a:effectLst/>
                <a:latin typeface="Noto Sans" panose="020B0502040504020204" pitchFamily="34" charset="0"/>
              </a:rPr>
              <a:t>was</a:t>
            </a:r>
            <a:r>
              <a:rPr lang="en-GB" b="0" i="0" dirty="0">
                <a:solidFill>
                  <a:srgbClr val="222222"/>
                </a:solidFill>
                <a:effectLst/>
                <a:latin typeface="Noto Sans" panose="020B0502040504020204" pitchFamily="34" charset="0"/>
              </a:rPr>
              <a:t> then adopted in other schools. In successive decades, the phrase ‘</a:t>
            </a:r>
            <a:r>
              <a:rPr lang="en-GB" b="1" i="1" dirty="0">
                <a:solidFill>
                  <a:srgbClr val="222222"/>
                </a:solidFill>
                <a:effectLst/>
                <a:latin typeface="Noto Sans" panose="020B0502040504020204" pitchFamily="34" charset="0"/>
              </a:rPr>
              <a:t>immersion’ teaching</a:t>
            </a:r>
            <a:r>
              <a:rPr lang="en-GB" b="0" i="0" dirty="0">
                <a:solidFill>
                  <a:srgbClr val="222222"/>
                </a:solidFill>
                <a:effectLst/>
                <a:latin typeface="Noto Sans" panose="020B0502040504020204" pitchFamily="34" charset="0"/>
              </a:rPr>
              <a:t>’ was used to refer to bilingual education.</a:t>
            </a:r>
          </a:p>
          <a:p>
            <a:endParaRPr lang="en-GB" dirty="0">
              <a:solidFill>
                <a:srgbClr val="222222"/>
              </a:solidFill>
              <a:latin typeface="Noto Sans" panose="020B0502040504020204" pitchFamily="34" charset="0"/>
            </a:endParaRPr>
          </a:p>
          <a:p>
            <a:pPr algn="l"/>
            <a:r>
              <a:rPr lang="en-GB" b="0" i="0" dirty="0">
                <a:solidFill>
                  <a:srgbClr val="222222"/>
                </a:solidFill>
                <a:effectLst/>
                <a:latin typeface="Noto Sans" panose="020B0502040504020204" pitchFamily="34" charset="0"/>
              </a:rPr>
              <a:t>In1978, the European Commission (EC) implemented a language policy which focused on “encouraging teaching in schools through the medium of more than one language” (Marsh, 2002, p. 51).  </a:t>
            </a:r>
          </a:p>
          <a:p>
            <a:pPr algn="l"/>
            <a:endParaRPr lang="en-GB" b="0" i="0" dirty="0">
              <a:solidFill>
                <a:srgbClr val="222222"/>
              </a:solidFill>
              <a:effectLst/>
              <a:latin typeface="Noto Sans" panose="020B0502040504020204" pitchFamily="34" charset="0"/>
            </a:endParaRPr>
          </a:p>
          <a:p>
            <a:pPr algn="l"/>
            <a:r>
              <a:rPr lang="en-GB" b="0" i="0" dirty="0">
                <a:solidFill>
                  <a:srgbClr val="222222"/>
                </a:solidFill>
                <a:effectLst/>
                <a:latin typeface="Noto Sans" panose="020B0502040504020204" pitchFamily="34" charset="0"/>
              </a:rPr>
              <a:t>The more schools started to teach some subjects in foreign languages, the more content was used in the means of foreign language teaching. CLIL suited EU multilingualism in terms of educational and political driver and the term CLIL was coined by David Marsh in 1994. </a:t>
            </a:r>
          </a:p>
          <a:p>
            <a:endParaRPr lang="en-GB" dirty="0"/>
          </a:p>
          <a:p>
            <a:endParaRPr lang="en-GB" dirty="0">
              <a:solidFill>
                <a:srgbClr val="222222"/>
              </a:solidFill>
              <a:latin typeface="Noto Sans" panose="020B0502040504020204" pitchFamily="34" charset="0"/>
            </a:endParaRPr>
          </a:p>
        </p:txBody>
      </p:sp>
      <p:sp>
        <p:nvSpPr>
          <p:cNvPr id="5" name="Slide Number Placeholder 4">
            <a:extLst>
              <a:ext uri="{FF2B5EF4-FFF2-40B4-BE49-F238E27FC236}">
                <a16:creationId xmlns:a16="http://schemas.microsoft.com/office/drawing/2014/main" id="{9D97B8FC-B8C5-027F-3796-45EBC6C6AF74}"/>
              </a:ext>
            </a:extLst>
          </p:cNvPr>
          <p:cNvSpPr>
            <a:spLocks noGrp="1"/>
          </p:cNvSpPr>
          <p:nvPr>
            <p:ph type="sldNum" sz="quarter" idx="12"/>
          </p:nvPr>
        </p:nvSpPr>
        <p:spPr/>
        <p:txBody>
          <a:bodyPr/>
          <a:lstStyle/>
          <a:p>
            <a:fld id="{48F63A3B-78C7-47BE-AE5E-E10140E04643}" type="slidenum">
              <a:rPr lang="en-US" smtClean="0"/>
              <a:t>10</a:t>
            </a:fld>
            <a:endParaRPr lang="en-US" dirty="0"/>
          </a:p>
        </p:txBody>
      </p:sp>
      <p:pic>
        <p:nvPicPr>
          <p:cNvPr id="3074" name="Picture 2" descr="New McGill Language Program Helps Allophones Become Bilingual and Enter the  Quebec Workforce | School of Continuing Studies - McGill University">
            <a:extLst>
              <a:ext uri="{FF2B5EF4-FFF2-40B4-BE49-F238E27FC236}">
                <a16:creationId xmlns:a16="http://schemas.microsoft.com/office/drawing/2014/main" id="{5CEDB6F3-797D-9969-A3A5-B8EA54E66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4540" y="1061307"/>
            <a:ext cx="4265317" cy="22350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ichelangelo English Club: Clil - The European Union - Students'projects -  second classes">
            <a:extLst>
              <a:ext uri="{FF2B5EF4-FFF2-40B4-BE49-F238E27FC236}">
                <a16:creationId xmlns:a16="http://schemas.microsoft.com/office/drawing/2014/main" id="{163B983F-4A53-A7C0-C1B9-5E6D67631B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71" t="37070" r="40826" b="11209"/>
          <a:stretch/>
        </p:blipFill>
        <p:spPr bwMode="auto">
          <a:xfrm>
            <a:off x="7614540" y="3907503"/>
            <a:ext cx="4265317" cy="266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49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B39-E1FE-314A-2811-DBA8D700E92E}"/>
              </a:ext>
            </a:extLst>
          </p:cNvPr>
          <p:cNvSpPr>
            <a:spLocks noGrp="1"/>
          </p:cNvSpPr>
          <p:nvPr>
            <p:ph type="title"/>
          </p:nvPr>
        </p:nvSpPr>
        <p:spPr/>
        <p:txBody>
          <a:bodyPr/>
          <a:lstStyle/>
          <a:p>
            <a:r>
              <a:rPr lang="en-US" dirty="0"/>
              <a:t>Check-up</a:t>
            </a:r>
            <a:endParaRPr lang="en-GB" dirty="0"/>
          </a:p>
        </p:txBody>
      </p:sp>
      <p:sp>
        <p:nvSpPr>
          <p:cNvPr id="3" name="Content Placeholder 2">
            <a:extLst>
              <a:ext uri="{FF2B5EF4-FFF2-40B4-BE49-F238E27FC236}">
                <a16:creationId xmlns:a16="http://schemas.microsoft.com/office/drawing/2014/main" id="{C161760E-F15F-417A-1E5C-929A3B782943}"/>
              </a:ext>
            </a:extLst>
          </p:cNvPr>
          <p:cNvSpPr>
            <a:spLocks noGrp="1"/>
          </p:cNvSpPr>
          <p:nvPr>
            <p:ph sz="half" idx="1"/>
          </p:nvPr>
        </p:nvSpPr>
        <p:spPr>
          <a:xfrm>
            <a:off x="369456" y="2764449"/>
            <a:ext cx="3066471" cy="3063966"/>
          </a:xfrm>
        </p:spPr>
        <p:txBody>
          <a:bodyPr/>
          <a:lstStyle/>
          <a:p>
            <a:r>
              <a:rPr lang="en-US" sz="2000" dirty="0"/>
              <a:t>Explain how this class would be conducted if it were an immersion class.</a:t>
            </a:r>
          </a:p>
          <a:p>
            <a:endParaRPr lang="en-US" sz="2000" dirty="0"/>
          </a:p>
          <a:p>
            <a:r>
              <a:rPr lang="en-US" sz="2000" dirty="0"/>
              <a:t>What about if it was a bilingual education setting?</a:t>
            </a:r>
            <a:endParaRPr lang="en-GB" sz="2000" dirty="0"/>
          </a:p>
        </p:txBody>
      </p:sp>
      <p:sp>
        <p:nvSpPr>
          <p:cNvPr id="5" name="Slide Number Placeholder 4">
            <a:extLst>
              <a:ext uri="{FF2B5EF4-FFF2-40B4-BE49-F238E27FC236}">
                <a16:creationId xmlns:a16="http://schemas.microsoft.com/office/drawing/2014/main" id="{899C217F-3DCD-FA26-D092-FF34472D82AF}"/>
              </a:ext>
            </a:extLst>
          </p:cNvPr>
          <p:cNvSpPr>
            <a:spLocks noGrp="1"/>
          </p:cNvSpPr>
          <p:nvPr>
            <p:ph type="sldNum" sz="quarter" idx="12"/>
          </p:nvPr>
        </p:nvSpPr>
        <p:spPr/>
        <p:txBody>
          <a:bodyPr/>
          <a:lstStyle/>
          <a:p>
            <a:fld id="{48F63A3B-78C7-47BE-AE5E-E10140E04643}" type="slidenum">
              <a:rPr lang="en-US" smtClean="0"/>
              <a:t>11</a:t>
            </a:fld>
            <a:endParaRPr lang="en-US" dirty="0"/>
          </a:p>
        </p:txBody>
      </p:sp>
      <p:pic>
        <p:nvPicPr>
          <p:cNvPr id="6" name="Picture 2" descr="2030 bilingual nation plan in action">
            <a:extLst>
              <a:ext uri="{FF2B5EF4-FFF2-40B4-BE49-F238E27FC236}">
                <a16:creationId xmlns:a16="http://schemas.microsoft.com/office/drawing/2014/main" id="{6FC955DF-21FB-FFD5-FCD4-0F47D3B15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285" y="1984248"/>
            <a:ext cx="7976259" cy="462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27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3065-2496-3FE7-D411-AE9BE2C16130}"/>
              </a:ext>
            </a:extLst>
          </p:cNvPr>
          <p:cNvSpPr>
            <a:spLocks noGrp="1"/>
          </p:cNvSpPr>
          <p:nvPr>
            <p:ph type="title"/>
          </p:nvPr>
        </p:nvSpPr>
        <p:spPr/>
        <p:txBody>
          <a:bodyPr/>
          <a:lstStyle/>
          <a:p>
            <a:r>
              <a:rPr lang="en-US" dirty="0"/>
              <a:t>CONFUSION Alert!</a:t>
            </a:r>
            <a:br>
              <a:rPr lang="en-US" dirty="0"/>
            </a:br>
            <a:endParaRPr lang="en-GB" dirty="0"/>
          </a:p>
        </p:txBody>
      </p:sp>
      <p:sp>
        <p:nvSpPr>
          <p:cNvPr id="3" name="Content Placeholder 2">
            <a:extLst>
              <a:ext uri="{FF2B5EF4-FFF2-40B4-BE49-F238E27FC236}">
                <a16:creationId xmlns:a16="http://schemas.microsoft.com/office/drawing/2014/main" id="{3D752481-5414-1BB4-8E73-1F044773B485}"/>
              </a:ext>
            </a:extLst>
          </p:cNvPr>
          <p:cNvSpPr>
            <a:spLocks noGrp="1"/>
          </p:cNvSpPr>
          <p:nvPr>
            <p:ph sz="half" idx="1"/>
          </p:nvPr>
        </p:nvSpPr>
        <p:spPr>
          <a:xfrm>
            <a:off x="758952" y="2656333"/>
            <a:ext cx="11119104" cy="4434840"/>
          </a:xfrm>
        </p:spPr>
        <p:txBody>
          <a:bodyPr/>
          <a:lstStyle/>
          <a:p>
            <a:endParaRPr lang="en-US" dirty="0"/>
          </a:p>
          <a:p>
            <a:endParaRPr lang="en-GB" b="0" i="0" dirty="0">
              <a:solidFill>
                <a:srgbClr val="202122"/>
              </a:solidFill>
              <a:effectLst/>
              <a:latin typeface="Arial" panose="020B0604020202020204" pitchFamily="34" charset="0"/>
            </a:endParaRPr>
          </a:p>
          <a:p>
            <a:r>
              <a:rPr lang="en-GB" b="0" i="0" dirty="0">
                <a:solidFill>
                  <a:srgbClr val="202122"/>
                </a:solidFill>
                <a:effectLst/>
                <a:latin typeface="Arial" panose="020B0604020202020204" pitchFamily="34" charset="0"/>
              </a:rPr>
              <a:t>The multiplicity of terms used to refer to instructional approaches for the integration of content and language learning (immersion, CBI, CBLT, CLIL, EMI) can be a source of confusion.</a:t>
            </a:r>
          </a:p>
          <a:p>
            <a:endParaRPr lang="en-GB" dirty="0">
              <a:solidFill>
                <a:srgbClr val="202122"/>
              </a:solidFill>
              <a:latin typeface="Arial" panose="020B0604020202020204" pitchFamily="34" charset="0"/>
            </a:endParaRPr>
          </a:p>
          <a:p>
            <a:r>
              <a:rPr lang="en-GB" b="0" i="0" dirty="0">
                <a:solidFill>
                  <a:srgbClr val="202122"/>
                </a:solidFill>
                <a:effectLst/>
                <a:latin typeface="Arial" panose="020B0604020202020204" pitchFamily="34" charset="0"/>
              </a:rPr>
              <a:t> That’s because they all commonly </a:t>
            </a:r>
            <a:r>
              <a:rPr lang="en-GB" b="1" i="0" dirty="0">
                <a:solidFill>
                  <a:srgbClr val="202122"/>
                </a:solidFill>
                <a:effectLst/>
                <a:latin typeface="Arial" panose="020B0604020202020204" pitchFamily="34" charset="0"/>
              </a:rPr>
              <a:t>share the purpose of additive bilingualism via a dual focus on content and language learning. </a:t>
            </a:r>
          </a:p>
          <a:p>
            <a:endParaRPr lang="en-GB" dirty="0">
              <a:solidFill>
                <a:srgbClr val="202122"/>
              </a:solidFill>
              <a:latin typeface="Arial" panose="020B0604020202020204" pitchFamily="34" charset="0"/>
            </a:endParaRPr>
          </a:p>
          <a:p>
            <a:endParaRPr lang="en-GB" dirty="0">
              <a:solidFill>
                <a:srgbClr val="202122"/>
              </a:solidFill>
              <a:latin typeface="Arial" panose="020B0604020202020204" pitchFamily="34" charset="0"/>
            </a:endParaRPr>
          </a:p>
          <a:p>
            <a:endParaRPr lang="en-GB" dirty="0"/>
          </a:p>
        </p:txBody>
      </p:sp>
      <p:sp>
        <p:nvSpPr>
          <p:cNvPr id="5" name="Slide Number Placeholder 4">
            <a:extLst>
              <a:ext uri="{FF2B5EF4-FFF2-40B4-BE49-F238E27FC236}">
                <a16:creationId xmlns:a16="http://schemas.microsoft.com/office/drawing/2014/main" id="{D91C6C6F-7DB1-E907-16AF-E34AEDF1940F}"/>
              </a:ext>
            </a:extLst>
          </p:cNvPr>
          <p:cNvSpPr>
            <a:spLocks noGrp="1"/>
          </p:cNvSpPr>
          <p:nvPr>
            <p:ph type="sldNum" sz="quarter" idx="12"/>
          </p:nvPr>
        </p:nvSpPr>
        <p:spPr/>
        <p:txBody>
          <a:bodyPr/>
          <a:lstStyle/>
          <a:p>
            <a:fld id="{48F63A3B-78C7-47BE-AE5E-E10140E04643}" type="slidenum">
              <a:rPr lang="en-US" smtClean="0"/>
              <a:t>12</a:t>
            </a:fld>
            <a:endParaRPr lang="en-US" dirty="0"/>
          </a:p>
        </p:txBody>
      </p:sp>
      <p:pic>
        <p:nvPicPr>
          <p:cNvPr id="3074" name="Picture 2" descr="Alarm Bell Clipart Hd PNG, Alarm Bell Clip Art, Alarm Bell, Red PNG Image  For Free Download">
            <a:extLst>
              <a:ext uri="{FF2B5EF4-FFF2-40B4-BE49-F238E27FC236}">
                <a16:creationId xmlns:a16="http://schemas.microsoft.com/office/drawing/2014/main" id="{3038D5B8-0737-6D35-9CD8-84C818E7F129}"/>
              </a:ext>
            </a:extLst>
          </p:cNvP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0193702" y="39009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846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3065-2496-3FE7-D411-AE9BE2C16130}"/>
              </a:ext>
            </a:extLst>
          </p:cNvPr>
          <p:cNvSpPr>
            <a:spLocks noGrp="1"/>
          </p:cNvSpPr>
          <p:nvPr>
            <p:ph type="title"/>
          </p:nvPr>
        </p:nvSpPr>
        <p:spPr/>
        <p:txBody>
          <a:bodyPr/>
          <a:lstStyle/>
          <a:p>
            <a:r>
              <a:rPr lang="en-US" dirty="0"/>
              <a:t>CONFUSION Alert!</a:t>
            </a:r>
            <a:br>
              <a:rPr lang="en-US" dirty="0"/>
            </a:br>
            <a:r>
              <a:rPr lang="en-US" dirty="0"/>
              <a:t>Multiplicity of terms</a:t>
            </a:r>
            <a:endParaRPr lang="en-GB" dirty="0"/>
          </a:p>
        </p:txBody>
      </p:sp>
      <p:sp>
        <p:nvSpPr>
          <p:cNvPr id="3" name="Content Placeholder 2">
            <a:extLst>
              <a:ext uri="{FF2B5EF4-FFF2-40B4-BE49-F238E27FC236}">
                <a16:creationId xmlns:a16="http://schemas.microsoft.com/office/drawing/2014/main" id="{3D752481-5414-1BB4-8E73-1F044773B485}"/>
              </a:ext>
            </a:extLst>
          </p:cNvPr>
          <p:cNvSpPr>
            <a:spLocks noGrp="1"/>
          </p:cNvSpPr>
          <p:nvPr>
            <p:ph sz="half" idx="1"/>
          </p:nvPr>
        </p:nvSpPr>
        <p:spPr>
          <a:xfrm>
            <a:off x="758952" y="2656333"/>
            <a:ext cx="11119104" cy="4434840"/>
          </a:xfrm>
        </p:spPr>
        <p:txBody>
          <a:bodyPr/>
          <a:lstStyle/>
          <a:p>
            <a:endParaRPr lang="en-GB" b="0" i="0" dirty="0">
              <a:solidFill>
                <a:srgbClr val="202122"/>
              </a:solidFill>
              <a:effectLst/>
              <a:latin typeface="Arial" panose="020B0604020202020204" pitchFamily="34" charset="0"/>
            </a:endParaRPr>
          </a:p>
          <a:p>
            <a:r>
              <a:rPr lang="en-GB" b="0" i="0" dirty="0">
                <a:solidFill>
                  <a:srgbClr val="202122"/>
                </a:solidFill>
                <a:effectLst/>
                <a:latin typeface="Arial" panose="020B0604020202020204" pitchFamily="34" charset="0"/>
              </a:rPr>
              <a:t>Debate continues about the extent to which immersion, CBLT, CBI, and CLIL are different, similar, or the same. </a:t>
            </a:r>
          </a:p>
          <a:p>
            <a:pPr marL="0" indent="0">
              <a:buNone/>
            </a:pPr>
            <a:endParaRPr lang="en-GB" b="0" i="0" dirty="0">
              <a:solidFill>
                <a:srgbClr val="202122"/>
              </a:solidFill>
              <a:effectLst/>
              <a:latin typeface="Arial" panose="020B0604020202020204" pitchFamily="34" charset="0"/>
            </a:endParaRPr>
          </a:p>
          <a:p>
            <a:r>
              <a:rPr lang="en-GB" b="0" i="0" dirty="0">
                <a:solidFill>
                  <a:srgbClr val="202122"/>
                </a:solidFill>
                <a:effectLst/>
                <a:latin typeface="Arial" panose="020B0604020202020204" pitchFamily="34" charset="0"/>
              </a:rPr>
              <a:t>Some argue that CLIL represents an appropriate </a:t>
            </a:r>
            <a:r>
              <a:rPr lang="en-GB" b="1" i="0" dirty="0">
                <a:solidFill>
                  <a:srgbClr val="202122"/>
                </a:solidFill>
                <a:effectLst/>
                <a:latin typeface="Arial" panose="020B0604020202020204" pitchFamily="34" charset="0"/>
              </a:rPr>
              <a:t>umbrella term </a:t>
            </a:r>
            <a:r>
              <a:rPr lang="en-GB" b="0" i="0" dirty="0">
                <a:solidFill>
                  <a:srgbClr val="202122"/>
                </a:solidFill>
                <a:effectLst/>
                <a:latin typeface="Arial" panose="020B0604020202020204" pitchFamily="34" charset="0"/>
              </a:rPr>
              <a:t>that </a:t>
            </a:r>
            <a:r>
              <a:rPr lang="en-GB" dirty="0">
                <a:solidFill>
                  <a:srgbClr val="202122"/>
                </a:solidFill>
                <a:latin typeface="Arial" panose="020B0604020202020204" pitchFamily="34" charset="0"/>
              </a:rPr>
              <a:t>generally refers to </a:t>
            </a:r>
            <a:r>
              <a:rPr lang="en-GB" b="0" i="0" dirty="0">
                <a:solidFill>
                  <a:srgbClr val="202122"/>
                </a:solidFill>
                <a:effectLst/>
                <a:latin typeface="Arial" panose="020B0604020202020204" pitchFamily="34" charset="0"/>
              </a:rPr>
              <a:t>various approaches towards content integration (e.g., immersion is a type of CLIL) (Marsh, 2002). In this case you may find terms being used interchangeably (e.g., CLIL and CBI are the same concept with a different name) (</a:t>
            </a:r>
            <a:r>
              <a:rPr lang="en-GB" b="0" i="0" dirty="0" err="1">
                <a:solidFill>
                  <a:srgbClr val="202122"/>
                </a:solidFill>
                <a:effectLst/>
                <a:latin typeface="Arial" panose="020B0604020202020204" pitchFamily="34" charset="0"/>
              </a:rPr>
              <a:t>Cenoz</a:t>
            </a:r>
            <a:r>
              <a:rPr lang="en-GB" b="0" i="0" dirty="0">
                <a:solidFill>
                  <a:srgbClr val="202122"/>
                </a:solidFill>
                <a:effectLst/>
                <a:latin typeface="Arial" panose="020B0604020202020204" pitchFamily="34" charset="0"/>
              </a:rPr>
              <a:t> et al., 2014).</a:t>
            </a:r>
          </a:p>
          <a:p>
            <a:endParaRPr lang="en-GB" dirty="0">
              <a:solidFill>
                <a:srgbClr val="202122"/>
              </a:solidFill>
              <a:latin typeface="Arial" panose="020B0604020202020204" pitchFamily="34" charset="0"/>
            </a:endParaRPr>
          </a:p>
          <a:p>
            <a:r>
              <a:rPr lang="en-GB" b="0" i="0" dirty="0">
                <a:solidFill>
                  <a:srgbClr val="202122"/>
                </a:solidFill>
                <a:effectLst/>
                <a:latin typeface="Arial" panose="020B0604020202020204" pitchFamily="34" charset="0"/>
              </a:rPr>
              <a:t>There are others who argue that CLIL and CBI represent very different concepts, where </a:t>
            </a:r>
            <a:r>
              <a:rPr lang="en-GB" b="1" i="0" dirty="0">
                <a:solidFill>
                  <a:srgbClr val="202122"/>
                </a:solidFill>
                <a:effectLst/>
                <a:latin typeface="Arial" panose="020B0604020202020204" pitchFamily="34" charset="0"/>
              </a:rPr>
              <a:t>CLIL represents the intersection between content and language from the content perspective </a:t>
            </a:r>
            <a:r>
              <a:rPr lang="en-GB" b="0" i="0" dirty="0">
                <a:solidFill>
                  <a:srgbClr val="202122"/>
                </a:solidFill>
                <a:effectLst/>
                <a:latin typeface="Arial" panose="020B0604020202020204" pitchFamily="34" charset="0"/>
              </a:rPr>
              <a:t>(i.e., CLIL happens in content classes), while </a:t>
            </a:r>
            <a:r>
              <a:rPr lang="en-GB" b="1" i="0" dirty="0">
                <a:solidFill>
                  <a:srgbClr val="202122"/>
                </a:solidFill>
                <a:effectLst/>
                <a:latin typeface="Arial" panose="020B0604020202020204" pitchFamily="34" charset="0"/>
              </a:rPr>
              <a:t>CBI is an attempt at responding to the content needs of learners in language classes</a:t>
            </a:r>
            <a:r>
              <a:rPr lang="en-GB" b="0" i="0" dirty="0">
                <a:solidFill>
                  <a:srgbClr val="202122"/>
                </a:solidFill>
                <a:effectLst/>
                <a:latin typeface="Arial" panose="020B0604020202020204" pitchFamily="34" charset="0"/>
              </a:rPr>
              <a:t> (Dalton-Puffer et al., 2014).</a:t>
            </a:r>
          </a:p>
          <a:p>
            <a:endParaRPr lang="en-GB" dirty="0">
              <a:solidFill>
                <a:srgbClr val="202122"/>
              </a:solidFill>
              <a:latin typeface="Arial" panose="020B0604020202020204" pitchFamily="34" charset="0"/>
            </a:endParaRPr>
          </a:p>
          <a:p>
            <a:endParaRPr lang="en-GB" dirty="0"/>
          </a:p>
        </p:txBody>
      </p:sp>
      <p:sp>
        <p:nvSpPr>
          <p:cNvPr id="5" name="Slide Number Placeholder 4">
            <a:extLst>
              <a:ext uri="{FF2B5EF4-FFF2-40B4-BE49-F238E27FC236}">
                <a16:creationId xmlns:a16="http://schemas.microsoft.com/office/drawing/2014/main" id="{D91C6C6F-7DB1-E907-16AF-E34AEDF1940F}"/>
              </a:ext>
            </a:extLst>
          </p:cNvPr>
          <p:cNvSpPr>
            <a:spLocks noGrp="1"/>
          </p:cNvSpPr>
          <p:nvPr>
            <p:ph type="sldNum" sz="quarter" idx="12"/>
          </p:nvPr>
        </p:nvSpPr>
        <p:spPr/>
        <p:txBody>
          <a:bodyPr/>
          <a:lstStyle/>
          <a:p>
            <a:fld id="{48F63A3B-78C7-47BE-AE5E-E10140E04643}" type="slidenum">
              <a:rPr lang="en-US" smtClean="0"/>
              <a:t>13</a:t>
            </a:fld>
            <a:endParaRPr lang="en-US" dirty="0"/>
          </a:p>
        </p:txBody>
      </p:sp>
      <p:pic>
        <p:nvPicPr>
          <p:cNvPr id="3074" name="Picture 2" descr="Alarm Bell Clipart Hd PNG, Alarm Bell Clip Art, Alarm Bell, Red PNG Image  For Free Download">
            <a:extLst>
              <a:ext uri="{FF2B5EF4-FFF2-40B4-BE49-F238E27FC236}">
                <a16:creationId xmlns:a16="http://schemas.microsoft.com/office/drawing/2014/main" id="{3038D5B8-0737-6D35-9CD8-84C818E7F129}"/>
              </a:ext>
            </a:extLst>
          </p:cNvPr>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0193702" y="390091"/>
            <a:ext cx="2143125" cy="21431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C88CFFB2-C663-22E0-A2E5-C273215DFED0}"/>
              </a:ext>
            </a:extLst>
          </p:cNvPr>
          <p:cNvCxnSpPr>
            <a:cxnSpLocks/>
          </p:cNvCxnSpPr>
          <p:nvPr/>
        </p:nvCxnSpPr>
        <p:spPr>
          <a:xfrm>
            <a:off x="634261" y="3694545"/>
            <a:ext cx="249382" cy="369454"/>
          </a:xfrm>
          <a:prstGeom prst="straightConnector1">
            <a:avLst/>
          </a:prstGeom>
          <a:ln w="7620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4" name="Oval 3">
            <a:extLst>
              <a:ext uri="{FF2B5EF4-FFF2-40B4-BE49-F238E27FC236}">
                <a16:creationId xmlns:a16="http://schemas.microsoft.com/office/drawing/2014/main" id="{E9FEA4B3-35BB-6DD7-0FF6-5316638B380A}"/>
              </a:ext>
            </a:extLst>
          </p:cNvPr>
          <p:cNvSpPr/>
          <p:nvPr/>
        </p:nvSpPr>
        <p:spPr>
          <a:xfrm>
            <a:off x="566512" y="376428"/>
            <a:ext cx="1921163" cy="1679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CLIL</a:t>
            </a:r>
          </a:p>
          <a:p>
            <a:pPr algn="ctr"/>
            <a:endParaRPr lang="en-US" dirty="0"/>
          </a:p>
          <a:p>
            <a:pPr algn="ctr"/>
            <a:endParaRPr lang="en-US" dirty="0"/>
          </a:p>
          <a:p>
            <a:pPr algn="ctr"/>
            <a:endParaRPr lang="en-GB" dirty="0"/>
          </a:p>
        </p:txBody>
      </p:sp>
      <p:sp>
        <p:nvSpPr>
          <p:cNvPr id="7" name="Oval 6">
            <a:extLst>
              <a:ext uri="{FF2B5EF4-FFF2-40B4-BE49-F238E27FC236}">
                <a16:creationId xmlns:a16="http://schemas.microsoft.com/office/drawing/2014/main" id="{01CD3D20-0C5D-6AF6-0EB4-D2BB8DD84A94}"/>
              </a:ext>
            </a:extLst>
          </p:cNvPr>
          <p:cNvSpPr/>
          <p:nvPr/>
        </p:nvSpPr>
        <p:spPr>
          <a:xfrm>
            <a:off x="1259240" y="1040945"/>
            <a:ext cx="1136880"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Immersion</a:t>
            </a:r>
            <a:endParaRPr lang="en-GB" dirty="0"/>
          </a:p>
        </p:txBody>
      </p:sp>
      <p:sp>
        <p:nvSpPr>
          <p:cNvPr id="8" name="Oval 7">
            <a:extLst>
              <a:ext uri="{FF2B5EF4-FFF2-40B4-BE49-F238E27FC236}">
                <a16:creationId xmlns:a16="http://schemas.microsoft.com/office/drawing/2014/main" id="{60E28D04-0612-6657-1C3D-869E0FAC2FB5}"/>
              </a:ext>
            </a:extLst>
          </p:cNvPr>
          <p:cNvSpPr/>
          <p:nvPr/>
        </p:nvSpPr>
        <p:spPr>
          <a:xfrm>
            <a:off x="1125311" y="1694741"/>
            <a:ext cx="803564"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EMI</a:t>
            </a:r>
            <a:endParaRPr lang="en-GB" sz="1000" dirty="0"/>
          </a:p>
        </p:txBody>
      </p:sp>
      <p:sp>
        <p:nvSpPr>
          <p:cNvPr id="9" name="Oval 8">
            <a:extLst>
              <a:ext uri="{FF2B5EF4-FFF2-40B4-BE49-F238E27FC236}">
                <a16:creationId xmlns:a16="http://schemas.microsoft.com/office/drawing/2014/main" id="{89E96E2E-286E-84BF-2AE0-0ABB841165B5}"/>
              </a:ext>
            </a:extLst>
          </p:cNvPr>
          <p:cNvSpPr/>
          <p:nvPr/>
        </p:nvSpPr>
        <p:spPr>
          <a:xfrm>
            <a:off x="634261" y="1075108"/>
            <a:ext cx="557230" cy="227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CBI</a:t>
            </a:r>
            <a:endParaRPr lang="en-GB" sz="1000" dirty="0"/>
          </a:p>
        </p:txBody>
      </p:sp>
      <p:sp>
        <p:nvSpPr>
          <p:cNvPr id="10" name="Oval 9">
            <a:extLst>
              <a:ext uri="{FF2B5EF4-FFF2-40B4-BE49-F238E27FC236}">
                <a16:creationId xmlns:a16="http://schemas.microsoft.com/office/drawing/2014/main" id="{65821F7C-DD4D-C614-0588-53E4578A78C6}"/>
              </a:ext>
            </a:extLst>
          </p:cNvPr>
          <p:cNvSpPr/>
          <p:nvPr/>
        </p:nvSpPr>
        <p:spPr>
          <a:xfrm>
            <a:off x="634261" y="1315265"/>
            <a:ext cx="1006107" cy="379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Bilingual Ed.</a:t>
            </a:r>
            <a:endParaRPr lang="en-GB" sz="1000" dirty="0"/>
          </a:p>
        </p:txBody>
      </p:sp>
      <p:sp>
        <p:nvSpPr>
          <p:cNvPr id="11" name="Oval 10">
            <a:extLst>
              <a:ext uri="{FF2B5EF4-FFF2-40B4-BE49-F238E27FC236}">
                <a16:creationId xmlns:a16="http://schemas.microsoft.com/office/drawing/2014/main" id="{F31D9211-B1B5-63AE-F5CD-A48C2CDD7B96}"/>
              </a:ext>
            </a:extLst>
          </p:cNvPr>
          <p:cNvSpPr/>
          <p:nvPr/>
        </p:nvSpPr>
        <p:spPr>
          <a:xfrm>
            <a:off x="1640368" y="1362347"/>
            <a:ext cx="738807" cy="227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CBLT</a:t>
            </a:r>
            <a:endParaRPr lang="en-GB" sz="1000" dirty="0"/>
          </a:p>
        </p:txBody>
      </p:sp>
    </p:spTree>
    <p:extLst>
      <p:ext uri="{BB962C8B-B14F-4D97-AF65-F5344CB8AC3E}">
        <p14:creationId xmlns:p14="http://schemas.microsoft.com/office/powerpoint/2010/main" val="77623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924052" y="342392"/>
            <a:ext cx="10671048" cy="768096"/>
          </a:xfrm>
        </p:spPr>
        <p:txBody>
          <a:bodyPr/>
          <a:lstStyle/>
          <a:p>
            <a:r>
              <a:rPr lang="en-US" dirty="0">
                <a:latin typeface="Arial Black" panose="020B0604020202020204" pitchFamily="34" charset="0"/>
                <a:ea typeface="Arial Regular" pitchFamily="34" charset="-122"/>
                <a:cs typeface="Arial Black" panose="020B0604020202020204" pitchFamily="34" charset="0"/>
              </a:rPr>
              <a:t>Initial questions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sz="half" idx="1"/>
          </p:nvPr>
        </p:nvSpPr>
        <p:spPr>
          <a:xfrm>
            <a:off x="6259576" y="2206593"/>
            <a:ext cx="4483354" cy="3265383"/>
          </a:xfrm>
        </p:spPr>
        <p:txBody>
          <a:bodyPr/>
          <a:lstStyle/>
          <a:p>
            <a:endParaRPr lang="en-GB" b="0" i="0" dirty="0">
              <a:solidFill>
                <a:srgbClr val="444444"/>
              </a:solidFill>
              <a:effectLst/>
              <a:latin typeface="Open Sans" panose="020B0606030504020204" pitchFamily="34" charset="0"/>
            </a:endParaRPr>
          </a:p>
          <a:p>
            <a:pPr>
              <a:buFont typeface="+mj-lt"/>
              <a:buAutoNum type="arabicPeriod"/>
            </a:pPr>
            <a:r>
              <a:rPr lang="en-GB" b="0" i="0" dirty="0">
                <a:solidFill>
                  <a:srgbClr val="444444"/>
                </a:solidFill>
                <a:effectLst/>
                <a:latin typeface="Times New Roman" panose="02020603050405020304" pitchFamily="18" charset="0"/>
                <a:cs typeface="Times New Roman" panose="02020603050405020304" pitchFamily="18" charset="0"/>
              </a:rPr>
              <a:t>What is CLIL?</a:t>
            </a:r>
          </a:p>
          <a:p>
            <a:pPr>
              <a:buFont typeface="+mj-lt"/>
              <a:buAutoNum type="arabicPeriod"/>
            </a:pPr>
            <a:r>
              <a:rPr lang="en-GB" dirty="0">
                <a:solidFill>
                  <a:srgbClr val="444444"/>
                </a:solidFill>
                <a:latin typeface="Times New Roman" panose="02020603050405020304" pitchFamily="18" charset="0"/>
                <a:cs typeface="Times New Roman" panose="02020603050405020304" pitchFamily="18" charset="0"/>
              </a:rPr>
              <a:t>What are the origins of CLIL?</a:t>
            </a:r>
          </a:p>
        </p:txBody>
      </p:sp>
      <p:pic>
        <p:nvPicPr>
          <p:cNvPr id="1026" name="Picture 2" descr="CLIL – Content and Language Integrated Learning – What is that? - Exam  Seekers">
            <a:extLst>
              <a:ext uri="{FF2B5EF4-FFF2-40B4-BE49-F238E27FC236}">
                <a16:creationId xmlns:a16="http://schemas.microsoft.com/office/drawing/2014/main" id="{52A975D0-40D3-DD67-6135-B0019F1AA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21" y="1587971"/>
            <a:ext cx="5765782" cy="388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25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926658-BAA3-DF0B-F3F8-8936C33E0334}"/>
              </a:ext>
            </a:extLst>
          </p:cNvPr>
          <p:cNvSpPr>
            <a:spLocks noGrp="1"/>
          </p:cNvSpPr>
          <p:nvPr>
            <p:ph type="ctrTitle"/>
          </p:nvPr>
        </p:nvSpPr>
        <p:spPr/>
        <p:txBody>
          <a:bodyPr/>
          <a:lstStyle/>
          <a:p>
            <a:r>
              <a:rPr lang="en-US" dirty="0"/>
              <a:t>What are the core principles of CLIL?</a:t>
            </a:r>
            <a:endParaRPr lang="en-GB" dirty="0"/>
          </a:p>
        </p:txBody>
      </p:sp>
      <p:sp>
        <p:nvSpPr>
          <p:cNvPr id="7" name="Subtitle 6">
            <a:extLst>
              <a:ext uri="{FF2B5EF4-FFF2-40B4-BE49-F238E27FC236}">
                <a16:creationId xmlns:a16="http://schemas.microsoft.com/office/drawing/2014/main" id="{F6783892-8A3E-5E27-72F5-57080E9539DE}"/>
              </a:ext>
            </a:extLst>
          </p:cNvPr>
          <p:cNvSpPr>
            <a:spLocks noGrp="1"/>
          </p:cNvSpPr>
          <p:nvPr>
            <p:ph type="subTitle" idx="1"/>
          </p:nvPr>
        </p:nvSpPr>
        <p:spPr/>
        <p:txBody>
          <a:bodyPr/>
          <a:lstStyle/>
          <a:p>
            <a:endParaRPr lang="en-GB"/>
          </a:p>
        </p:txBody>
      </p:sp>
      <p:sp>
        <p:nvSpPr>
          <p:cNvPr id="5" name="Slide Number Placeholder 4">
            <a:extLst>
              <a:ext uri="{FF2B5EF4-FFF2-40B4-BE49-F238E27FC236}">
                <a16:creationId xmlns:a16="http://schemas.microsoft.com/office/drawing/2014/main" id="{098645D8-AE35-AB35-0E2B-0AC936D85D31}"/>
              </a:ext>
            </a:extLst>
          </p:cNvPr>
          <p:cNvSpPr>
            <a:spLocks noGrp="1"/>
          </p:cNvSpPr>
          <p:nvPr>
            <p:ph type="sldNum" sz="quarter" idx="4294967295"/>
          </p:nvPr>
        </p:nvSpPr>
        <p:spPr>
          <a:xfrm>
            <a:off x="11204575" y="457200"/>
            <a:ext cx="987425" cy="274638"/>
          </a:xfrm>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1586345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9A1DF-9478-326D-EE1E-74390A3F9F7A}"/>
              </a:ext>
            </a:extLst>
          </p:cNvPr>
          <p:cNvSpPr>
            <a:spLocks noGrp="1"/>
          </p:cNvSpPr>
          <p:nvPr>
            <p:ph type="title"/>
          </p:nvPr>
        </p:nvSpPr>
        <p:spPr/>
        <p:txBody>
          <a:bodyPr/>
          <a:lstStyle/>
          <a:p>
            <a:r>
              <a:rPr lang="en-US" dirty="0"/>
              <a:t>CLIL Core Principles</a:t>
            </a:r>
            <a:endParaRPr lang="en-GB" dirty="0"/>
          </a:p>
        </p:txBody>
      </p:sp>
      <p:sp>
        <p:nvSpPr>
          <p:cNvPr id="3" name="Content Placeholder 2">
            <a:extLst>
              <a:ext uri="{FF2B5EF4-FFF2-40B4-BE49-F238E27FC236}">
                <a16:creationId xmlns:a16="http://schemas.microsoft.com/office/drawing/2014/main" id="{CBC0FED9-D858-A9A4-8252-498913E0E4DE}"/>
              </a:ext>
            </a:extLst>
          </p:cNvPr>
          <p:cNvSpPr>
            <a:spLocks noGrp="1"/>
          </p:cNvSpPr>
          <p:nvPr>
            <p:ph sz="half" idx="1"/>
          </p:nvPr>
        </p:nvSpPr>
        <p:spPr/>
        <p:txBody>
          <a:bodyPr/>
          <a:lstStyle/>
          <a:p>
            <a:pPr>
              <a:buFont typeface="+mj-lt"/>
              <a:buAutoNum type="arabicPeriod"/>
            </a:pPr>
            <a:endParaRPr lang="en-US" dirty="0"/>
          </a:p>
          <a:p>
            <a:pPr>
              <a:buFont typeface="+mj-lt"/>
              <a:buAutoNum type="arabicPeriod"/>
            </a:pPr>
            <a:r>
              <a:rPr lang="en-GB" dirty="0"/>
              <a:t>In a CLIL lesson, language is used to learn as well as to communicate.</a:t>
            </a:r>
          </a:p>
          <a:p>
            <a:pPr>
              <a:buFont typeface="+mj-lt"/>
              <a:buAutoNum type="arabicPeriod"/>
            </a:pPr>
            <a:endParaRPr lang="en-GB" dirty="0"/>
          </a:p>
          <a:p>
            <a:pPr>
              <a:buFont typeface="+mj-lt"/>
              <a:buAutoNum type="arabicPeriod"/>
            </a:pPr>
            <a:r>
              <a:rPr lang="en-GB" dirty="0"/>
              <a:t>The subject matter/ lesson content determines the language needed to be learned.</a:t>
            </a:r>
          </a:p>
          <a:p>
            <a:pPr>
              <a:buFont typeface="+mj-lt"/>
              <a:buAutoNum type="arabicPeriod"/>
            </a:pPr>
            <a:endParaRPr lang="en-GB" dirty="0"/>
          </a:p>
          <a:p>
            <a:pPr>
              <a:buFont typeface="+mj-lt"/>
              <a:buAutoNum type="arabicPeriod"/>
            </a:pPr>
            <a:r>
              <a:rPr lang="en-GB" dirty="0"/>
              <a:t>The focus is not only on language, nor only on content, they are interlinked throughout the lessons. </a:t>
            </a:r>
          </a:p>
          <a:p>
            <a:pPr>
              <a:buFont typeface="+mj-lt"/>
              <a:buAutoNum type="arabicPeriod"/>
            </a:pPr>
            <a:endParaRPr lang="en-GB" dirty="0"/>
          </a:p>
          <a:p>
            <a:pPr>
              <a:buFont typeface="+mj-lt"/>
              <a:buAutoNum type="arabicPeriod"/>
            </a:pPr>
            <a:r>
              <a:rPr lang="en-GB" dirty="0"/>
              <a:t>L1 can be used as a supportive tool in the classroom to scaffold students’ learning.  </a:t>
            </a:r>
          </a:p>
          <a:p>
            <a:pPr>
              <a:buFont typeface="+mj-lt"/>
              <a:buAutoNum type="arabicPeriod"/>
            </a:pPr>
            <a:endParaRPr lang="en-GB" dirty="0"/>
          </a:p>
          <a:p>
            <a:pPr>
              <a:buFont typeface="+mj-lt"/>
              <a:buAutoNum type="arabicPeriod"/>
            </a:pPr>
            <a:r>
              <a:rPr lang="en-GB" dirty="0"/>
              <a:t>Students should learn the content and be able to talk about it. </a:t>
            </a:r>
          </a:p>
          <a:p>
            <a:pPr>
              <a:buFont typeface="+mj-lt"/>
              <a:buAutoNum type="arabicPeriod"/>
            </a:pPr>
            <a:endParaRPr lang="en-GB" dirty="0"/>
          </a:p>
          <a:p>
            <a:pPr>
              <a:buFont typeface="+mj-lt"/>
              <a:buAutoNum type="arabicPeriod"/>
            </a:pPr>
            <a:r>
              <a:rPr lang="en-GB" dirty="0"/>
              <a:t>Effective CLIL lessons focus on fostering learners’ curiosity and interest while developing their abilities to share, question, and apply the information to their lives.</a:t>
            </a:r>
          </a:p>
          <a:p>
            <a:pPr>
              <a:buFont typeface="+mj-lt"/>
              <a:buAutoNum type="arabicPeriod"/>
            </a:pPr>
            <a:endParaRPr lang="en-GB" dirty="0"/>
          </a:p>
        </p:txBody>
      </p:sp>
      <p:sp>
        <p:nvSpPr>
          <p:cNvPr id="5" name="Slide Number Placeholder 4">
            <a:extLst>
              <a:ext uri="{FF2B5EF4-FFF2-40B4-BE49-F238E27FC236}">
                <a16:creationId xmlns:a16="http://schemas.microsoft.com/office/drawing/2014/main" id="{74E873C9-B412-7253-9E6B-7E07CF09ECE2}"/>
              </a:ext>
            </a:extLst>
          </p:cNvPr>
          <p:cNvSpPr>
            <a:spLocks noGrp="1"/>
          </p:cNvSpPr>
          <p:nvPr>
            <p:ph type="sldNum" sz="quarter" idx="12"/>
          </p:nvPr>
        </p:nvSpPr>
        <p:spPr/>
        <p:txBody>
          <a:bodyPr/>
          <a:lstStyle/>
          <a:p>
            <a:fld id="{48F63A3B-78C7-47BE-AE5E-E10140E04643}" type="slidenum">
              <a:rPr lang="en-US" smtClean="0"/>
              <a:t>16</a:t>
            </a:fld>
            <a:endParaRPr lang="en-US" dirty="0"/>
          </a:p>
        </p:txBody>
      </p:sp>
      <p:sp>
        <p:nvSpPr>
          <p:cNvPr id="8" name="Rectangle 7">
            <a:extLst>
              <a:ext uri="{FF2B5EF4-FFF2-40B4-BE49-F238E27FC236}">
                <a16:creationId xmlns:a16="http://schemas.microsoft.com/office/drawing/2014/main" id="{E2514EE3-2A24-62F6-17DA-A61CBD757727}"/>
              </a:ext>
            </a:extLst>
          </p:cNvPr>
          <p:cNvSpPr/>
          <p:nvPr/>
        </p:nvSpPr>
        <p:spPr>
          <a:xfrm>
            <a:off x="6254750" y="2533650"/>
            <a:ext cx="133985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5E5A686-8646-EBB6-1806-FC101E1A0E29}"/>
              </a:ext>
            </a:extLst>
          </p:cNvPr>
          <p:cNvSpPr/>
          <p:nvPr/>
        </p:nvSpPr>
        <p:spPr>
          <a:xfrm>
            <a:off x="7143750" y="3795902"/>
            <a:ext cx="1079500" cy="299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84B6136-B8DD-7427-FB63-52C3A543B71F}"/>
              </a:ext>
            </a:extLst>
          </p:cNvPr>
          <p:cNvSpPr/>
          <p:nvPr/>
        </p:nvSpPr>
        <p:spPr>
          <a:xfrm>
            <a:off x="1397000" y="3149600"/>
            <a:ext cx="2882900" cy="260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FBF4185-F795-B972-51AE-4835DFF8050E}"/>
              </a:ext>
            </a:extLst>
          </p:cNvPr>
          <p:cNvSpPr/>
          <p:nvPr/>
        </p:nvSpPr>
        <p:spPr>
          <a:xfrm>
            <a:off x="6254750" y="4416932"/>
            <a:ext cx="793750" cy="299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3145B79-5074-07D5-4C97-0D4A88C0A910}"/>
              </a:ext>
            </a:extLst>
          </p:cNvPr>
          <p:cNvSpPr/>
          <p:nvPr/>
        </p:nvSpPr>
        <p:spPr>
          <a:xfrm>
            <a:off x="5661024" y="5070982"/>
            <a:ext cx="1190625" cy="299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CD6B43E-04C5-9F7B-042E-5189BD92A4AD}"/>
              </a:ext>
            </a:extLst>
          </p:cNvPr>
          <p:cNvSpPr/>
          <p:nvPr/>
        </p:nvSpPr>
        <p:spPr>
          <a:xfrm>
            <a:off x="2895600" y="5998082"/>
            <a:ext cx="552450" cy="299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836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2"/>
                                        </p:tgtEl>
                                        <p:attrNameLst>
                                          <p:attrName>ppt_x</p:attrName>
                                        </p:attrNameLst>
                                      </p:cBhvr>
                                      <p:tavLst>
                                        <p:tav tm="0">
                                          <p:val>
                                            <p:strVal val="ppt_x"/>
                                          </p:val>
                                        </p:tav>
                                        <p:tav tm="100000">
                                          <p:val>
                                            <p:strVal val="ppt_x"/>
                                          </p:val>
                                        </p:tav>
                                      </p:tavLst>
                                    </p:anim>
                                    <p:anim calcmode="lin" valueType="num">
                                      <p:cBhvr additive="base">
                                        <p:cTn id="31" dur="500"/>
                                        <p:tgtEl>
                                          <p:spTgt spid="12"/>
                                        </p:tgtEl>
                                        <p:attrNameLst>
                                          <p:attrName>ppt_y</p:attrName>
                                        </p:attrNameLst>
                                      </p:cBhvr>
                                      <p:tavLst>
                                        <p:tav tm="0">
                                          <p:val>
                                            <p:strVal val="ppt_y"/>
                                          </p:val>
                                        </p:tav>
                                        <p:tav tm="100000">
                                          <p:val>
                                            <p:strVal val="1+ppt_h/2"/>
                                          </p:val>
                                        </p:tav>
                                      </p:tavLst>
                                    </p:anim>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C0E62-211B-31AA-D9C1-AE32EB121863}"/>
              </a:ext>
            </a:extLst>
          </p:cNvPr>
          <p:cNvSpPr>
            <a:spLocks noGrp="1"/>
          </p:cNvSpPr>
          <p:nvPr>
            <p:ph type="title"/>
          </p:nvPr>
        </p:nvSpPr>
        <p:spPr>
          <a:xfrm>
            <a:off x="758952" y="850391"/>
            <a:ext cx="10671048" cy="768096"/>
          </a:xfrm>
        </p:spPr>
        <p:txBody>
          <a:bodyPr/>
          <a:lstStyle/>
          <a:p>
            <a:r>
              <a:rPr lang="en-US" dirty="0"/>
              <a:t>Strong vs Weak forms of CLIL</a:t>
            </a:r>
            <a:endParaRPr lang="en-GB" dirty="0"/>
          </a:p>
        </p:txBody>
      </p:sp>
      <p:sp>
        <p:nvSpPr>
          <p:cNvPr id="5" name="Slide Number Placeholder 4">
            <a:extLst>
              <a:ext uri="{FF2B5EF4-FFF2-40B4-BE49-F238E27FC236}">
                <a16:creationId xmlns:a16="http://schemas.microsoft.com/office/drawing/2014/main" id="{49348DD2-42F5-CFC1-9DC5-C0D2AD39C416}"/>
              </a:ext>
            </a:extLst>
          </p:cNvPr>
          <p:cNvSpPr>
            <a:spLocks noGrp="1"/>
          </p:cNvSpPr>
          <p:nvPr>
            <p:ph type="sldNum" sz="quarter" idx="12"/>
          </p:nvPr>
        </p:nvSpPr>
        <p:spPr/>
        <p:txBody>
          <a:bodyPr/>
          <a:lstStyle/>
          <a:p>
            <a:fld id="{48F63A3B-78C7-47BE-AE5E-E10140E04643}" type="slidenum">
              <a:rPr lang="en-US" smtClean="0"/>
              <a:t>17</a:t>
            </a:fld>
            <a:endParaRPr lang="en-US" dirty="0"/>
          </a:p>
        </p:txBody>
      </p:sp>
      <p:sp>
        <p:nvSpPr>
          <p:cNvPr id="7" name="Content Placeholder 6">
            <a:extLst>
              <a:ext uri="{FF2B5EF4-FFF2-40B4-BE49-F238E27FC236}">
                <a16:creationId xmlns:a16="http://schemas.microsoft.com/office/drawing/2014/main" id="{5ECFFDA3-C217-6FA4-BD2E-84EB56CD375D}"/>
              </a:ext>
            </a:extLst>
          </p:cNvPr>
          <p:cNvSpPr>
            <a:spLocks noGrp="1"/>
          </p:cNvSpPr>
          <p:nvPr>
            <p:ph sz="half" idx="1"/>
          </p:nvPr>
        </p:nvSpPr>
        <p:spPr/>
        <p:txBody>
          <a:bodyPr/>
          <a:lstStyle/>
          <a:p>
            <a:endParaRPr lang="en-GB"/>
          </a:p>
        </p:txBody>
      </p:sp>
      <p:pic>
        <p:nvPicPr>
          <p:cNvPr id="2050" name="Picture 2" descr="Revisiting CLIL: Background, Pedagogy, and Theoretical Underpinnings">
            <a:extLst>
              <a:ext uri="{FF2B5EF4-FFF2-40B4-BE49-F238E27FC236}">
                <a16:creationId xmlns:a16="http://schemas.microsoft.com/office/drawing/2014/main" id="{8B3686D5-5576-918E-8DCD-16D0B7788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767" y="2877502"/>
            <a:ext cx="10215418"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249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A341-DC43-7680-D09D-C17F540E608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68F8C69-D857-619C-7F8D-ECC5CDF78277}"/>
              </a:ext>
            </a:extLst>
          </p:cNvPr>
          <p:cNvSpPr>
            <a:spLocks noGrp="1"/>
          </p:cNvSpPr>
          <p:nvPr>
            <p:ph sz="half" idx="1"/>
          </p:nvPr>
        </p:nvSpPr>
        <p:spPr/>
        <p:txBody>
          <a:bodyPr/>
          <a:lstStyle/>
          <a:p>
            <a:endParaRPr lang="en-GB"/>
          </a:p>
        </p:txBody>
      </p:sp>
      <p:sp>
        <p:nvSpPr>
          <p:cNvPr id="4" name="Footer Placeholder 3">
            <a:extLst>
              <a:ext uri="{FF2B5EF4-FFF2-40B4-BE49-F238E27FC236}">
                <a16:creationId xmlns:a16="http://schemas.microsoft.com/office/drawing/2014/main" id="{92EF3B87-1886-83B6-87C4-DCC30AA6AF92}"/>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41F3F1A-E765-3FAA-9F72-C6940F093AD3}"/>
              </a:ext>
            </a:extLst>
          </p:cNvPr>
          <p:cNvSpPr>
            <a:spLocks noGrp="1"/>
          </p:cNvSpPr>
          <p:nvPr>
            <p:ph type="sldNum" sz="quarter" idx="12"/>
          </p:nvPr>
        </p:nvSpPr>
        <p:spPr/>
        <p:txBody>
          <a:bodyPr/>
          <a:lstStyle/>
          <a:p>
            <a:fld id="{48F63A3B-78C7-47BE-AE5E-E10140E04643}" type="slidenum">
              <a:rPr lang="en-US" smtClean="0"/>
              <a:t>18</a:t>
            </a:fld>
            <a:endParaRPr lang="en-US" dirty="0"/>
          </a:p>
        </p:txBody>
      </p:sp>
      <p:pic>
        <p:nvPicPr>
          <p:cNvPr id="1026" name="Picture 2" descr="clil 2 Skyteach">
            <a:extLst>
              <a:ext uri="{FF2B5EF4-FFF2-40B4-BE49-F238E27FC236}">
                <a16:creationId xmlns:a16="http://schemas.microsoft.com/office/drawing/2014/main" id="{E99A32E7-DFB1-6028-CD4D-386D7790E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64" y="320040"/>
            <a:ext cx="1124434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91DCA384-E489-DA71-3D87-5017D1AAE684}"/>
              </a:ext>
            </a:extLst>
          </p:cNvPr>
          <p:cNvCxnSpPr>
            <a:cxnSpLocks/>
          </p:cNvCxnSpPr>
          <p:nvPr/>
        </p:nvCxnSpPr>
        <p:spPr>
          <a:xfrm>
            <a:off x="257175" y="2103120"/>
            <a:ext cx="1676400" cy="611505"/>
          </a:xfrm>
          <a:prstGeom prst="straightConnector1">
            <a:avLst/>
          </a:prstGeom>
          <a:ln w="1238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68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926658-BAA3-DF0B-F3F8-8936C33E0334}"/>
              </a:ext>
            </a:extLst>
          </p:cNvPr>
          <p:cNvSpPr>
            <a:spLocks noGrp="1"/>
          </p:cNvSpPr>
          <p:nvPr>
            <p:ph type="ctrTitle"/>
          </p:nvPr>
        </p:nvSpPr>
        <p:spPr/>
        <p:txBody>
          <a:bodyPr/>
          <a:lstStyle/>
          <a:p>
            <a:r>
              <a:rPr lang="en-US" dirty="0"/>
              <a:t>The 4 Cs of CLIL</a:t>
            </a:r>
            <a:endParaRPr lang="en-GB" dirty="0"/>
          </a:p>
        </p:txBody>
      </p:sp>
      <p:sp>
        <p:nvSpPr>
          <p:cNvPr id="7" name="Subtitle 6">
            <a:extLst>
              <a:ext uri="{FF2B5EF4-FFF2-40B4-BE49-F238E27FC236}">
                <a16:creationId xmlns:a16="http://schemas.microsoft.com/office/drawing/2014/main" id="{F6783892-8A3E-5E27-72F5-57080E9539DE}"/>
              </a:ext>
            </a:extLst>
          </p:cNvPr>
          <p:cNvSpPr>
            <a:spLocks noGrp="1"/>
          </p:cNvSpPr>
          <p:nvPr>
            <p:ph type="subTitle" idx="1"/>
          </p:nvPr>
        </p:nvSpPr>
        <p:spPr/>
        <p:txBody>
          <a:bodyPr/>
          <a:lstStyle/>
          <a:p>
            <a:endParaRPr lang="en-GB" dirty="0"/>
          </a:p>
        </p:txBody>
      </p:sp>
      <p:sp>
        <p:nvSpPr>
          <p:cNvPr id="5" name="Slide Number Placeholder 4">
            <a:extLst>
              <a:ext uri="{FF2B5EF4-FFF2-40B4-BE49-F238E27FC236}">
                <a16:creationId xmlns:a16="http://schemas.microsoft.com/office/drawing/2014/main" id="{098645D8-AE35-AB35-0E2B-0AC936D85D31}"/>
              </a:ext>
            </a:extLst>
          </p:cNvPr>
          <p:cNvSpPr>
            <a:spLocks noGrp="1"/>
          </p:cNvSpPr>
          <p:nvPr>
            <p:ph type="sldNum" sz="quarter" idx="4294967295"/>
          </p:nvPr>
        </p:nvSpPr>
        <p:spPr>
          <a:xfrm>
            <a:off x="11204575" y="457200"/>
            <a:ext cx="987425" cy="274638"/>
          </a:xfrm>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28483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924052" y="342392"/>
            <a:ext cx="10671048" cy="768096"/>
          </a:xfrm>
        </p:spPr>
        <p:txBody>
          <a:bodyPr/>
          <a:lstStyle/>
          <a:p>
            <a:r>
              <a:rPr lang="en-US" dirty="0">
                <a:latin typeface="Arial Black" panose="020B0604020202020204" pitchFamily="34" charset="0"/>
                <a:ea typeface="Arial Regular" pitchFamily="34" charset="-122"/>
                <a:cs typeface="Arial Black" panose="020B0604020202020204" pitchFamily="34" charset="0"/>
              </a:rPr>
              <a:t>Initial questions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sz="half" idx="1"/>
          </p:nvPr>
        </p:nvSpPr>
        <p:spPr>
          <a:xfrm>
            <a:off x="6259576" y="2206593"/>
            <a:ext cx="4483354" cy="3265383"/>
          </a:xfrm>
        </p:spPr>
        <p:txBody>
          <a:bodyPr/>
          <a:lstStyle/>
          <a:p>
            <a:endParaRPr lang="en-GB" b="0" i="0" dirty="0">
              <a:solidFill>
                <a:srgbClr val="444444"/>
              </a:solidFill>
              <a:effectLst/>
              <a:latin typeface="Open Sans" panose="020B0606030504020204" pitchFamily="34" charset="0"/>
            </a:endParaRPr>
          </a:p>
          <a:p>
            <a:pPr>
              <a:buFont typeface="+mj-lt"/>
              <a:buAutoNum type="arabicPeriod"/>
            </a:pPr>
            <a:r>
              <a:rPr lang="en-GB" b="0" i="0" dirty="0">
                <a:solidFill>
                  <a:srgbClr val="444444"/>
                </a:solidFill>
                <a:effectLst/>
                <a:latin typeface="Times New Roman" panose="02020603050405020304" pitchFamily="18" charset="0"/>
                <a:cs typeface="Times New Roman" panose="02020603050405020304" pitchFamily="18" charset="0"/>
              </a:rPr>
              <a:t>What is CLIL?</a:t>
            </a:r>
          </a:p>
          <a:p>
            <a:pPr>
              <a:buFont typeface="+mj-lt"/>
              <a:buAutoNum type="arabicPeriod"/>
            </a:pPr>
            <a:r>
              <a:rPr lang="en-GB" dirty="0">
                <a:solidFill>
                  <a:srgbClr val="444444"/>
                </a:solidFill>
                <a:latin typeface="Times New Roman" panose="02020603050405020304" pitchFamily="18" charset="0"/>
                <a:cs typeface="Times New Roman" panose="02020603050405020304" pitchFamily="18" charset="0"/>
              </a:rPr>
              <a:t>What are the origins of CLIL?</a:t>
            </a:r>
            <a:endParaRPr lang="en-GB" b="0" i="0" dirty="0">
              <a:solidFill>
                <a:srgbClr val="444444"/>
              </a:solidFill>
              <a:effectLst/>
              <a:latin typeface="Times New Roman" panose="02020603050405020304" pitchFamily="18" charset="0"/>
              <a:cs typeface="Times New Roman" panose="02020603050405020304" pitchFamily="18" charset="0"/>
            </a:endParaRPr>
          </a:p>
          <a:p>
            <a:pPr>
              <a:buFont typeface="+mj-lt"/>
              <a:buAutoNum type="arabicPeriod"/>
            </a:pPr>
            <a:r>
              <a:rPr lang="en-GB" b="0" i="0" dirty="0">
                <a:solidFill>
                  <a:srgbClr val="444444"/>
                </a:solidFill>
                <a:effectLst/>
                <a:latin typeface="Times New Roman" panose="02020603050405020304" pitchFamily="18" charset="0"/>
                <a:cs typeface="Times New Roman" panose="02020603050405020304" pitchFamily="18" charset="0"/>
              </a:rPr>
              <a:t>What are the core principles of CLIL?</a:t>
            </a:r>
          </a:p>
          <a:p>
            <a:pPr>
              <a:buFont typeface="+mj-lt"/>
              <a:buAutoNum type="arabicPeriod"/>
            </a:pPr>
            <a:r>
              <a:rPr lang="en-GB" b="0" i="0" dirty="0">
                <a:solidFill>
                  <a:srgbClr val="444444"/>
                </a:solidFill>
                <a:effectLst/>
                <a:latin typeface="Times New Roman" panose="02020603050405020304" pitchFamily="18" charset="0"/>
                <a:cs typeface="Times New Roman" panose="02020603050405020304" pitchFamily="18" charset="0"/>
              </a:rPr>
              <a:t>What are the benefits and drawbacks of CLIL lessons?</a:t>
            </a:r>
          </a:p>
          <a:p>
            <a:pPr>
              <a:buFont typeface="+mj-lt"/>
              <a:buAutoNum type="arabicPeriod"/>
            </a:pPr>
            <a:r>
              <a:rPr lang="en-GB" b="0" i="0" dirty="0">
                <a:solidFill>
                  <a:srgbClr val="444444"/>
                </a:solidFill>
                <a:effectLst/>
                <a:latin typeface="Times New Roman" panose="02020603050405020304" pitchFamily="18" charset="0"/>
                <a:cs typeface="Times New Roman" panose="02020603050405020304" pitchFamily="18" charset="0"/>
              </a:rPr>
              <a:t>How can I make a CLIL lesson?</a:t>
            </a:r>
          </a:p>
        </p:txBody>
      </p:sp>
      <p:pic>
        <p:nvPicPr>
          <p:cNvPr id="1026" name="Picture 2" descr="CLIL – Content and Language Integrated Learning – What is that? - Exam  Seekers">
            <a:extLst>
              <a:ext uri="{FF2B5EF4-FFF2-40B4-BE49-F238E27FC236}">
                <a16:creationId xmlns:a16="http://schemas.microsoft.com/office/drawing/2014/main" id="{52A975D0-40D3-DD67-6135-B0019F1AA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21" y="1587971"/>
            <a:ext cx="5765782" cy="388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53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FA21EE-E4E7-8555-BBDC-8507D20C56CD}"/>
              </a:ext>
            </a:extLst>
          </p:cNvPr>
          <p:cNvSpPr>
            <a:spLocks noGrp="1"/>
          </p:cNvSpPr>
          <p:nvPr>
            <p:ph type="title"/>
          </p:nvPr>
        </p:nvSpPr>
        <p:spPr>
          <a:xfrm>
            <a:off x="758952" y="539877"/>
            <a:ext cx="10671048" cy="768096"/>
          </a:xfrm>
        </p:spPr>
        <p:txBody>
          <a:bodyPr/>
          <a:lstStyle/>
          <a:p>
            <a:r>
              <a:rPr lang="en-GB" dirty="0"/>
              <a:t>Coyle’s 4Cs curriculum (1999)</a:t>
            </a:r>
          </a:p>
        </p:txBody>
      </p:sp>
      <p:sp>
        <p:nvSpPr>
          <p:cNvPr id="5" name="Content Placeholder 4">
            <a:extLst>
              <a:ext uri="{FF2B5EF4-FFF2-40B4-BE49-F238E27FC236}">
                <a16:creationId xmlns:a16="http://schemas.microsoft.com/office/drawing/2014/main" id="{7BF30B0F-C41E-F6FA-FFB0-D5DD324FDE3D}"/>
              </a:ext>
            </a:extLst>
          </p:cNvPr>
          <p:cNvSpPr>
            <a:spLocks noGrp="1"/>
          </p:cNvSpPr>
          <p:nvPr>
            <p:ph sz="half" idx="1"/>
          </p:nvPr>
        </p:nvSpPr>
        <p:spPr/>
        <p:txBody>
          <a:bodyPr/>
          <a:lstStyle/>
          <a:p>
            <a:endParaRPr lang="en-GB" dirty="0"/>
          </a:p>
        </p:txBody>
      </p:sp>
      <p:pic>
        <p:nvPicPr>
          <p:cNvPr id="2050" name="Picture 2" descr="Picture">
            <a:extLst>
              <a:ext uri="{FF2B5EF4-FFF2-40B4-BE49-F238E27FC236}">
                <a16:creationId xmlns:a16="http://schemas.microsoft.com/office/drawing/2014/main" id="{18B64BB2-5162-4CA7-6473-5BC98BFFC2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59" t="4195" r="4062" b="15269"/>
          <a:stretch/>
        </p:blipFill>
        <p:spPr bwMode="auto">
          <a:xfrm>
            <a:off x="1514475" y="2286000"/>
            <a:ext cx="841057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403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09E1-36C9-1977-0148-84CB1BA0C9BA}"/>
              </a:ext>
            </a:extLst>
          </p:cNvPr>
          <p:cNvSpPr>
            <a:spLocks noGrp="1"/>
          </p:cNvSpPr>
          <p:nvPr>
            <p:ph type="title"/>
          </p:nvPr>
        </p:nvSpPr>
        <p:spPr>
          <a:xfrm>
            <a:off x="820802" y="298462"/>
            <a:ext cx="10671048" cy="768096"/>
          </a:xfrm>
        </p:spPr>
        <p:txBody>
          <a:bodyPr/>
          <a:lstStyle/>
          <a:p>
            <a:r>
              <a:rPr lang="en-US" dirty="0"/>
              <a:t>The 4 Cs Defined</a:t>
            </a:r>
            <a:endParaRPr lang="en-GB" dirty="0"/>
          </a:p>
        </p:txBody>
      </p:sp>
      <p:sp>
        <p:nvSpPr>
          <p:cNvPr id="3" name="Content Placeholder 2">
            <a:extLst>
              <a:ext uri="{FF2B5EF4-FFF2-40B4-BE49-F238E27FC236}">
                <a16:creationId xmlns:a16="http://schemas.microsoft.com/office/drawing/2014/main" id="{7C8D6140-4962-F812-6AEC-1963BA583314}"/>
              </a:ext>
            </a:extLst>
          </p:cNvPr>
          <p:cNvSpPr>
            <a:spLocks noGrp="1"/>
          </p:cNvSpPr>
          <p:nvPr>
            <p:ph sz="half" idx="1"/>
          </p:nvPr>
        </p:nvSpPr>
        <p:spPr>
          <a:xfrm>
            <a:off x="312609" y="1211580"/>
            <a:ext cx="6919542" cy="4434840"/>
          </a:xfrm>
        </p:spPr>
        <p:txBody>
          <a:bodyPr/>
          <a:lstStyle/>
          <a:p>
            <a:r>
              <a:rPr lang="en-US" b="1" dirty="0"/>
              <a:t>Content </a:t>
            </a:r>
          </a:p>
          <a:p>
            <a:pPr lvl="1"/>
            <a:r>
              <a:rPr lang="en-US" dirty="0"/>
              <a:t> refers to </a:t>
            </a:r>
            <a:r>
              <a:rPr lang="en-US" b="1" dirty="0"/>
              <a:t>the subject matter</a:t>
            </a:r>
            <a:r>
              <a:rPr lang="en-US" dirty="0"/>
              <a:t>. CLIL lessons should foster the progression of knowledge, skills, and understanding of the content.</a:t>
            </a:r>
          </a:p>
          <a:p>
            <a:pPr lvl="1"/>
            <a:endParaRPr lang="en-US" dirty="0"/>
          </a:p>
          <a:p>
            <a:r>
              <a:rPr lang="en-US" b="1" dirty="0"/>
              <a:t>Communication</a:t>
            </a:r>
          </a:p>
          <a:p>
            <a:pPr lvl="1"/>
            <a:r>
              <a:rPr lang="en-US" dirty="0"/>
              <a:t>refers to </a:t>
            </a:r>
            <a:r>
              <a:rPr lang="en-US" b="1" dirty="0"/>
              <a:t>the learning and use of language related to the content</a:t>
            </a:r>
            <a:r>
              <a:rPr lang="en-US" dirty="0"/>
              <a:t>.  CLIL lessons involve interaction in a communicative context and the development of appropriate language knowledge and skills to do so. </a:t>
            </a:r>
          </a:p>
          <a:p>
            <a:pPr lvl="1"/>
            <a:endParaRPr lang="en-US" dirty="0"/>
          </a:p>
          <a:p>
            <a:r>
              <a:rPr lang="en-US" b="1" dirty="0"/>
              <a:t>Cognition</a:t>
            </a:r>
          </a:p>
          <a:p>
            <a:pPr lvl="1"/>
            <a:r>
              <a:rPr lang="en-US" dirty="0"/>
              <a:t>refers </a:t>
            </a:r>
            <a:r>
              <a:rPr lang="en-US" b="1" dirty="0"/>
              <a:t>to engagement in lower and higher-level cognitive processing</a:t>
            </a:r>
            <a:r>
              <a:rPr lang="en-US" dirty="0"/>
              <a:t>. In CLIL lessons learners should be involved in a variety of lower and higher-order thinking activities/tasks.</a:t>
            </a:r>
          </a:p>
          <a:p>
            <a:pPr lvl="1"/>
            <a:endParaRPr lang="en-US" dirty="0"/>
          </a:p>
          <a:p>
            <a:r>
              <a:rPr lang="en-US" b="1" dirty="0"/>
              <a:t>Culture</a:t>
            </a:r>
          </a:p>
          <a:p>
            <a:pPr lvl="1"/>
            <a:r>
              <a:rPr lang="en-US" dirty="0"/>
              <a:t>refers to the </a:t>
            </a:r>
            <a:r>
              <a:rPr lang="en-US" b="1" dirty="0"/>
              <a:t>understanding of oneself and others around the world</a:t>
            </a:r>
            <a:r>
              <a:rPr lang="en-US" dirty="0"/>
              <a:t>. It is about understanding how oneself and others may relate to the content being learned in order to deepen feelings of community and global citizenship. </a:t>
            </a:r>
          </a:p>
        </p:txBody>
      </p:sp>
      <p:sp>
        <p:nvSpPr>
          <p:cNvPr id="5" name="Slide Number Placeholder 4">
            <a:extLst>
              <a:ext uri="{FF2B5EF4-FFF2-40B4-BE49-F238E27FC236}">
                <a16:creationId xmlns:a16="http://schemas.microsoft.com/office/drawing/2014/main" id="{54E030A6-85A6-6435-C4E1-80A5BBBF3355}"/>
              </a:ext>
            </a:extLst>
          </p:cNvPr>
          <p:cNvSpPr>
            <a:spLocks noGrp="1"/>
          </p:cNvSpPr>
          <p:nvPr>
            <p:ph type="sldNum" sz="quarter" idx="12"/>
          </p:nvPr>
        </p:nvSpPr>
        <p:spPr/>
        <p:txBody>
          <a:bodyPr/>
          <a:lstStyle/>
          <a:p>
            <a:fld id="{48F63A3B-78C7-47BE-AE5E-E10140E04643}" type="slidenum">
              <a:rPr lang="en-US" smtClean="0"/>
              <a:t>21</a:t>
            </a:fld>
            <a:endParaRPr lang="en-US" dirty="0"/>
          </a:p>
        </p:txBody>
      </p:sp>
      <p:sp>
        <p:nvSpPr>
          <p:cNvPr id="12" name="AutoShape 12">
            <a:extLst>
              <a:ext uri="{FF2B5EF4-FFF2-40B4-BE49-F238E27FC236}">
                <a16:creationId xmlns:a16="http://schemas.microsoft.com/office/drawing/2014/main" id="{AB56D5EF-C971-E414-2CA8-9BDAFBB86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a:extLst>
              <a:ext uri="{FF2B5EF4-FFF2-40B4-BE49-F238E27FC236}">
                <a16:creationId xmlns:a16="http://schemas.microsoft.com/office/drawing/2014/main" id="{560B75BC-6B16-5F31-11FB-E24FEA1AFD73}"/>
              </a:ext>
            </a:extLst>
          </p:cNvPr>
          <p:cNvPicPr>
            <a:picLocks noChangeAspect="1"/>
          </p:cNvPicPr>
          <p:nvPr/>
        </p:nvPicPr>
        <p:blipFill rotWithShape="1">
          <a:blip r:embed="rId3"/>
          <a:srcRect r="4951"/>
          <a:stretch/>
        </p:blipFill>
        <p:spPr>
          <a:xfrm>
            <a:off x="7462952" y="2492412"/>
            <a:ext cx="4609184" cy="2598907"/>
          </a:xfrm>
          <a:prstGeom prst="rect">
            <a:avLst/>
          </a:prstGeom>
        </p:spPr>
      </p:pic>
    </p:spTree>
    <p:extLst>
      <p:ext uri="{BB962C8B-B14F-4D97-AF65-F5344CB8AC3E}">
        <p14:creationId xmlns:p14="http://schemas.microsoft.com/office/powerpoint/2010/main" val="242412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1000"/>
                                        <p:tgtEl>
                                          <p:spTgt spid="3">
                                            <p:txEl>
                                              <p:pRg st="10" end="10"/>
                                            </p:txEl>
                                          </p:spTgt>
                                        </p:tgtEl>
                                      </p:cBhvr>
                                    </p:animEffect>
                                    <p:anim calcmode="lin" valueType="num">
                                      <p:cBhvr>
                                        <p:cTn id="4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F542-43A2-4E12-584C-41B09D7CFBC4}"/>
              </a:ext>
            </a:extLst>
          </p:cNvPr>
          <p:cNvSpPr>
            <a:spLocks noGrp="1"/>
          </p:cNvSpPr>
          <p:nvPr>
            <p:ph type="title"/>
          </p:nvPr>
        </p:nvSpPr>
        <p:spPr/>
        <p:txBody>
          <a:bodyPr/>
          <a:lstStyle/>
          <a:p>
            <a:r>
              <a:rPr lang="en-US" dirty="0"/>
              <a:t>content</a:t>
            </a:r>
            <a:endParaRPr lang="en-GB" dirty="0"/>
          </a:p>
        </p:txBody>
      </p:sp>
      <p:sp>
        <p:nvSpPr>
          <p:cNvPr id="3" name="Content Placeholder 2">
            <a:extLst>
              <a:ext uri="{FF2B5EF4-FFF2-40B4-BE49-F238E27FC236}">
                <a16:creationId xmlns:a16="http://schemas.microsoft.com/office/drawing/2014/main" id="{FED61A3E-2E4C-B90C-C1C8-017CA91ACE68}"/>
              </a:ext>
            </a:extLst>
          </p:cNvPr>
          <p:cNvSpPr>
            <a:spLocks noGrp="1"/>
          </p:cNvSpPr>
          <p:nvPr>
            <p:ph sz="half" idx="1"/>
          </p:nvPr>
        </p:nvSpPr>
        <p:spPr/>
        <p:txBody>
          <a:bodyPr/>
          <a:lstStyle/>
          <a:p>
            <a:endParaRPr lang="en-US" dirty="0"/>
          </a:p>
          <a:p>
            <a:r>
              <a:rPr lang="en-GB" dirty="0"/>
              <a:t>Some CLIL programs develop cross-curricular links among different subjects (more common in Elementary).</a:t>
            </a:r>
          </a:p>
          <a:p>
            <a:pPr lvl="1"/>
            <a:r>
              <a:rPr lang="en-GB" dirty="0"/>
              <a:t>E.g., if they are learning about the history of a country in another class you may focus on the food and culture of the country in your class.  </a:t>
            </a:r>
          </a:p>
          <a:p>
            <a:pPr lvl="1"/>
            <a:r>
              <a:rPr lang="en-GB" dirty="0"/>
              <a:t>Some teachers collaborate with other subject teacher to find such links.</a:t>
            </a:r>
          </a:p>
          <a:p>
            <a:pPr lvl="1"/>
            <a:endParaRPr lang="en-GB" dirty="0"/>
          </a:p>
          <a:p>
            <a:r>
              <a:rPr lang="en-GB" dirty="0"/>
              <a:t>It is NOT about teaching the same content in L2! It is about finding links to expand and deepen their knowledge. </a:t>
            </a:r>
          </a:p>
          <a:p>
            <a:endParaRPr lang="en-GB" dirty="0"/>
          </a:p>
          <a:p>
            <a:r>
              <a:rPr lang="en-GB" dirty="0"/>
              <a:t>It is important to analyse content for its language demands to ensure it is at the appropriate level for students. It is also important for the teacher to present the content in a way that is easy to understand. </a:t>
            </a:r>
          </a:p>
        </p:txBody>
      </p:sp>
      <p:sp>
        <p:nvSpPr>
          <p:cNvPr id="5" name="Slide Number Placeholder 4">
            <a:extLst>
              <a:ext uri="{FF2B5EF4-FFF2-40B4-BE49-F238E27FC236}">
                <a16:creationId xmlns:a16="http://schemas.microsoft.com/office/drawing/2014/main" id="{B9BF1090-8044-620B-DB80-E671B91474C0}"/>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352238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BD03D-14A5-DE07-5C11-1E46F9F7EC2A}"/>
              </a:ext>
            </a:extLst>
          </p:cNvPr>
          <p:cNvSpPr>
            <a:spLocks noGrp="1"/>
          </p:cNvSpPr>
          <p:nvPr>
            <p:ph type="title"/>
          </p:nvPr>
        </p:nvSpPr>
        <p:spPr/>
        <p:txBody>
          <a:bodyPr/>
          <a:lstStyle/>
          <a:p>
            <a:r>
              <a:rPr lang="en-US" dirty="0"/>
              <a:t>communication</a:t>
            </a:r>
            <a:endParaRPr lang="en-GB" dirty="0"/>
          </a:p>
        </p:txBody>
      </p:sp>
      <p:sp>
        <p:nvSpPr>
          <p:cNvPr id="3" name="Content Placeholder 2">
            <a:extLst>
              <a:ext uri="{FF2B5EF4-FFF2-40B4-BE49-F238E27FC236}">
                <a16:creationId xmlns:a16="http://schemas.microsoft.com/office/drawing/2014/main" id="{F58941A7-E4C7-9FA0-09EC-B5BED3A7C563}"/>
              </a:ext>
            </a:extLst>
          </p:cNvPr>
          <p:cNvSpPr>
            <a:spLocks noGrp="1"/>
          </p:cNvSpPr>
          <p:nvPr>
            <p:ph sz="half" idx="1"/>
          </p:nvPr>
        </p:nvSpPr>
        <p:spPr>
          <a:xfrm>
            <a:off x="758952" y="2217420"/>
            <a:ext cx="11119104" cy="4434840"/>
          </a:xfrm>
        </p:spPr>
        <p:txBody>
          <a:bodyPr/>
          <a:lstStyle/>
          <a:p>
            <a:endParaRPr lang="en-US" dirty="0"/>
          </a:p>
          <a:p>
            <a:r>
              <a:rPr lang="en-GB" dirty="0"/>
              <a:t>This involves students producing language related to the content in both oral and written forms. </a:t>
            </a:r>
          </a:p>
          <a:p>
            <a:endParaRPr lang="en-GB" dirty="0"/>
          </a:p>
          <a:p>
            <a:r>
              <a:rPr lang="en-GB" dirty="0"/>
              <a:t>It is important for the teacher to encourage students to participate in meaningful interaction in the classroom.</a:t>
            </a:r>
          </a:p>
          <a:p>
            <a:endParaRPr lang="en-GB" dirty="0"/>
          </a:p>
          <a:p>
            <a:r>
              <a:rPr lang="en-GB" dirty="0"/>
              <a:t>The focus for the teacher should be to increase student talking time and decrease teacher talking time. </a:t>
            </a:r>
          </a:p>
          <a:p>
            <a:endParaRPr lang="en-GB" dirty="0"/>
          </a:p>
          <a:p>
            <a:r>
              <a:rPr lang="en-GB" dirty="0"/>
              <a:t>The teacher should also promote self-evaluation and peer and group feedback during the lessons. </a:t>
            </a:r>
          </a:p>
          <a:p>
            <a:endParaRPr lang="en-GB" dirty="0"/>
          </a:p>
          <a:p>
            <a:r>
              <a:rPr lang="en-GB" dirty="0"/>
              <a:t>The key point is that by producing the target language while studying the subject content, students’ knowledge and language skills are integrated. </a:t>
            </a:r>
          </a:p>
          <a:p>
            <a:endParaRPr lang="en-GB" dirty="0"/>
          </a:p>
        </p:txBody>
      </p:sp>
      <p:sp>
        <p:nvSpPr>
          <p:cNvPr id="5" name="Slide Number Placeholder 4">
            <a:extLst>
              <a:ext uri="{FF2B5EF4-FFF2-40B4-BE49-F238E27FC236}">
                <a16:creationId xmlns:a16="http://schemas.microsoft.com/office/drawing/2014/main" id="{B4A6A78A-64FC-84A1-BDC5-01B02B912733}"/>
              </a:ext>
            </a:extLst>
          </p:cNvPr>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74411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A244-53C5-7C0C-FC6E-51352B7E12C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A6AA310-9BFD-86BF-056C-D9114B188801}"/>
              </a:ext>
            </a:extLst>
          </p:cNvPr>
          <p:cNvSpPr>
            <a:spLocks noGrp="1"/>
          </p:cNvSpPr>
          <p:nvPr>
            <p:ph sz="half" idx="1"/>
          </p:nvPr>
        </p:nvSpPr>
        <p:spPr/>
        <p:txBody>
          <a:bodyPr/>
          <a:lstStyle/>
          <a:p>
            <a:endParaRPr lang="en-GB"/>
          </a:p>
        </p:txBody>
      </p:sp>
      <p:sp>
        <p:nvSpPr>
          <p:cNvPr id="4" name="Footer Placeholder 3">
            <a:extLst>
              <a:ext uri="{FF2B5EF4-FFF2-40B4-BE49-F238E27FC236}">
                <a16:creationId xmlns:a16="http://schemas.microsoft.com/office/drawing/2014/main" id="{C68AB4FA-7A73-9043-5601-27E290DFA97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E47D354-4134-BCD0-DC0F-AF98417B2F69}"/>
              </a:ext>
            </a:extLst>
          </p:cNvPr>
          <p:cNvSpPr>
            <a:spLocks noGrp="1"/>
          </p:cNvSpPr>
          <p:nvPr>
            <p:ph type="sldNum" sz="quarter" idx="12"/>
          </p:nvPr>
        </p:nvSpPr>
        <p:spPr/>
        <p:txBody>
          <a:bodyPr/>
          <a:lstStyle/>
          <a:p>
            <a:fld id="{48F63A3B-78C7-47BE-AE5E-E10140E04643}" type="slidenum">
              <a:rPr lang="en-US" smtClean="0"/>
              <a:t>24</a:t>
            </a:fld>
            <a:endParaRPr lang="en-US" dirty="0"/>
          </a:p>
        </p:txBody>
      </p:sp>
      <p:pic>
        <p:nvPicPr>
          <p:cNvPr id="7170" name="Picture 2">
            <a:extLst>
              <a:ext uri="{FF2B5EF4-FFF2-40B4-BE49-F238E27FC236}">
                <a16:creationId xmlns:a16="http://schemas.microsoft.com/office/drawing/2014/main" id="{E78B4BC6-99C4-066D-CFF0-1B76914F2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183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773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0DD2-98DC-B59F-73BE-8B6EB75ED7E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C6EFA1C-B160-5436-0004-20BA9F42FEFE}"/>
              </a:ext>
            </a:extLst>
          </p:cNvPr>
          <p:cNvSpPr>
            <a:spLocks noGrp="1"/>
          </p:cNvSpPr>
          <p:nvPr>
            <p:ph sz="half" idx="1"/>
          </p:nvPr>
        </p:nvSpPr>
        <p:spPr/>
        <p:txBody>
          <a:bodyPr/>
          <a:lstStyle/>
          <a:p>
            <a:endParaRPr lang="en-GB"/>
          </a:p>
        </p:txBody>
      </p:sp>
      <p:sp>
        <p:nvSpPr>
          <p:cNvPr id="4" name="Footer Placeholder 3">
            <a:extLst>
              <a:ext uri="{FF2B5EF4-FFF2-40B4-BE49-F238E27FC236}">
                <a16:creationId xmlns:a16="http://schemas.microsoft.com/office/drawing/2014/main" id="{56611792-1ED0-7782-65EF-C5E4016F2B24}"/>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9865353-58F2-31A4-F098-FE2F7134331B}"/>
              </a:ext>
            </a:extLst>
          </p:cNvPr>
          <p:cNvSpPr>
            <a:spLocks noGrp="1"/>
          </p:cNvSpPr>
          <p:nvPr>
            <p:ph type="sldNum" sz="quarter" idx="12"/>
          </p:nvPr>
        </p:nvSpPr>
        <p:spPr/>
        <p:txBody>
          <a:bodyPr/>
          <a:lstStyle/>
          <a:p>
            <a:fld id="{48F63A3B-78C7-47BE-AE5E-E10140E04643}" type="slidenum">
              <a:rPr lang="en-US" smtClean="0"/>
              <a:t>25</a:t>
            </a:fld>
            <a:endParaRPr lang="en-US" dirty="0"/>
          </a:p>
        </p:txBody>
      </p:sp>
      <p:pic>
        <p:nvPicPr>
          <p:cNvPr id="8194" name="Picture 2">
            <a:extLst>
              <a:ext uri="{FF2B5EF4-FFF2-40B4-BE49-F238E27FC236}">
                <a16:creationId xmlns:a16="http://schemas.microsoft.com/office/drawing/2014/main" id="{D066D407-4B03-8165-E98C-06787DBA7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251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A37240-4A2C-799F-3596-56ABDB1AC24C}"/>
              </a:ext>
            </a:extLst>
          </p:cNvPr>
          <p:cNvSpPr>
            <a:spLocks noGrp="1"/>
          </p:cNvSpPr>
          <p:nvPr>
            <p:ph type="ctrTitle"/>
          </p:nvPr>
        </p:nvSpPr>
        <p:spPr/>
        <p:txBody>
          <a:bodyPr/>
          <a:lstStyle/>
          <a:p>
            <a:r>
              <a:rPr lang="en-US" dirty="0"/>
              <a:t>Language in CLIL Lessons</a:t>
            </a:r>
            <a:endParaRPr lang="en-GB" dirty="0"/>
          </a:p>
        </p:txBody>
      </p:sp>
      <p:sp>
        <p:nvSpPr>
          <p:cNvPr id="7" name="Subtitle 6">
            <a:extLst>
              <a:ext uri="{FF2B5EF4-FFF2-40B4-BE49-F238E27FC236}">
                <a16:creationId xmlns:a16="http://schemas.microsoft.com/office/drawing/2014/main" id="{01C0B441-9551-BAA6-E6C9-667934F4ECDE}"/>
              </a:ext>
            </a:extLst>
          </p:cNvPr>
          <p:cNvSpPr>
            <a:spLocks noGrp="1"/>
          </p:cNvSpPr>
          <p:nvPr>
            <p:ph type="subTitle" idx="1"/>
          </p:nvPr>
        </p:nvSpPr>
        <p:spPr/>
        <p:txBody>
          <a:bodyPr/>
          <a:lstStyle/>
          <a:p>
            <a:endParaRPr lang="en-GB"/>
          </a:p>
        </p:txBody>
      </p:sp>
      <p:sp>
        <p:nvSpPr>
          <p:cNvPr id="5" name="Slide Number Placeholder 4">
            <a:extLst>
              <a:ext uri="{FF2B5EF4-FFF2-40B4-BE49-F238E27FC236}">
                <a16:creationId xmlns:a16="http://schemas.microsoft.com/office/drawing/2014/main" id="{5582E951-D475-0CEA-8FC5-D687676DE347}"/>
              </a:ext>
            </a:extLst>
          </p:cNvPr>
          <p:cNvSpPr>
            <a:spLocks noGrp="1"/>
          </p:cNvSpPr>
          <p:nvPr>
            <p:ph type="sldNum" sz="quarter" idx="4294967295"/>
          </p:nvPr>
        </p:nvSpPr>
        <p:spPr>
          <a:xfrm>
            <a:off x="11204575" y="457200"/>
            <a:ext cx="987425" cy="274638"/>
          </a:xfrm>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2539403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735888-190F-074B-4AC5-85D38FB58BE0}"/>
              </a:ext>
            </a:extLst>
          </p:cNvPr>
          <p:cNvSpPr>
            <a:spLocks noGrp="1"/>
          </p:cNvSpPr>
          <p:nvPr>
            <p:ph type="title"/>
          </p:nvPr>
        </p:nvSpPr>
        <p:spPr/>
        <p:txBody>
          <a:bodyPr/>
          <a:lstStyle/>
          <a:p>
            <a:r>
              <a:rPr lang="en-US" dirty="0"/>
              <a:t>Overview</a:t>
            </a:r>
            <a:endParaRPr lang="en-GB" dirty="0"/>
          </a:p>
        </p:txBody>
      </p:sp>
      <p:sp>
        <p:nvSpPr>
          <p:cNvPr id="5" name="Content Placeholder 4">
            <a:extLst>
              <a:ext uri="{FF2B5EF4-FFF2-40B4-BE49-F238E27FC236}">
                <a16:creationId xmlns:a16="http://schemas.microsoft.com/office/drawing/2014/main" id="{169230BA-A59A-6DF9-7F2E-F3574F79EA6B}"/>
              </a:ext>
            </a:extLst>
          </p:cNvPr>
          <p:cNvSpPr>
            <a:spLocks noGrp="1"/>
          </p:cNvSpPr>
          <p:nvPr>
            <p:ph sz="half" idx="1"/>
          </p:nvPr>
        </p:nvSpPr>
        <p:spPr/>
        <p:txBody>
          <a:bodyPr/>
          <a:lstStyle/>
          <a:p>
            <a:endParaRPr lang="en-GB" dirty="0"/>
          </a:p>
          <a:p>
            <a:r>
              <a:rPr lang="en-GB" dirty="0"/>
              <a:t>CLIL is not simply "translating" content learning from the first-language into another language. </a:t>
            </a:r>
          </a:p>
          <a:p>
            <a:endParaRPr lang="en-GB" dirty="0"/>
          </a:p>
          <a:p>
            <a:r>
              <a:rPr lang="en-GB" dirty="0"/>
              <a:t>“In CLIL settings, it is necessary for learners to progress systematically in both their content learning and their language learning and using, so using language to learn is as important as learning to use language.” (Coyle et al., 2010, p 35)</a:t>
            </a:r>
          </a:p>
          <a:p>
            <a:endParaRPr lang="en-GB" dirty="0"/>
          </a:p>
          <a:p>
            <a:r>
              <a:rPr lang="en-GB" dirty="0"/>
              <a:t>However, in CLIL settings there is a difference in levels between the cognitive competence and the linguistic competence. </a:t>
            </a:r>
          </a:p>
          <a:p>
            <a:pPr lvl="1"/>
            <a:r>
              <a:rPr lang="en-GB" dirty="0"/>
              <a:t>Many CLIL learners have a cognitive level higher than their linguistic level of the CLIL language.</a:t>
            </a:r>
          </a:p>
          <a:p>
            <a:pPr lvl="1"/>
            <a:endParaRPr lang="en-GB" dirty="0"/>
          </a:p>
        </p:txBody>
      </p:sp>
    </p:spTree>
    <p:extLst>
      <p:ext uri="{BB962C8B-B14F-4D97-AF65-F5344CB8AC3E}">
        <p14:creationId xmlns:p14="http://schemas.microsoft.com/office/powerpoint/2010/main" val="268144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3E4C8-3515-2E34-B026-C6D7616FA2B3}"/>
              </a:ext>
            </a:extLst>
          </p:cNvPr>
          <p:cNvSpPr>
            <a:spLocks noGrp="1"/>
          </p:cNvSpPr>
          <p:nvPr>
            <p:ph type="title"/>
          </p:nvPr>
        </p:nvSpPr>
        <p:spPr/>
        <p:txBody>
          <a:bodyPr/>
          <a:lstStyle/>
          <a:p>
            <a:r>
              <a:rPr lang="en-US" dirty="0"/>
              <a:t>Teacher’s job</a:t>
            </a:r>
            <a:endParaRPr lang="en-GB" dirty="0"/>
          </a:p>
        </p:txBody>
      </p:sp>
      <p:sp>
        <p:nvSpPr>
          <p:cNvPr id="5" name="Content Placeholder 4">
            <a:extLst>
              <a:ext uri="{FF2B5EF4-FFF2-40B4-BE49-F238E27FC236}">
                <a16:creationId xmlns:a16="http://schemas.microsoft.com/office/drawing/2014/main" id="{A6B3929F-8954-EC1B-7CF9-FD67F1A6E131}"/>
              </a:ext>
            </a:extLst>
          </p:cNvPr>
          <p:cNvSpPr>
            <a:spLocks noGrp="1"/>
          </p:cNvSpPr>
          <p:nvPr>
            <p:ph sz="half" idx="1"/>
          </p:nvPr>
        </p:nvSpPr>
        <p:spPr/>
        <p:txBody>
          <a:bodyPr/>
          <a:lstStyle/>
          <a:p>
            <a:endParaRPr lang="en-GB" dirty="0"/>
          </a:p>
          <a:p>
            <a:r>
              <a:rPr lang="en-GB" dirty="0"/>
              <a:t>CLIL teachers need to give special support for language, and, therefore, plan language carefully, </a:t>
            </a:r>
            <a:r>
              <a:rPr lang="en-GB" dirty="0" err="1"/>
              <a:t>analyzing</a:t>
            </a:r>
            <a:r>
              <a:rPr lang="en-GB" dirty="0"/>
              <a:t> what kind of language learners will be using. </a:t>
            </a:r>
          </a:p>
          <a:p>
            <a:endParaRPr lang="en-GB" dirty="0"/>
          </a:p>
          <a:p>
            <a:r>
              <a:rPr lang="en-GB" dirty="0"/>
              <a:t>Teachers have to make explicit the interrelationship between content objectives and language objectives.</a:t>
            </a:r>
          </a:p>
        </p:txBody>
      </p:sp>
    </p:spTree>
    <p:extLst>
      <p:ext uri="{BB962C8B-B14F-4D97-AF65-F5344CB8AC3E}">
        <p14:creationId xmlns:p14="http://schemas.microsoft.com/office/powerpoint/2010/main" val="1082197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0BBE-E3A6-2004-7A79-748F4A2FC798}"/>
              </a:ext>
            </a:extLst>
          </p:cNvPr>
          <p:cNvSpPr>
            <a:spLocks noGrp="1"/>
          </p:cNvSpPr>
          <p:nvPr>
            <p:ph type="title"/>
          </p:nvPr>
        </p:nvSpPr>
        <p:spPr/>
        <p:txBody>
          <a:bodyPr/>
          <a:lstStyle/>
          <a:p>
            <a:r>
              <a:rPr lang="en-US" dirty="0"/>
              <a:t>Language Triptych</a:t>
            </a:r>
            <a:endParaRPr lang="en-GB" dirty="0"/>
          </a:p>
        </p:txBody>
      </p:sp>
      <p:sp>
        <p:nvSpPr>
          <p:cNvPr id="3" name="Content Placeholder 2">
            <a:extLst>
              <a:ext uri="{FF2B5EF4-FFF2-40B4-BE49-F238E27FC236}">
                <a16:creationId xmlns:a16="http://schemas.microsoft.com/office/drawing/2014/main" id="{E778CC8B-AAF6-0065-7DD7-2A8CAEA1B1D0}"/>
              </a:ext>
            </a:extLst>
          </p:cNvPr>
          <p:cNvSpPr>
            <a:spLocks noGrp="1"/>
          </p:cNvSpPr>
          <p:nvPr>
            <p:ph sz="half" idx="1"/>
          </p:nvPr>
        </p:nvSpPr>
        <p:spPr/>
        <p:txBody>
          <a:bodyPr/>
          <a:lstStyle/>
          <a:p>
            <a:endParaRPr lang="en-GB"/>
          </a:p>
        </p:txBody>
      </p:sp>
      <p:sp>
        <p:nvSpPr>
          <p:cNvPr id="5" name="Slide Number Placeholder 4">
            <a:extLst>
              <a:ext uri="{FF2B5EF4-FFF2-40B4-BE49-F238E27FC236}">
                <a16:creationId xmlns:a16="http://schemas.microsoft.com/office/drawing/2014/main" id="{E1768766-F7B6-7E51-F5DA-736E4B4C6CA4}"/>
              </a:ext>
            </a:extLst>
          </p:cNvPr>
          <p:cNvSpPr>
            <a:spLocks noGrp="1"/>
          </p:cNvSpPr>
          <p:nvPr>
            <p:ph type="sldNum" sz="quarter" idx="12"/>
          </p:nvPr>
        </p:nvSpPr>
        <p:spPr/>
        <p:txBody>
          <a:bodyPr/>
          <a:lstStyle/>
          <a:p>
            <a:fld id="{48F63A3B-78C7-47BE-AE5E-E10140E04643}" type="slidenum">
              <a:rPr lang="en-US" smtClean="0"/>
              <a:t>29</a:t>
            </a:fld>
            <a:endParaRPr lang="en-US" dirty="0"/>
          </a:p>
        </p:txBody>
      </p:sp>
      <p:pic>
        <p:nvPicPr>
          <p:cNvPr id="6146" name="Picture 2" descr="The Language Triptych (Adapted from Coyle, Hood, &amp; Marsh, 2010) | Download  Scientific Diagram">
            <a:extLst>
              <a:ext uri="{FF2B5EF4-FFF2-40B4-BE49-F238E27FC236}">
                <a16:creationId xmlns:a16="http://schemas.microsoft.com/office/drawing/2014/main" id="{4D21950F-85C6-F3B0-9402-DC82F6021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727" y="2468880"/>
            <a:ext cx="5591175"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74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1420F-07BB-8DF5-C99B-64A0762DBD15}"/>
              </a:ext>
            </a:extLst>
          </p:cNvPr>
          <p:cNvSpPr>
            <a:spLocks noGrp="1"/>
          </p:cNvSpPr>
          <p:nvPr>
            <p:ph type="ctrTitle"/>
          </p:nvPr>
        </p:nvSpPr>
        <p:spPr/>
        <p:txBody>
          <a:bodyPr/>
          <a:lstStyle/>
          <a:p>
            <a:r>
              <a:rPr lang="en-US" dirty="0"/>
              <a:t>What is CLIL?</a:t>
            </a:r>
            <a:endParaRPr lang="en-GB" dirty="0"/>
          </a:p>
        </p:txBody>
      </p:sp>
      <p:sp>
        <p:nvSpPr>
          <p:cNvPr id="6" name="Subtitle 5">
            <a:extLst>
              <a:ext uri="{FF2B5EF4-FFF2-40B4-BE49-F238E27FC236}">
                <a16:creationId xmlns:a16="http://schemas.microsoft.com/office/drawing/2014/main" id="{736B0F8E-4FD0-01D7-5B53-9EDAA0B6F188}"/>
              </a:ext>
            </a:extLst>
          </p:cNvPr>
          <p:cNvSpPr>
            <a:spLocks noGrp="1"/>
          </p:cNvSpPr>
          <p:nvPr>
            <p:ph type="subTitle" idx="1"/>
          </p:nvPr>
        </p:nvSpPr>
        <p:spPr/>
        <p:txBody>
          <a:bodyPr/>
          <a:lstStyle/>
          <a:p>
            <a:endParaRPr lang="en-GB"/>
          </a:p>
        </p:txBody>
      </p:sp>
      <p:sp>
        <p:nvSpPr>
          <p:cNvPr id="5" name="Slide Number Placeholder 4">
            <a:extLst>
              <a:ext uri="{FF2B5EF4-FFF2-40B4-BE49-F238E27FC236}">
                <a16:creationId xmlns:a16="http://schemas.microsoft.com/office/drawing/2014/main" id="{4CAB584E-00C8-7096-B150-13A464A18EC5}"/>
              </a:ext>
            </a:extLst>
          </p:cNvPr>
          <p:cNvSpPr>
            <a:spLocks noGrp="1"/>
          </p:cNvSpPr>
          <p:nvPr>
            <p:ph type="sldNum" sz="quarter" idx="4294967295"/>
          </p:nvPr>
        </p:nvSpPr>
        <p:spPr>
          <a:xfrm>
            <a:off x="11204575" y="457200"/>
            <a:ext cx="987425" cy="274638"/>
          </a:xfrm>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2724504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04287-FEC3-24A8-D37D-7B4CDCD21DEF}"/>
              </a:ext>
            </a:extLst>
          </p:cNvPr>
          <p:cNvSpPr>
            <a:spLocks noGrp="1"/>
          </p:cNvSpPr>
          <p:nvPr>
            <p:ph type="title"/>
          </p:nvPr>
        </p:nvSpPr>
        <p:spPr>
          <a:xfrm>
            <a:off x="760476" y="320040"/>
            <a:ext cx="10671048" cy="768096"/>
          </a:xfrm>
        </p:spPr>
        <p:txBody>
          <a:bodyPr/>
          <a:lstStyle/>
          <a:p>
            <a:r>
              <a:rPr lang="en-US" dirty="0"/>
              <a:t>Language of, for, through learning</a:t>
            </a:r>
            <a:endParaRPr lang="en-GB" dirty="0"/>
          </a:p>
        </p:txBody>
      </p:sp>
      <p:sp>
        <p:nvSpPr>
          <p:cNvPr id="3" name="Content Placeholder 2">
            <a:extLst>
              <a:ext uri="{FF2B5EF4-FFF2-40B4-BE49-F238E27FC236}">
                <a16:creationId xmlns:a16="http://schemas.microsoft.com/office/drawing/2014/main" id="{96834D8B-54E3-2450-1BB4-C156F6CC99CA}"/>
              </a:ext>
            </a:extLst>
          </p:cNvPr>
          <p:cNvSpPr>
            <a:spLocks noGrp="1"/>
          </p:cNvSpPr>
          <p:nvPr>
            <p:ph sz="half" idx="1"/>
          </p:nvPr>
        </p:nvSpPr>
        <p:spPr>
          <a:xfrm>
            <a:off x="539496" y="1827348"/>
            <a:ext cx="11119104" cy="4434840"/>
          </a:xfrm>
        </p:spPr>
        <p:txBody>
          <a:bodyPr/>
          <a:lstStyle/>
          <a:p>
            <a:r>
              <a:rPr lang="en-US" dirty="0"/>
              <a:t>Language </a:t>
            </a:r>
            <a:r>
              <a:rPr lang="en-US" b="1" dirty="0"/>
              <a:t>of</a:t>
            </a:r>
            <a:r>
              <a:rPr lang="en-US" dirty="0"/>
              <a:t> learning</a:t>
            </a:r>
          </a:p>
          <a:p>
            <a:endParaRPr lang="en-US" dirty="0"/>
          </a:p>
          <a:p>
            <a:pPr lvl="1"/>
            <a:r>
              <a:rPr lang="en-US" dirty="0"/>
              <a:t>Language specifically related to the content of the lesson.  Students need to know this key language to understand the content of the lesson. These are content-specific words e.g., key vocabulary and phrases,  key grammar points required to understand the content. </a:t>
            </a:r>
          </a:p>
          <a:p>
            <a:pPr lvl="1"/>
            <a:endParaRPr lang="en-US" dirty="0"/>
          </a:p>
          <a:p>
            <a:pPr lvl="1"/>
            <a:r>
              <a:rPr lang="en-US" dirty="0"/>
              <a:t>Example: If the lesson is related to science students need to know science-specific words to follow the lesson as well as keywords related to the content being covered. </a:t>
            </a:r>
          </a:p>
          <a:p>
            <a:endParaRPr lang="en-US" dirty="0"/>
          </a:p>
          <a:p>
            <a:r>
              <a:rPr lang="en-US" dirty="0"/>
              <a:t> Teachers need to consider</a:t>
            </a:r>
          </a:p>
          <a:p>
            <a:endParaRPr lang="en-US" dirty="0"/>
          </a:p>
          <a:p>
            <a:pPr lvl="1"/>
            <a:r>
              <a:rPr lang="en-GB" dirty="0"/>
              <a:t>What type of language does this subject or theme use?</a:t>
            </a:r>
          </a:p>
          <a:p>
            <a:pPr lvl="1"/>
            <a:r>
              <a:rPr lang="en-GB" dirty="0"/>
              <a:t> Define the content-obligatory language, such as keywords, phrases and grammatical demands of the unit.</a:t>
            </a:r>
            <a:endParaRPr lang="en-US" dirty="0"/>
          </a:p>
          <a:p>
            <a:endParaRPr lang="en-US" dirty="0"/>
          </a:p>
          <a:p>
            <a:pPr marL="338328" lvl="1" indent="0">
              <a:buNone/>
            </a:pPr>
            <a:endParaRPr lang="en-US" dirty="0"/>
          </a:p>
        </p:txBody>
      </p:sp>
      <p:sp>
        <p:nvSpPr>
          <p:cNvPr id="5" name="Slide Number Placeholder 4">
            <a:extLst>
              <a:ext uri="{FF2B5EF4-FFF2-40B4-BE49-F238E27FC236}">
                <a16:creationId xmlns:a16="http://schemas.microsoft.com/office/drawing/2014/main" id="{0F36A61E-AD7F-7F18-BA7D-3D2687E6BFBF}"/>
              </a:ext>
            </a:extLst>
          </p:cNvPr>
          <p:cNvSpPr>
            <a:spLocks noGrp="1"/>
          </p:cNvSpPr>
          <p:nvPr>
            <p:ph type="sldNum" sz="quarter" idx="12"/>
          </p:nvPr>
        </p:nvSpPr>
        <p:spPr/>
        <p:txBody>
          <a:bodyPr/>
          <a:lstStyle/>
          <a:p>
            <a:fld id="{48F63A3B-78C7-47BE-AE5E-E10140E04643}" type="slidenum">
              <a:rPr lang="en-US" smtClean="0"/>
              <a:t>30</a:t>
            </a:fld>
            <a:endParaRPr lang="en-US" dirty="0"/>
          </a:p>
        </p:txBody>
      </p:sp>
    </p:spTree>
    <p:extLst>
      <p:ext uri="{BB962C8B-B14F-4D97-AF65-F5344CB8AC3E}">
        <p14:creationId xmlns:p14="http://schemas.microsoft.com/office/powerpoint/2010/main" val="163273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04287-FEC3-24A8-D37D-7B4CDCD21DEF}"/>
              </a:ext>
            </a:extLst>
          </p:cNvPr>
          <p:cNvSpPr>
            <a:spLocks noGrp="1"/>
          </p:cNvSpPr>
          <p:nvPr>
            <p:ph type="title"/>
          </p:nvPr>
        </p:nvSpPr>
        <p:spPr>
          <a:xfrm>
            <a:off x="760476" y="320040"/>
            <a:ext cx="10671048" cy="768096"/>
          </a:xfrm>
        </p:spPr>
        <p:txBody>
          <a:bodyPr/>
          <a:lstStyle/>
          <a:p>
            <a:r>
              <a:rPr lang="en-US" dirty="0"/>
              <a:t>Language For learning</a:t>
            </a:r>
            <a:endParaRPr lang="en-GB" dirty="0"/>
          </a:p>
        </p:txBody>
      </p:sp>
      <p:sp>
        <p:nvSpPr>
          <p:cNvPr id="3" name="Content Placeholder 2">
            <a:extLst>
              <a:ext uri="{FF2B5EF4-FFF2-40B4-BE49-F238E27FC236}">
                <a16:creationId xmlns:a16="http://schemas.microsoft.com/office/drawing/2014/main" id="{96834D8B-54E3-2450-1BB4-C156F6CC99CA}"/>
              </a:ext>
            </a:extLst>
          </p:cNvPr>
          <p:cNvSpPr>
            <a:spLocks noGrp="1"/>
          </p:cNvSpPr>
          <p:nvPr>
            <p:ph sz="half" idx="1"/>
          </p:nvPr>
        </p:nvSpPr>
        <p:spPr>
          <a:xfrm>
            <a:off x="539496" y="1827348"/>
            <a:ext cx="11119104" cy="5030652"/>
          </a:xfrm>
        </p:spPr>
        <p:txBody>
          <a:bodyPr/>
          <a:lstStyle/>
          <a:p>
            <a:r>
              <a:rPr lang="en-US" dirty="0"/>
              <a:t>Language </a:t>
            </a:r>
            <a:r>
              <a:rPr lang="en-US" b="1" dirty="0"/>
              <a:t>for</a:t>
            </a:r>
            <a:r>
              <a:rPr lang="en-US" dirty="0"/>
              <a:t> learning</a:t>
            </a:r>
          </a:p>
          <a:p>
            <a:endParaRPr lang="en-US" dirty="0"/>
          </a:p>
          <a:p>
            <a:pPr lvl="1"/>
            <a:r>
              <a:rPr lang="en-US" dirty="0"/>
              <a:t>Language that learners need to operate and participate in the lesson.</a:t>
            </a:r>
          </a:p>
          <a:p>
            <a:pPr lvl="1"/>
            <a:endParaRPr lang="en-US" dirty="0"/>
          </a:p>
          <a:p>
            <a:pPr lvl="1"/>
            <a:r>
              <a:rPr lang="en-GB" dirty="0"/>
              <a:t>Learners need to be supported in developing skills such as those required for pair work, cooperative group work, asking questions, debating, chatting, enquiring, thinking, memorizing and so on.</a:t>
            </a:r>
          </a:p>
          <a:p>
            <a:pPr lvl="1"/>
            <a:endParaRPr lang="en-GB" dirty="0"/>
          </a:p>
          <a:p>
            <a:pPr lvl="1"/>
            <a:r>
              <a:rPr lang="en-GB" sz="1600" dirty="0"/>
              <a:t>Unless learners are able to understand and use language which enables them to learn, to support each other and to be supported, quality learning will not take place. </a:t>
            </a:r>
          </a:p>
          <a:p>
            <a:pPr lvl="1"/>
            <a:endParaRPr lang="en-US" dirty="0"/>
          </a:p>
          <a:p>
            <a:r>
              <a:rPr lang="en-US" dirty="0"/>
              <a:t>Teachers need to consider</a:t>
            </a:r>
          </a:p>
          <a:p>
            <a:endParaRPr lang="en-US" dirty="0"/>
          </a:p>
          <a:p>
            <a:pPr lvl="1"/>
            <a:r>
              <a:rPr lang="en-GB" dirty="0"/>
              <a:t>What kind of language do learners need to operate effectively in this CLIL lesson/ unit? </a:t>
            </a:r>
          </a:p>
          <a:p>
            <a:pPr lvl="1"/>
            <a:r>
              <a:rPr lang="en-GB" dirty="0"/>
              <a:t>What are the possible language demands of typical tasks and classroom activities? (e.g., how to work in groups, organize research)</a:t>
            </a:r>
          </a:p>
        </p:txBody>
      </p:sp>
      <p:sp>
        <p:nvSpPr>
          <p:cNvPr id="5" name="Slide Number Placeholder 4">
            <a:extLst>
              <a:ext uri="{FF2B5EF4-FFF2-40B4-BE49-F238E27FC236}">
                <a16:creationId xmlns:a16="http://schemas.microsoft.com/office/drawing/2014/main" id="{0F36A61E-AD7F-7F18-BA7D-3D2687E6BFBF}"/>
              </a:ext>
            </a:extLst>
          </p:cNvPr>
          <p:cNvSpPr>
            <a:spLocks noGrp="1"/>
          </p:cNvSpPr>
          <p:nvPr>
            <p:ph type="sldNum" sz="quarter" idx="12"/>
          </p:nvPr>
        </p:nvSpPr>
        <p:spPr/>
        <p:txBody>
          <a:bodyPr/>
          <a:lstStyle/>
          <a:p>
            <a:fld id="{48F63A3B-78C7-47BE-AE5E-E10140E04643}" type="slidenum">
              <a:rPr lang="en-US" smtClean="0"/>
              <a:t>31</a:t>
            </a:fld>
            <a:endParaRPr lang="en-US" dirty="0"/>
          </a:p>
        </p:txBody>
      </p:sp>
    </p:spTree>
    <p:extLst>
      <p:ext uri="{BB962C8B-B14F-4D97-AF65-F5344CB8AC3E}">
        <p14:creationId xmlns:p14="http://schemas.microsoft.com/office/powerpoint/2010/main" val="385120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04287-FEC3-24A8-D37D-7B4CDCD21DEF}"/>
              </a:ext>
            </a:extLst>
          </p:cNvPr>
          <p:cNvSpPr>
            <a:spLocks noGrp="1"/>
          </p:cNvSpPr>
          <p:nvPr>
            <p:ph type="title"/>
          </p:nvPr>
        </p:nvSpPr>
        <p:spPr>
          <a:xfrm>
            <a:off x="760476" y="320040"/>
            <a:ext cx="10671048" cy="768096"/>
          </a:xfrm>
        </p:spPr>
        <p:txBody>
          <a:bodyPr/>
          <a:lstStyle/>
          <a:p>
            <a:r>
              <a:rPr lang="en-US" dirty="0"/>
              <a:t>Language through learning</a:t>
            </a:r>
            <a:endParaRPr lang="en-GB" dirty="0"/>
          </a:p>
        </p:txBody>
      </p:sp>
      <p:sp>
        <p:nvSpPr>
          <p:cNvPr id="3" name="Content Placeholder 2">
            <a:extLst>
              <a:ext uri="{FF2B5EF4-FFF2-40B4-BE49-F238E27FC236}">
                <a16:creationId xmlns:a16="http://schemas.microsoft.com/office/drawing/2014/main" id="{96834D8B-54E3-2450-1BB4-C156F6CC99CA}"/>
              </a:ext>
            </a:extLst>
          </p:cNvPr>
          <p:cNvSpPr>
            <a:spLocks noGrp="1"/>
          </p:cNvSpPr>
          <p:nvPr>
            <p:ph sz="half" idx="1"/>
          </p:nvPr>
        </p:nvSpPr>
        <p:spPr>
          <a:xfrm>
            <a:off x="539496" y="1827348"/>
            <a:ext cx="11119104" cy="4434840"/>
          </a:xfrm>
        </p:spPr>
        <p:txBody>
          <a:bodyPr/>
          <a:lstStyle/>
          <a:p>
            <a:r>
              <a:rPr lang="en-US" dirty="0"/>
              <a:t>Language </a:t>
            </a:r>
            <a:r>
              <a:rPr lang="en-US" b="1" dirty="0"/>
              <a:t>through</a:t>
            </a:r>
            <a:r>
              <a:rPr lang="en-US" dirty="0"/>
              <a:t> learning</a:t>
            </a:r>
          </a:p>
          <a:p>
            <a:endParaRPr lang="en-US" dirty="0"/>
          </a:p>
          <a:p>
            <a:pPr lvl="1"/>
            <a:r>
              <a:rPr lang="en-US" dirty="0"/>
              <a:t>This is new language that naturally emerges through the lesson. It can not be predicted in advance. It happens naturally. </a:t>
            </a:r>
          </a:p>
          <a:p>
            <a:pPr lvl="1"/>
            <a:endParaRPr lang="en-US" dirty="0"/>
          </a:p>
          <a:p>
            <a:pPr lvl="1"/>
            <a:r>
              <a:rPr lang="en-US" dirty="0"/>
              <a:t>New words and phrases may emerge during group work or when students ask the teacher a question.  </a:t>
            </a:r>
          </a:p>
          <a:p>
            <a:pPr lvl="2"/>
            <a:endParaRPr lang="en-US" dirty="0"/>
          </a:p>
          <a:p>
            <a:pPr lvl="1"/>
            <a:r>
              <a:rPr lang="en-US" dirty="0"/>
              <a:t>While engaging in the lesson and different tasks/ activities students may link to existing knowledge or experiences which pushes them in new linguistic directions.   They may require new language in this case. The teacher should encourage and support such emerging language in the classroom. </a:t>
            </a:r>
          </a:p>
          <a:p>
            <a:pPr lvl="1"/>
            <a:endParaRPr lang="en-US" dirty="0"/>
          </a:p>
          <a:p>
            <a:r>
              <a:rPr lang="en-US" dirty="0"/>
              <a:t>Teachers should consider </a:t>
            </a:r>
          </a:p>
          <a:p>
            <a:endParaRPr lang="en-US" dirty="0"/>
          </a:p>
          <a:p>
            <a:pPr lvl="1"/>
            <a:r>
              <a:rPr lang="en-GB" dirty="0"/>
              <a:t>What strategies can our learners use to access new language for themselves? </a:t>
            </a:r>
          </a:p>
          <a:p>
            <a:pPr lvl="1"/>
            <a:r>
              <a:rPr lang="en-GB" dirty="0"/>
              <a:t>When new language emerges, how shall we capture and select language for further development?</a:t>
            </a:r>
            <a:endParaRPr lang="en-US" dirty="0"/>
          </a:p>
          <a:p>
            <a:pPr lvl="1"/>
            <a:endParaRPr lang="en-US" sz="1800" b="0" i="0" u="none" strike="noStrike" baseline="0" dirty="0">
              <a:latin typeface="LiberationSerif"/>
            </a:endParaRPr>
          </a:p>
        </p:txBody>
      </p:sp>
      <p:sp>
        <p:nvSpPr>
          <p:cNvPr id="5" name="Slide Number Placeholder 4">
            <a:extLst>
              <a:ext uri="{FF2B5EF4-FFF2-40B4-BE49-F238E27FC236}">
                <a16:creationId xmlns:a16="http://schemas.microsoft.com/office/drawing/2014/main" id="{0F36A61E-AD7F-7F18-BA7D-3D2687E6BFBF}"/>
              </a:ext>
            </a:extLst>
          </p:cNvPr>
          <p:cNvSpPr>
            <a:spLocks noGrp="1"/>
          </p:cNvSpPr>
          <p:nvPr>
            <p:ph type="sldNum" sz="quarter" idx="12"/>
          </p:nvPr>
        </p:nvSpPr>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27150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 calcmode="lin" valueType="num">
                                      <p:cBhvr additive="base">
                                        <p:cTn id="2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0883-174B-F90E-262D-EAF36441D8C4}"/>
              </a:ext>
            </a:extLst>
          </p:cNvPr>
          <p:cNvSpPr>
            <a:spLocks noGrp="1"/>
          </p:cNvSpPr>
          <p:nvPr>
            <p:ph type="title"/>
          </p:nvPr>
        </p:nvSpPr>
        <p:spPr>
          <a:xfrm>
            <a:off x="758952" y="457200"/>
            <a:ext cx="10671048" cy="768096"/>
          </a:xfrm>
        </p:spPr>
        <p:txBody>
          <a:bodyPr/>
          <a:lstStyle/>
          <a:p>
            <a:r>
              <a:rPr lang="en-GB" dirty="0"/>
              <a:t>HABITATS </a:t>
            </a:r>
            <a:br>
              <a:rPr lang="en-GB" dirty="0"/>
            </a:br>
            <a:r>
              <a:rPr lang="en-GB" sz="1000" dirty="0"/>
              <a:t>(from Coyle, Hood and Marsh (2010), CLIL, CUP)</a:t>
            </a:r>
            <a:br>
              <a:rPr lang="en-GB" sz="1000" dirty="0"/>
            </a:br>
            <a:endParaRPr lang="en-GB" sz="1000" dirty="0"/>
          </a:p>
        </p:txBody>
      </p:sp>
      <p:sp>
        <p:nvSpPr>
          <p:cNvPr id="5" name="Slide Number Placeholder 4">
            <a:extLst>
              <a:ext uri="{FF2B5EF4-FFF2-40B4-BE49-F238E27FC236}">
                <a16:creationId xmlns:a16="http://schemas.microsoft.com/office/drawing/2014/main" id="{68CEDFC6-A6E2-6D74-7D82-46160AC3D85F}"/>
              </a:ext>
            </a:extLst>
          </p:cNvPr>
          <p:cNvSpPr>
            <a:spLocks noGrp="1"/>
          </p:cNvSpPr>
          <p:nvPr>
            <p:ph type="sldNum" sz="quarter" idx="12"/>
          </p:nvPr>
        </p:nvSpPr>
        <p:spPr/>
        <p:txBody>
          <a:bodyPr/>
          <a:lstStyle/>
          <a:p>
            <a:fld id="{48F63A3B-78C7-47BE-AE5E-E10140E04643}" type="slidenum">
              <a:rPr lang="en-US" smtClean="0"/>
              <a:t>33</a:t>
            </a:fld>
            <a:endParaRPr lang="en-US" dirty="0"/>
          </a:p>
        </p:txBody>
      </p:sp>
      <p:sp>
        <p:nvSpPr>
          <p:cNvPr id="7" name="Content Placeholder 6">
            <a:extLst>
              <a:ext uri="{FF2B5EF4-FFF2-40B4-BE49-F238E27FC236}">
                <a16:creationId xmlns:a16="http://schemas.microsoft.com/office/drawing/2014/main" id="{265A3567-DB9A-9F21-3C4F-96F7A6603122}"/>
              </a:ext>
            </a:extLst>
          </p:cNvPr>
          <p:cNvSpPr>
            <a:spLocks noGrp="1"/>
          </p:cNvSpPr>
          <p:nvPr>
            <p:ph sz="half" idx="1"/>
          </p:nvPr>
        </p:nvSpPr>
        <p:spPr/>
        <p:txBody>
          <a:bodyPr/>
          <a:lstStyle/>
          <a:p>
            <a:endParaRPr lang="en-GB"/>
          </a:p>
        </p:txBody>
      </p:sp>
      <p:pic>
        <p:nvPicPr>
          <p:cNvPr id="9" name="Picture 8">
            <a:extLst>
              <a:ext uri="{FF2B5EF4-FFF2-40B4-BE49-F238E27FC236}">
                <a16:creationId xmlns:a16="http://schemas.microsoft.com/office/drawing/2014/main" id="{60BF4EAF-048B-6492-818B-70CE2050AAF9}"/>
              </a:ext>
            </a:extLst>
          </p:cNvPr>
          <p:cNvPicPr>
            <a:picLocks noChangeAspect="1"/>
          </p:cNvPicPr>
          <p:nvPr/>
        </p:nvPicPr>
        <p:blipFill>
          <a:blip r:embed="rId2">
            <a:lum bright="-20000" contrast="40000"/>
          </a:blip>
          <a:stretch>
            <a:fillRect/>
          </a:stretch>
        </p:blipFill>
        <p:spPr>
          <a:xfrm>
            <a:off x="2076794" y="1741714"/>
            <a:ext cx="8038411" cy="4970417"/>
          </a:xfrm>
          <a:prstGeom prst="rect">
            <a:avLst/>
          </a:prstGeom>
        </p:spPr>
      </p:pic>
    </p:spTree>
    <p:extLst>
      <p:ext uri="{BB962C8B-B14F-4D97-AF65-F5344CB8AC3E}">
        <p14:creationId xmlns:p14="http://schemas.microsoft.com/office/powerpoint/2010/main" val="3768084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CE95-A376-7AF4-7AA4-D516C5D0979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EA6BE4A-CF52-4886-6294-72B4B6826762}"/>
              </a:ext>
            </a:extLst>
          </p:cNvPr>
          <p:cNvSpPr>
            <a:spLocks noGrp="1"/>
          </p:cNvSpPr>
          <p:nvPr>
            <p:ph sz="half" idx="1"/>
          </p:nvPr>
        </p:nvSpPr>
        <p:spPr/>
        <p:txBody>
          <a:bodyPr/>
          <a:lstStyle/>
          <a:p>
            <a:endParaRPr lang="en-GB"/>
          </a:p>
        </p:txBody>
      </p:sp>
      <p:sp>
        <p:nvSpPr>
          <p:cNvPr id="5" name="Slide Number Placeholder 4">
            <a:extLst>
              <a:ext uri="{FF2B5EF4-FFF2-40B4-BE49-F238E27FC236}">
                <a16:creationId xmlns:a16="http://schemas.microsoft.com/office/drawing/2014/main" id="{2B6E7994-F2C7-3FCE-3018-FB9071996EE4}"/>
              </a:ext>
            </a:extLst>
          </p:cNvPr>
          <p:cNvSpPr>
            <a:spLocks noGrp="1"/>
          </p:cNvSpPr>
          <p:nvPr>
            <p:ph type="sldNum" sz="quarter" idx="12"/>
          </p:nvPr>
        </p:nvSpPr>
        <p:spPr/>
        <p:txBody>
          <a:bodyPr/>
          <a:lstStyle/>
          <a:p>
            <a:fld id="{48F63A3B-78C7-47BE-AE5E-E10140E04643}" type="slidenum">
              <a:rPr lang="en-US" smtClean="0"/>
              <a:t>34</a:t>
            </a:fld>
            <a:endParaRPr lang="en-US" dirty="0"/>
          </a:p>
        </p:txBody>
      </p:sp>
      <p:pic>
        <p:nvPicPr>
          <p:cNvPr id="7" name="Picture 6">
            <a:extLst>
              <a:ext uri="{FF2B5EF4-FFF2-40B4-BE49-F238E27FC236}">
                <a16:creationId xmlns:a16="http://schemas.microsoft.com/office/drawing/2014/main" id="{F174DE4C-C817-67D0-9463-582A5E3BEB11}"/>
              </a:ext>
            </a:extLst>
          </p:cNvPr>
          <p:cNvPicPr>
            <a:picLocks noChangeAspect="1"/>
          </p:cNvPicPr>
          <p:nvPr/>
        </p:nvPicPr>
        <p:blipFill>
          <a:blip r:embed="rId2">
            <a:lum bright="-20000" contrast="40000"/>
          </a:blip>
          <a:stretch>
            <a:fillRect/>
          </a:stretch>
        </p:blipFill>
        <p:spPr>
          <a:xfrm>
            <a:off x="2476122" y="699951"/>
            <a:ext cx="7239755" cy="5458097"/>
          </a:xfrm>
          <a:prstGeom prst="rect">
            <a:avLst/>
          </a:prstGeom>
        </p:spPr>
      </p:pic>
    </p:spTree>
    <p:extLst>
      <p:ext uri="{BB962C8B-B14F-4D97-AF65-F5344CB8AC3E}">
        <p14:creationId xmlns:p14="http://schemas.microsoft.com/office/powerpoint/2010/main" val="1296130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619C923-96F3-D871-AB1C-B6450554930A}"/>
              </a:ext>
            </a:extLst>
          </p:cNvPr>
          <p:cNvSpPr>
            <a:spLocks noGrp="1"/>
          </p:cNvSpPr>
          <p:nvPr>
            <p:ph type="sldNum" sz="quarter" idx="12"/>
          </p:nvPr>
        </p:nvSpPr>
        <p:spPr/>
        <p:txBody>
          <a:bodyPr/>
          <a:lstStyle/>
          <a:p>
            <a:fld id="{48F63A3B-78C7-47BE-AE5E-E10140E04643}" type="slidenum">
              <a:rPr lang="en-US" smtClean="0"/>
              <a:t>35</a:t>
            </a:fld>
            <a:endParaRPr lang="en-US" dirty="0"/>
          </a:p>
        </p:txBody>
      </p:sp>
      <p:pic>
        <p:nvPicPr>
          <p:cNvPr id="7" name="Picture 6">
            <a:extLst>
              <a:ext uri="{FF2B5EF4-FFF2-40B4-BE49-F238E27FC236}">
                <a16:creationId xmlns:a16="http://schemas.microsoft.com/office/drawing/2014/main" id="{72A11B40-32A8-432E-AEE6-0B31C8931FAA}"/>
              </a:ext>
            </a:extLst>
          </p:cNvPr>
          <p:cNvPicPr>
            <a:picLocks noChangeAspect="1"/>
          </p:cNvPicPr>
          <p:nvPr/>
        </p:nvPicPr>
        <p:blipFill rotWithShape="1">
          <a:blip r:embed="rId2">
            <a:lum bright="-20000" contrast="40000"/>
          </a:blip>
          <a:srcRect r="8882"/>
          <a:stretch/>
        </p:blipFill>
        <p:spPr>
          <a:xfrm>
            <a:off x="2075544" y="0"/>
            <a:ext cx="7794171" cy="5014913"/>
          </a:xfrm>
          <a:prstGeom prst="rect">
            <a:avLst/>
          </a:prstGeom>
        </p:spPr>
      </p:pic>
      <p:sp>
        <p:nvSpPr>
          <p:cNvPr id="9" name="TextBox 8">
            <a:extLst>
              <a:ext uri="{FF2B5EF4-FFF2-40B4-BE49-F238E27FC236}">
                <a16:creationId xmlns:a16="http://schemas.microsoft.com/office/drawing/2014/main" id="{73DB3AD7-88AA-201C-F1E3-8C504209B9D7}"/>
              </a:ext>
            </a:extLst>
          </p:cNvPr>
          <p:cNvSpPr txBox="1"/>
          <p:nvPr/>
        </p:nvSpPr>
        <p:spPr>
          <a:xfrm>
            <a:off x="2075544" y="5537538"/>
            <a:ext cx="8157028" cy="830997"/>
          </a:xfrm>
          <a:prstGeom prst="rect">
            <a:avLst/>
          </a:prstGeom>
          <a:noFill/>
          <a:ln>
            <a:solidFill>
              <a:srgbClr val="00B050"/>
            </a:solidFill>
          </a:ln>
        </p:spPr>
        <p:txBody>
          <a:bodyPr wrap="square">
            <a:spAutoFit/>
          </a:bodyPr>
          <a:lstStyle/>
          <a:p>
            <a:pPr algn="l"/>
            <a:r>
              <a:rPr lang="en-GB" sz="1600" dirty="0">
                <a:solidFill>
                  <a:schemeClr val="accent6"/>
                </a:solidFill>
              </a:rPr>
              <a:t>Language through learning may emerge if, for example, during the mini-project preparation, students working in groups need language to express a new idea which they have constructed and which is not in their resources - this might involve dictionary work and teacher support.</a:t>
            </a:r>
          </a:p>
        </p:txBody>
      </p:sp>
    </p:spTree>
    <p:extLst>
      <p:ext uri="{BB962C8B-B14F-4D97-AF65-F5344CB8AC3E}">
        <p14:creationId xmlns:p14="http://schemas.microsoft.com/office/powerpoint/2010/main" val="527255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9C737-965A-4774-E347-4EB9059A62B9}"/>
              </a:ext>
            </a:extLst>
          </p:cNvPr>
          <p:cNvSpPr>
            <a:spLocks noGrp="1"/>
          </p:cNvSpPr>
          <p:nvPr>
            <p:ph type="title"/>
          </p:nvPr>
        </p:nvSpPr>
        <p:spPr>
          <a:xfrm>
            <a:off x="758952" y="360535"/>
            <a:ext cx="10671048" cy="768096"/>
          </a:xfrm>
        </p:spPr>
        <p:txBody>
          <a:bodyPr/>
          <a:lstStyle/>
          <a:p>
            <a:r>
              <a:rPr lang="en-US" dirty="0"/>
              <a:t>Task: Categorize the language</a:t>
            </a:r>
            <a:endParaRPr lang="en-GB" dirty="0"/>
          </a:p>
        </p:txBody>
      </p:sp>
      <p:sp>
        <p:nvSpPr>
          <p:cNvPr id="3" name="Content Placeholder 2">
            <a:extLst>
              <a:ext uri="{FF2B5EF4-FFF2-40B4-BE49-F238E27FC236}">
                <a16:creationId xmlns:a16="http://schemas.microsoft.com/office/drawing/2014/main" id="{A1CE788C-B8CF-2430-B9E0-538235C774A6}"/>
              </a:ext>
            </a:extLst>
          </p:cNvPr>
          <p:cNvSpPr>
            <a:spLocks noGrp="1"/>
          </p:cNvSpPr>
          <p:nvPr>
            <p:ph sz="half" idx="1"/>
          </p:nvPr>
        </p:nvSpPr>
        <p:spPr/>
        <p:txBody>
          <a:bodyPr/>
          <a:lstStyle/>
          <a:p>
            <a:r>
              <a:rPr lang="en-US" dirty="0"/>
              <a:t>river</a:t>
            </a:r>
          </a:p>
          <a:p>
            <a:r>
              <a:rPr lang="en-US" dirty="0"/>
              <a:t>I agree with you</a:t>
            </a:r>
          </a:p>
          <a:p>
            <a:r>
              <a:rPr lang="en-US" dirty="0"/>
              <a:t>What does “X” mean?</a:t>
            </a:r>
          </a:p>
          <a:p>
            <a:r>
              <a:rPr lang="en-US" dirty="0"/>
              <a:t>Teacher, what can I say if </a:t>
            </a:r>
            <a:r>
              <a:rPr lang="en-US" b="1" dirty="0"/>
              <a:t>I want to provide evidence</a:t>
            </a:r>
            <a:r>
              <a:rPr lang="en-US" dirty="0"/>
              <a:t>? </a:t>
            </a:r>
          </a:p>
          <a:p>
            <a:r>
              <a:rPr lang="en-US" dirty="0"/>
              <a:t>I have a different idea…</a:t>
            </a:r>
          </a:p>
          <a:p>
            <a:r>
              <a:rPr lang="en-US" dirty="0"/>
              <a:t>X has a higher density than Y</a:t>
            </a:r>
          </a:p>
          <a:p>
            <a:r>
              <a:rPr lang="en-US" dirty="0"/>
              <a:t>buoyancy</a:t>
            </a:r>
          </a:p>
          <a:p>
            <a:r>
              <a:rPr lang="en-US" dirty="0"/>
              <a:t>I think we should… </a:t>
            </a:r>
          </a:p>
          <a:p>
            <a:r>
              <a:rPr lang="en-US" dirty="0"/>
              <a:t>Can you please explain X to me?</a:t>
            </a:r>
          </a:p>
          <a:p>
            <a:r>
              <a:rPr lang="en-US" dirty="0"/>
              <a:t>Teacher, how can I say </a:t>
            </a:r>
            <a:r>
              <a:rPr lang="en-US" b="1" dirty="0"/>
              <a:t>X</a:t>
            </a:r>
            <a:r>
              <a:rPr lang="en-US" dirty="0"/>
              <a:t> in English? </a:t>
            </a:r>
            <a:r>
              <a:rPr lang="en-US" b="1" dirty="0"/>
              <a:t>“elevate”</a:t>
            </a:r>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8C34A54D-CE9B-F9CD-4094-8DA0C2F92C2D}"/>
              </a:ext>
            </a:extLst>
          </p:cNvPr>
          <p:cNvSpPr>
            <a:spLocks noGrp="1"/>
          </p:cNvSpPr>
          <p:nvPr>
            <p:ph type="sldNum" sz="quarter" idx="12"/>
          </p:nvPr>
        </p:nvSpPr>
        <p:spPr/>
        <p:txBody>
          <a:bodyPr/>
          <a:lstStyle/>
          <a:p>
            <a:fld id="{48F63A3B-78C7-47BE-AE5E-E10140E04643}" type="slidenum">
              <a:rPr lang="en-US" smtClean="0"/>
              <a:t>36</a:t>
            </a:fld>
            <a:endParaRPr lang="en-US" dirty="0"/>
          </a:p>
        </p:txBody>
      </p:sp>
      <p:sp>
        <p:nvSpPr>
          <p:cNvPr id="6" name="Oval 5">
            <a:extLst>
              <a:ext uri="{FF2B5EF4-FFF2-40B4-BE49-F238E27FC236}">
                <a16:creationId xmlns:a16="http://schemas.microsoft.com/office/drawing/2014/main" id="{9A09E643-042A-6C30-B55C-119B97C224A0}"/>
              </a:ext>
            </a:extLst>
          </p:cNvPr>
          <p:cNvSpPr/>
          <p:nvPr/>
        </p:nvSpPr>
        <p:spPr>
          <a:xfrm>
            <a:off x="7750629" y="1879382"/>
            <a:ext cx="2583542" cy="133531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Language of learning</a:t>
            </a:r>
            <a:endParaRPr lang="en-GB" dirty="0"/>
          </a:p>
        </p:txBody>
      </p:sp>
      <p:sp>
        <p:nvSpPr>
          <p:cNvPr id="7" name="Oval 6">
            <a:extLst>
              <a:ext uri="{FF2B5EF4-FFF2-40B4-BE49-F238E27FC236}">
                <a16:creationId xmlns:a16="http://schemas.microsoft.com/office/drawing/2014/main" id="{ACF81BDF-0CA4-4A21-29C1-DC3EB4129992}"/>
              </a:ext>
            </a:extLst>
          </p:cNvPr>
          <p:cNvSpPr/>
          <p:nvPr/>
        </p:nvSpPr>
        <p:spPr>
          <a:xfrm>
            <a:off x="7750629" y="3386926"/>
            <a:ext cx="2657928" cy="1335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Language for learning</a:t>
            </a:r>
            <a:endParaRPr lang="en-GB" dirty="0"/>
          </a:p>
        </p:txBody>
      </p:sp>
      <p:sp>
        <p:nvSpPr>
          <p:cNvPr id="8" name="Oval 7">
            <a:extLst>
              <a:ext uri="{FF2B5EF4-FFF2-40B4-BE49-F238E27FC236}">
                <a16:creationId xmlns:a16="http://schemas.microsoft.com/office/drawing/2014/main" id="{86110349-76EF-7EEC-8644-3ECB306C68D9}"/>
              </a:ext>
            </a:extLst>
          </p:cNvPr>
          <p:cNvSpPr/>
          <p:nvPr/>
        </p:nvSpPr>
        <p:spPr>
          <a:xfrm>
            <a:off x="7750629" y="4894471"/>
            <a:ext cx="2735942" cy="133531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Language through learning</a:t>
            </a:r>
            <a:endParaRPr lang="en-GB" dirty="0"/>
          </a:p>
        </p:txBody>
      </p:sp>
    </p:spTree>
    <p:extLst>
      <p:ext uri="{BB962C8B-B14F-4D97-AF65-F5344CB8AC3E}">
        <p14:creationId xmlns:p14="http://schemas.microsoft.com/office/powerpoint/2010/main" val="4049768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0675-1F46-4999-395C-CE0FAC88C454}"/>
              </a:ext>
            </a:extLst>
          </p:cNvPr>
          <p:cNvSpPr>
            <a:spLocks noGrp="1"/>
          </p:cNvSpPr>
          <p:nvPr>
            <p:ph type="title"/>
          </p:nvPr>
        </p:nvSpPr>
        <p:spPr/>
        <p:txBody>
          <a:bodyPr/>
          <a:lstStyle/>
          <a:p>
            <a:r>
              <a:rPr lang="en-US" dirty="0"/>
              <a:t>Cognition</a:t>
            </a:r>
            <a:endParaRPr lang="en-GB" dirty="0"/>
          </a:p>
        </p:txBody>
      </p:sp>
      <p:sp>
        <p:nvSpPr>
          <p:cNvPr id="3" name="Content Placeholder 2">
            <a:extLst>
              <a:ext uri="{FF2B5EF4-FFF2-40B4-BE49-F238E27FC236}">
                <a16:creationId xmlns:a16="http://schemas.microsoft.com/office/drawing/2014/main" id="{86803161-5BEC-DC81-9303-9B9C3913C0CA}"/>
              </a:ext>
            </a:extLst>
          </p:cNvPr>
          <p:cNvSpPr>
            <a:spLocks noGrp="1"/>
          </p:cNvSpPr>
          <p:nvPr>
            <p:ph sz="half" idx="1"/>
          </p:nvPr>
        </p:nvSpPr>
        <p:spPr/>
        <p:txBody>
          <a:bodyPr/>
          <a:lstStyle/>
          <a:p>
            <a:r>
              <a:rPr lang="en-US" dirty="0"/>
              <a:t>CLIL promotes cognitive or thinking skills which challenge learners. </a:t>
            </a:r>
          </a:p>
          <a:p>
            <a:endParaRPr lang="en-US" dirty="0"/>
          </a:p>
          <a:p>
            <a:r>
              <a:rPr lang="en-US" dirty="0"/>
              <a:t>Engaging in a variety of low and high-order thinking skills can lead to deeper learning and retention of the content. </a:t>
            </a:r>
          </a:p>
          <a:p>
            <a:endParaRPr lang="en-US" dirty="0"/>
          </a:p>
          <a:p>
            <a:endParaRPr lang="en-US" dirty="0"/>
          </a:p>
          <a:p>
            <a:r>
              <a:rPr lang="en-US" dirty="0"/>
              <a:t>Teachers should consider </a:t>
            </a:r>
          </a:p>
          <a:p>
            <a:endParaRPr lang="en-US" dirty="0"/>
          </a:p>
          <a:p>
            <a:pPr lvl="1"/>
            <a:r>
              <a:rPr lang="en-US" dirty="0"/>
              <a:t>It is up to the teacher to consider the activities and tasks to ensure learners engage in a variety of cognitive skills in their lessons. One may choose to start with low order thinking in their first activity and move toward high-order thinking skills throughout the lesson. </a:t>
            </a:r>
            <a:endParaRPr lang="en-GB" dirty="0"/>
          </a:p>
        </p:txBody>
      </p:sp>
      <p:sp>
        <p:nvSpPr>
          <p:cNvPr id="5" name="Slide Number Placeholder 4">
            <a:extLst>
              <a:ext uri="{FF2B5EF4-FFF2-40B4-BE49-F238E27FC236}">
                <a16:creationId xmlns:a16="http://schemas.microsoft.com/office/drawing/2014/main" id="{BE2733CC-511F-466D-67D5-992DD9742BD0}"/>
              </a:ext>
            </a:extLst>
          </p:cNvPr>
          <p:cNvSpPr>
            <a:spLocks noGrp="1"/>
          </p:cNvSpPr>
          <p:nvPr>
            <p:ph type="sldNum" sz="quarter" idx="12"/>
          </p:nvPr>
        </p:nvSpPr>
        <p:spPr/>
        <p:txBody>
          <a:bodyPr/>
          <a:lstStyle/>
          <a:p>
            <a:fld id="{48F63A3B-78C7-47BE-AE5E-E10140E04643}" type="slidenum">
              <a:rPr lang="en-US" smtClean="0"/>
              <a:t>37</a:t>
            </a:fld>
            <a:endParaRPr lang="en-US" dirty="0"/>
          </a:p>
        </p:txBody>
      </p:sp>
    </p:spTree>
    <p:extLst>
      <p:ext uri="{BB962C8B-B14F-4D97-AF65-F5344CB8AC3E}">
        <p14:creationId xmlns:p14="http://schemas.microsoft.com/office/powerpoint/2010/main" val="162640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11B0-43B4-6BC1-2DFC-495F32A694C9}"/>
              </a:ext>
            </a:extLst>
          </p:cNvPr>
          <p:cNvSpPr>
            <a:spLocks noGrp="1"/>
          </p:cNvSpPr>
          <p:nvPr>
            <p:ph type="title"/>
          </p:nvPr>
        </p:nvSpPr>
        <p:spPr/>
        <p:txBody>
          <a:bodyPr/>
          <a:lstStyle/>
          <a:p>
            <a:r>
              <a:rPr lang="en-US" dirty="0"/>
              <a:t>Bloom’s revised taxonomy</a:t>
            </a:r>
            <a:endParaRPr lang="en-GB" dirty="0"/>
          </a:p>
        </p:txBody>
      </p:sp>
      <p:sp>
        <p:nvSpPr>
          <p:cNvPr id="3" name="Content Placeholder 2">
            <a:extLst>
              <a:ext uri="{FF2B5EF4-FFF2-40B4-BE49-F238E27FC236}">
                <a16:creationId xmlns:a16="http://schemas.microsoft.com/office/drawing/2014/main" id="{FA42F150-72B1-C538-CDE7-41CBA07DC47F}"/>
              </a:ext>
            </a:extLst>
          </p:cNvPr>
          <p:cNvSpPr>
            <a:spLocks noGrp="1"/>
          </p:cNvSpPr>
          <p:nvPr>
            <p:ph sz="half" idx="1"/>
          </p:nvPr>
        </p:nvSpPr>
        <p:spPr/>
        <p:txBody>
          <a:bodyPr/>
          <a:lstStyle/>
          <a:p>
            <a:endParaRPr lang="en-GB" dirty="0"/>
          </a:p>
        </p:txBody>
      </p:sp>
      <p:sp>
        <p:nvSpPr>
          <p:cNvPr id="5" name="Slide Number Placeholder 4">
            <a:extLst>
              <a:ext uri="{FF2B5EF4-FFF2-40B4-BE49-F238E27FC236}">
                <a16:creationId xmlns:a16="http://schemas.microsoft.com/office/drawing/2014/main" id="{F5B3914E-3AE0-62BC-0C61-B650BC96FFC7}"/>
              </a:ext>
            </a:extLst>
          </p:cNvPr>
          <p:cNvSpPr>
            <a:spLocks noGrp="1"/>
          </p:cNvSpPr>
          <p:nvPr>
            <p:ph type="sldNum" sz="quarter" idx="12"/>
          </p:nvPr>
        </p:nvSpPr>
        <p:spPr/>
        <p:txBody>
          <a:bodyPr/>
          <a:lstStyle/>
          <a:p>
            <a:fld id="{48F63A3B-78C7-47BE-AE5E-E10140E04643}" type="slidenum">
              <a:rPr lang="en-US" smtClean="0"/>
              <a:t>38</a:t>
            </a:fld>
            <a:endParaRPr lang="en-US" dirty="0"/>
          </a:p>
        </p:txBody>
      </p:sp>
      <p:pic>
        <p:nvPicPr>
          <p:cNvPr id="3074" name="Picture 2" descr="Bloom's Taxonomy: Revised Levels, Verbs for Objectives [2023]">
            <a:extLst>
              <a:ext uri="{FF2B5EF4-FFF2-40B4-BE49-F238E27FC236}">
                <a16:creationId xmlns:a16="http://schemas.microsoft.com/office/drawing/2014/main" id="{842BA2F7-7CDC-5BBC-EF8F-DB60B198DA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20" b="11297"/>
          <a:stretch/>
        </p:blipFill>
        <p:spPr bwMode="auto">
          <a:xfrm>
            <a:off x="1628248" y="2214731"/>
            <a:ext cx="8309571" cy="443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969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B1D7-BAF5-14E0-B3AF-AB5F2C1CEE9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3E8730F-B4C2-E481-CEB3-181D3AFBB837}"/>
              </a:ext>
            </a:extLst>
          </p:cNvPr>
          <p:cNvSpPr>
            <a:spLocks noGrp="1"/>
          </p:cNvSpPr>
          <p:nvPr>
            <p:ph sz="half" idx="1"/>
          </p:nvPr>
        </p:nvSpPr>
        <p:spPr/>
        <p:txBody>
          <a:bodyPr/>
          <a:lstStyle/>
          <a:p>
            <a:endParaRPr lang="en-GB"/>
          </a:p>
        </p:txBody>
      </p:sp>
      <p:sp>
        <p:nvSpPr>
          <p:cNvPr id="4" name="Footer Placeholder 3">
            <a:extLst>
              <a:ext uri="{FF2B5EF4-FFF2-40B4-BE49-F238E27FC236}">
                <a16:creationId xmlns:a16="http://schemas.microsoft.com/office/drawing/2014/main" id="{867567A6-1B2C-4124-3E6C-6F19F346138A}"/>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D67AED1-2384-4DE7-3C0B-FB3852CE3335}"/>
              </a:ext>
            </a:extLst>
          </p:cNvPr>
          <p:cNvSpPr>
            <a:spLocks noGrp="1"/>
          </p:cNvSpPr>
          <p:nvPr>
            <p:ph type="sldNum" sz="quarter" idx="12"/>
          </p:nvPr>
        </p:nvSpPr>
        <p:spPr/>
        <p:txBody>
          <a:bodyPr/>
          <a:lstStyle/>
          <a:p>
            <a:fld id="{48F63A3B-78C7-47BE-AE5E-E10140E04643}" type="slidenum">
              <a:rPr lang="en-US" smtClean="0"/>
              <a:t>39</a:t>
            </a:fld>
            <a:endParaRPr lang="en-US" dirty="0"/>
          </a:p>
        </p:txBody>
      </p:sp>
      <p:pic>
        <p:nvPicPr>
          <p:cNvPr id="11266" name="Picture 2">
            <a:extLst>
              <a:ext uri="{FF2B5EF4-FFF2-40B4-BE49-F238E27FC236}">
                <a16:creationId xmlns:a16="http://schemas.microsoft.com/office/drawing/2014/main" id="{4C3226F5-CEE6-1B31-6B6B-B1D50F488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790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776C-8B72-377E-2133-C2F38CEED44E}"/>
              </a:ext>
            </a:extLst>
          </p:cNvPr>
          <p:cNvSpPr>
            <a:spLocks noGrp="1"/>
          </p:cNvSpPr>
          <p:nvPr>
            <p:ph type="title"/>
          </p:nvPr>
        </p:nvSpPr>
        <p:spPr/>
        <p:txBody>
          <a:bodyPr/>
          <a:lstStyle/>
          <a:p>
            <a:r>
              <a:rPr lang="en-US" dirty="0"/>
              <a:t>CLIL: Simple definition</a:t>
            </a:r>
            <a:endParaRPr lang="en-GB" dirty="0"/>
          </a:p>
        </p:txBody>
      </p:sp>
      <p:sp>
        <p:nvSpPr>
          <p:cNvPr id="3" name="Content Placeholder 2">
            <a:extLst>
              <a:ext uri="{FF2B5EF4-FFF2-40B4-BE49-F238E27FC236}">
                <a16:creationId xmlns:a16="http://schemas.microsoft.com/office/drawing/2014/main" id="{3E51BB76-FB58-DF81-F508-4FAC90F9B1CC}"/>
              </a:ext>
            </a:extLst>
          </p:cNvPr>
          <p:cNvSpPr>
            <a:spLocks noGrp="1"/>
          </p:cNvSpPr>
          <p:nvPr>
            <p:ph sz="half" idx="1"/>
          </p:nvPr>
        </p:nvSpPr>
        <p:spPr/>
        <p:txBody>
          <a:bodyPr/>
          <a:lstStyle/>
          <a:p>
            <a:endParaRPr lang="en-US" dirty="0"/>
          </a:p>
          <a:p>
            <a:endParaRPr lang="en-GB" dirty="0"/>
          </a:p>
          <a:p>
            <a:r>
              <a:rPr lang="en-GB" sz="2000" dirty="0"/>
              <a:t>Students </a:t>
            </a:r>
            <a:r>
              <a:rPr lang="en-GB" sz="2000" b="1" dirty="0"/>
              <a:t>learn a subject</a:t>
            </a:r>
            <a:r>
              <a:rPr lang="en-GB" sz="2000" dirty="0"/>
              <a:t> </a:t>
            </a:r>
            <a:r>
              <a:rPr lang="en-GB" sz="2000" b="1" u="sng" dirty="0"/>
              <a:t>through</a:t>
            </a:r>
            <a:r>
              <a:rPr lang="en-GB" sz="2000" dirty="0"/>
              <a:t> the medium of </a:t>
            </a:r>
            <a:r>
              <a:rPr lang="en-GB" sz="2000" b="1" dirty="0"/>
              <a:t>a foreign language </a:t>
            </a:r>
            <a:r>
              <a:rPr lang="en-GB" sz="2000" dirty="0"/>
              <a:t>(European Commission)</a:t>
            </a:r>
          </a:p>
        </p:txBody>
      </p:sp>
      <p:sp>
        <p:nvSpPr>
          <p:cNvPr id="5" name="Slide Number Placeholder 4">
            <a:extLst>
              <a:ext uri="{FF2B5EF4-FFF2-40B4-BE49-F238E27FC236}">
                <a16:creationId xmlns:a16="http://schemas.microsoft.com/office/drawing/2014/main" id="{B79A521C-849A-FF2D-42F0-ECC7C6138CEB}"/>
              </a:ext>
            </a:extLst>
          </p:cNvPr>
          <p:cNvSpPr>
            <a:spLocks noGrp="1"/>
          </p:cNvSpPr>
          <p:nvPr>
            <p:ph type="sldNum" sz="quarter" idx="12"/>
          </p:nvPr>
        </p:nvSpPr>
        <p:spPr/>
        <p:txBody>
          <a:bodyPr/>
          <a:lstStyle/>
          <a:p>
            <a:fld id="{48F63A3B-78C7-47BE-AE5E-E10140E04643}" type="slidenum">
              <a:rPr lang="en-US" smtClean="0"/>
              <a:t>4</a:t>
            </a:fld>
            <a:endParaRPr lang="en-US" dirty="0"/>
          </a:p>
        </p:txBody>
      </p:sp>
      <p:pic>
        <p:nvPicPr>
          <p:cNvPr id="1026" name="Picture 2" descr="CLIL - Content and Language Integrated Learning">
            <a:extLst>
              <a:ext uri="{FF2B5EF4-FFF2-40B4-BE49-F238E27FC236}">
                <a16:creationId xmlns:a16="http://schemas.microsoft.com/office/drawing/2014/main" id="{0EE02CD9-755F-5C11-123C-EA2DF2C2D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144" y="3772632"/>
            <a:ext cx="4823418" cy="20353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8 Teaching Techniques for the CLIL Teacher's Soul | General Educator Blog">
            <a:extLst>
              <a:ext uri="{FF2B5EF4-FFF2-40B4-BE49-F238E27FC236}">
                <a16:creationId xmlns:a16="http://schemas.microsoft.com/office/drawing/2014/main" id="{D81061D6-A9A5-BB69-2B32-18E44B8F5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9449" y="3872090"/>
            <a:ext cx="2852824" cy="203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767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A6D5-8D46-9E21-51E2-EBF06E59D8A7}"/>
              </a:ext>
            </a:extLst>
          </p:cNvPr>
          <p:cNvSpPr>
            <a:spLocks noGrp="1"/>
          </p:cNvSpPr>
          <p:nvPr>
            <p:ph type="title"/>
          </p:nvPr>
        </p:nvSpPr>
        <p:spPr>
          <a:xfrm>
            <a:off x="758952" y="316992"/>
            <a:ext cx="10671048" cy="768096"/>
          </a:xfrm>
        </p:spPr>
        <p:txBody>
          <a:bodyPr/>
          <a:lstStyle/>
          <a:p>
            <a:r>
              <a:rPr lang="en-US" dirty="0"/>
              <a:t>Sorting activity: LOTS/ HOTS</a:t>
            </a:r>
            <a:endParaRPr lang="en-GB" dirty="0"/>
          </a:p>
        </p:txBody>
      </p:sp>
      <p:sp>
        <p:nvSpPr>
          <p:cNvPr id="5" name="Slide Number Placeholder 4">
            <a:extLst>
              <a:ext uri="{FF2B5EF4-FFF2-40B4-BE49-F238E27FC236}">
                <a16:creationId xmlns:a16="http://schemas.microsoft.com/office/drawing/2014/main" id="{D4174D2C-801A-8484-5835-9452CFE0A35F}"/>
              </a:ext>
            </a:extLst>
          </p:cNvPr>
          <p:cNvSpPr>
            <a:spLocks noGrp="1"/>
          </p:cNvSpPr>
          <p:nvPr>
            <p:ph type="sldNum" sz="quarter" idx="12"/>
          </p:nvPr>
        </p:nvSpPr>
        <p:spPr/>
        <p:txBody>
          <a:bodyPr/>
          <a:lstStyle/>
          <a:p>
            <a:fld id="{48F63A3B-78C7-47BE-AE5E-E10140E04643}" type="slidenum">
              <a:rPr lang="en-US" smtClean="0"/>
              <a:t>40</a:t>
            </a:fld>
            <a:endParaRPr lang="en-US" dirty="0"/>
          </a:p>
        </p:txBody>
      </p:sp>
      <p:sp>
        <p:nvSpPr>
          <p:cNvPr id="7" name="Rectangle 6">
            <a:extLst>
              <a:ext uri="{FF2B5EF4-FFF2-40B4-BE49-F238E27FC236}">
                <a16:creationId xmlns:a16="http://schemas.microsoft.com/office/drawing/2014/main" id="{75FB2790-A88E-8BE1-6D65-F858ACCEABD5}"/>
              </a:ext>
            </a:extLst>
          </p:cNvPr>
          <p:cNvSpPr/>
          <p:nvPr/>
        </p:nvSpPr>
        <p:spPr>
          <a:xfrm>
            <a:off x="4454836" y="1151872"/>
            <a:ext cx="2841390" cy="15904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Analyze</a:t>
            </a:r>
          </a:p>
          <a:p>
            <a:pPr algn="ctr"/>
            <a:endParaRPr lang="en-US" b="1" dirty="0">
              <a:solidFill>
                <a:schemeClr val="tx1"/>
              </a:solidFill>
            </a:endParaRPr>
          </a:p>
          <a:p>
            <a:pPr algn="ctr"/>
            <a:r>
              <a:rPr lang="en-US" dirty="0">
                <a:solidFill>
                  <a:schemeClr val="tx1"/>
                </a:solidFill>
              </a:rPr>
              <a:t>Examine, experiment, test, </a:t>
            </a:r>
          </a:p>
          <a:p>
            <a:pPr algn="ctr"/>
            <a:r>
              <a:rPr lang="en-GB" dirty="0">
                <a:solidFill>
                  <a:schemeClr val="tx1"/>
                </a:solidFill>
              </a:rPr>
              <a:t>question, compare, contrast</a:t>
            </a:r>
          </a:p>
        </p:txBody>
      </p:sp>
      <p:sp>
        <p:nvSpPr>
          <p:cNvPr id="8" name="Rectangle 7">
            <a:extLst>
              <a:ext uri="{FF2B5EF4-FFF2-40B4-BE49-F238E27FC236}">
                <a16:creationId xmlns:a16="http://schemas.microsoft.com/office/drawing/2014/main" id="{FD73398F-37AD-925A-1964-C45D1F959BD1}"/>
              </a:ext>
            </a:extLst>
          </p:cNvPr>
          <p:cNvSpPr/>
          <p:nvPr/>
        </p:nvSpPr>
        <p:spPr>
          <a:xfrm>
            <a:off x="4454837" y="4712698"/>
            <a:ext cx="2841390" cy="198685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Apply</a:t>
            </a:r>
          </a:p>
          <a:p>
            <a:pPr algn="ctr"/>
            <a:endParaRPr lang="en-US" b="1" dirty="0">
              <a:solidFill>
                <a:schemeClr val="tx1"/>
              </a:solidFill>
            </a:endParaRPr>
          </a:p>
          <a:p>
            <a:pPr algn="ctr"/>
            <a:r>
              <a:rPr lang="en-US" dirty="0">
                <a:solidFill>
                  <a:schemeClr val="tx1"/>
                </a:solidFill>
              </a:rPr>
              <a:t>How would you apply what you learned to X situation?  Build, make a video</a:t>
            </a:r>
            <a:endParaRPr lang="en-GB" dirty="0">
              <a:solidFill>
                <a:schemeClr val="tx1"/>
              </a:solidFill>
            </a:endParaRPr>
          </a:p>
        </p:txBody>
      </p:sp>
      <p:sp>
        <p:nvSpPr>
          <p:cNvPr id="9" name="Rectangle 8">
            <a:extLst>
              <a:ext uri="{FF2B5EF4-FFF2-40B4-BE49-F238E27FC236}">
                <a16:creationId xmlns:a16="http://schemas.microsoft.com/office/drawing/2014/main" id="{5D087F2C-ED6D-16ED-4931-70E79DB422CD}"/>
              </a:ext>
            </a:extLst>
          </p:cNvPr>
          <p:cNvSpPr/>
          <p:nvPr/>
        </p:nvSpPr>
        <p:spPr>
          <a:xfrm>
            <a:off x="8076186" y="1500196"/>
            <a:ext cx="3106283" cy="167465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Defining</a:t>
            </a:r>
          </a:p>
          <a:p>
            <a:pPr algn="ctr"/>
            <a:endParaRPr lang="en-US" b="1" dirty="0">
              <a:solidFill>
                <a:schemeClr val="tx1"/>
              </a:solidFill>
            </a:endParaRPr>
          </a:p>
          <a:p>
            <a:pPr algn="ctr"/>
            <a:r>
              <a:rPr lang="en-US" dirty="0">
                <a:solidFill>
                  <a:schemeClr val="tx1"/>
                </a:solidFill>
              </a:rPr>
              <a:t>What is X? What is the function of X? describe, define, translate</a:t>
            </a:r>
            <a:endParaRPr lang="en-GB" dirty="0">
              <a:solidFill>
                <a:schemeClr val="tx1"/>
              </a:solidFill>
            </a:endParaRPr>
          </a:p>
        </p:txBody>
      </p:sp>
      <p:sp>
        <p:nvSpPr>
          <p:cNvPr id="10" name="Rectangle 9">
            <a:extLst>
              <a:ext uri="{FF2B5EF4-FFF2-40B4-BE49-F238E27FC236}">
                <a16:creationId xmlns:a16="http://schemas.microsoft.com/office/drawing/2014/main" id="{C5E0E20F-B338-3D47-0E14-87299D679367}"/>
              </a:ext>
            </a:extLst>
          </p:cNvPr>
          <p:cNvSpPr/>
          <p:nvPr/>
        </p:nvSpPr>
        <p:spPr>
          <a:xfrm>
            <a:off x="8076186" y="3744521"/>
            <a:ext cx="3208203" cy="18960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Evaluating</a:t>
            </a:r>
          </a:p>
          <a:p>
            <a:pPr algn="ctr"/>
            <a:endParaRPr lang="en-US" b="1" dirty="0">
              <a:solidFill>
                <a:schemeClr val="tx1"/>
              </a:solidFill>
            </a:endParaRPr>
          </a:p>
          <a:p>
            <a:pPr algn="ctr"/>
            <a:r>
              <a:rPr lang="en-US" dirty="0">
                <a:solidFill>
                  <a:schemeClr val="tx1"/>
                </a:solidFill>
              </a:rPr>
              <a:t>What is your opinion of X? How would you rate it?  What is your assessment of X?</a:t>
            </a:r>
            <a:endParaRPr lang="en-GB" dirty="0">
              <a:solidFill>
                <a:schemeClr val="tx1"/>
              </a:solidFill>
            </a:endParaRPr>
          </a:p>
        </p:txBody>
      </p:sp>
      <p:sp>
        <p:nvSpPr>
          <p:cNvPr id="11" name="Rectangle 10">
            <a:extLst>
              <a:ext uri="{FF2B5EF4-FFF2-40B4-BE49-F238E27FC236}">
                <a16:creationId xmlns:a16="http://schemas.microsoft.com/office/drawing/2014/main" id="{6608A0CC-259C-EA94-2CE4-183F9F5FCAC3}"/>
              </a:ext>
            </a:extLst>
          </p:cNvPr>
          <p:cNvSpPr/>
          <p:nvPr/>
        </p:nvSpPr>
        <p:spPr>
          <a:xfrm>
            <a:off x="4454837" y="3174855"/>
            <a:ext cx="2841390" cy="124663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Ordering</a:t>
            </a:r>
          </a:p>
          <a:p>
            <a:pPr algn="ctr"/>
            <a:endParaRPr lang="en-US" b="1" dirty="0">
              <a:solidFill>
                <a:schemeClr val="tx1"/>
              </a:solidFill>
            </a:endParaRPr>
          </a:p>
          <a:p>
            <a:pPr algn="ctr"/>
            <a:r>
              <a:rPr lang="en-US" dirty="0">
                <a:solidFill>
                  <a:schemeClr val="tx1"/>
                </a:solidFill>
              </a:rPr>
              <a:t>What is the sequence? rank, organize</a:t>
            </a:r>
            <a:endParaRPr lang="en-GB" dirty="0">
              <a:solidFill>
                <a:schemeClr val="tx1"/>
              </a:solidFill>
            </a:endParaRPr>
          </a:p>
        </p:txBody>
      </p:sp>
      <p:sp>
        <p:nvSpPr>
          <p:cNvPr id="12" name="Rectangle 11">
            <a:extLst>
              <a:ext uri="{FF2B5EF4-FFF2-40B4-BE49-F238E27FC236}">
                <a16:creationId xmlns:a16="http://schemas.microsoft.com/office/drawing/2014/main" id="{6B660D63-B124-3BCA-FFD1-965EB85C0847}"/>
              </a:ext>
            </a:extLst>
          </p:cNvPr>
          <p:cNvSpPr/>
          <p:nvPr/>
        </p:nvSpPr>
        <p:spPr>
          <a:xfrm>
            <a:off x="907613" y="1317214"/>
            <a:ext cx="3208203" cy="160787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Creative Thinking</a:t>
            </a:r>
          </a:p>
          <a:p>
            <a:pPr algn="ctr"/>
            <a:endParaRPr lang="en-US" b="1" dirty="0">
              <a:solidFill>
                <a:schemeClr val="tx1"/>
              </a:solidFill>
            </a:endParaRPr>
          </a:p>
          <a:p>
            <a:pPr algn="ctr"/>
            <a:r>
              <a:rPr lang="en-US" dirty="0">
                <a:solidFill>
                  <a:schemeClr val="tx1"/>
                </a:solidFill>
              </a:rPr>
              <a:t>Imagine what would happen if…, Invent, Make a new plan, create a story, build a new design</a:t>
            </a:r>
            <a:endParaRPr lang="en-GB" dirty="0">
              <a:solidFill>
                <a:schemeClr val="tx1"/>
              </a:solidFill>
            </a:endParaRPr>
          </a:p>
        </p:txBody>
      </p:sp>
      <p:sp>
        <p:nvSpPr>
          <p:cNvPr id="13" name="Rectangle 12">
            <a:extLst>
              <a:ext uri="{FF2B5EF4-FFF2-40B4-BE49-F238E27FC236}">
                <a16:creationId xmlns:a16="http://schemas.microsoft.com/office/drawing/2014/main" id="{438DA8D0-3D58-E2DC-FF82-40ABA1006AF9}"/>
              </a:ext>
            </a:extLst>
          </p:cNvPr>
          <p:cNvSpPr/>
          <p:nvPr/>
        </p:nvSpPr>
        <p:spPr>
          <a:xfrm>
            <a:off x="907613" y="4642685"/>
            <a:ext cx="3106283" cy="201842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Reasoning</a:t>
            </a:r>
          </a:p>
          <a:p>
            <a:pPr algn="ctr"/>
            <a:endParaRPr lang="en-US" dirty="0">
              <a:solidFill>
                <a:schemeClr val="tx1"/>
              </a:solidFill>
            </a:endParaRPr>
          </a:p>
          <a:p>
            <a:pPr algn="ctr"/>
            <a:r>
              <a:rPr lang="en-US" dirty="0">
                <a:solidFill>
                  <a:schemeClr val="tx1"/>
                </a:solidFill>
              </a:rPr>
              <a:t>Why did X happen? What causes/ caused X? What could logically change the result?</a:t>
            </a:r>
            <a:endParaRPr lang="en-GB" dirty="0">
              <a:solidFill>
                <a:schemeClr val="tx1"/>
              </a:solidFill>
            </a:endParaRPr>
          </a:p>
        </p:txBody>
      </p:sp>
      <p:sp>
        <p:nvSpPr>
          <p:cNvPr id="14" name="Rectangle 13">
            <a:extLst>
              <a:ext uri="{FF2B5EF4-FFF2-40B4-BE49-F238E27FC236}">
                <a16:creationId xmlns:a16="http://schemas.microsoft.com/office/drawing/2014/main" id="{2726BF05-1EC4-7C6B-8E2E-61507BB84976}"/>
              </a:ext>
            </a:extLst>
          </p:cNvPr>
          <p:cNvSpPr/>
          <p:nvPr/>
        </p:nvSpPr>
        <p:spPr>
          <a:xfrm>
            <a:off x="907614" y="3174855"/>
            <a:ext cx="3106282" cy="12466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Remembering</a:t>
            </a:r>
          </a:p>
          <a:p>
            <a:pPr algn="ctr"/>
            <a:endParaRPr lang="en-US" b="1" dirty="0">
              <a:solidFill>
                <a:schemeClr val="tx1"/>
              </a:solidFill>
            </a:endParaRPr>
          </a:p>
          <a:p>
            <a:pPr algn="ctr"/>
            <a:r>
              <a:rPr lang="en-US" dirty="0">
                <a:solidFill>
                  <a:schemeClr val="tx1"/>
                </a:solidFill>
              </a:rPr>
              <a:t>List, name, recall, recite, spell</a:t>
            </a:r>
            <a:endParaRPr lang="en-GB" dirty="0">
              <a:solidFill>
                <a:schemeClr val="tx1"/>
              </a:solidFill>
            </a:endParaRPr>
          </a:p>
        </p:txBody>
      </p:sp>
      <p:sp>
        <p:nvSpPr>
          <p:cNvPr id="16" name="Rectangle 15">
            <a:extLst>
              <a:ext uri="{FF2B5EF4-FFF2-40B4-BE49-F238E27FC236}">
                <a16:creationId xmlns:a16="http://schemas.microsoft.com/office/drawing/2014/main" id="{64F86FB9-2DC6-A56A-892E-C5FDD9D94718}"/>
              </a:ext>
            </a:extLst>
          </p:cNvPr>
          <p:cNvSpPr/>
          <p:nvPr/>
        </p:nvSpPr>
        <p:spPr>
          <a:xfrm>
            <a:off x="9130967" y="1656787"/>
            <a:ext cx="1059543" cy="290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91A6762-CB46-7B20-6031-1C68F847B1B9}"/>
              </a:ext>
            </a:extLst>
          </p:cNvPr>
          <p:cNvSpPr/>
          <p:nvPr/>
        </p:nvSpPr>
        <p:spPr>
          <a:xfrm>
            <a:off x="5345759" y="1415143"/>
            <a:ext cx="1059543" cy="290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9E98688-837A-4C1D-15B4-F25151714DE1}"/>
              </a:ext>
            </a:extLst>
          </p:cNvPr>
          <p:cNvSpPr/>
          <p:nvPr/>
        </p:nvSpPr>
        <p:spPr>
          <a:xfrm>
            <a:off x="1467535" y="1334853"/>
            <a:ext cx="1986438" cy="282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25C748B-443D-0723-7B2F-EC5406E7BD14}"/>
              </a:ext>
            </a:extLst>
          </p:cNvPr>
          <p:cNvSpPr/>
          <p:nvPr/>
        </p:nvSpPr>
        <p:spPr>
          <a:xfrm>
            <a:off x="8687068" y="3839955"/>
            <a:ext cx="1986438" cy="581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968359A-5CB4-4890-C448-4F6012E77497}"/>
              </a:ext>
            </a:extLst>
          </p:cNvPr>
          <p:cNvSpPr/>
          <p:nvPr/>
        </p:nvSpPr>
        <p:spPr>
          <a:xfrm>
            <a:off x="4882311" y="3287757"/>
            <a:ext cx="1986438" cy="282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9DD24FE-373A-EFD2-DE32-30F3EFCB35FF}"/>
              </a:ext>
            </a:extLst>
          </p:cNvPr>
          <p:cNvSpPr/>
          <p:nvPr/>
        </p:nvSpPr>
        <p:spPr>
          <a:xfrm>
            <a:off x="4882311" y="4932631"/>
            <a:ext cx="1986438" cy="282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2226AC8-ECE5-0C19-FAD9-5E8019D08460}"/>
              </a:ext>
            </a:extLst>
          </p:cNvPr>
          <p:cNvSpPr/>
          <p:nvPr/>
        </p:nvSpPr>
        <p:spPr>
          <a:xfrm>
            <a:off x="1599984" y="3401170"/>
            <a:ext cx="1986438" cy="282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9B1BF1F-27D8-235F-0796-E6E53CE77D5C}"/>
              </a:ext>
            </a:extLst>
          </p:cNvPr>
          <p:cNvSpPr/>
          <p:nvPr/>
        </p:nvSpPr>
        <p:spPr>
          <a:xfrm>
            <a:off x="1467535" y="4983897"/>
            <a:ext cx="1986438" cy="282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8318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A6D5-8D46-9E21-51E2-EBF06E59D8A7}"/>
              </a:ext>
            </a:extLst>
          </p:cNvPr>
          <p:cNvSpPr>
            <a:spLocks noGrp="1"/>
          </p:cNvSpPr>
          <p:nvPr>
            <p:ph type="title"/>
          </p:nvPr>
        </p:nvSpPr>
        <p:spPr>
          <a:xfrm>
            <a:off x="758952" y="316992"/>
            <a:ext cx="10671048" cy="768096"/>
          </a:xfrm>
        </p:spPr>
        <p:txBody>
          <a:bodyPr/>
          <a:lstStyle/>
          <a:p>
            <a:r>
              <a:rPr lang="en-US" dirty="0"/>
              <a:t>Sorting activity</a:t>
            </a:r>
            <a:endParaRPr lang="en-GB" dirty="0"/>
          </a:p>
        </p:txBody>
      </p:sp>
      <p:sp>
        <p:nvSpPr>
          <p:cNvPr id="5" name="Slide Number Placeholder 4">
            <a:extLst>
              <a:ext uri="{FF2B5EF4-FFF2-40B4-BE49-F238E27FC236}">
                <a16:creationId xmlns:a16="http://schemas.microsoft.com/office/drawing/2014/main" id="{D4174D2C-801A-8484-5835-9452CFE0A35F}"/>
              </a:ext>
            </a:extLst>
          </p:cNvPr>
          <p:cNvSpPr>
            <a:spLocks noGrp="1"/>
          </p:cNvSpPr>
          <p:nvPr>
            <p:ph type="sldNum" sz="quarter" idx="12"/>
          </p:nvPr>
        </p:nvSpPr>
        <p:spPr/>
        <p:txBody>
          <a:bodyPr/>
          <a:lstStyle/>
          <a:p>
            <a:fld id="{48F63A3B-78C7-47BE-AE5E-E10140E04643}" type="slidenum">
              <a:rPr lang="en-US" smtClean="0"/>
              <a:t>41</a:t>
            </a:fld>
            <a:endParaRPr lang="en-US" dirty="0"/>
          </a:p>
        </p:txBody>
      </p:sp>
      <p:sp>
        <p:nvSpPr>
          <p:cNvPr id="7" name="Rectangle 6">
            <a:extLst>
              <a:ext uri="{FF2B5EF4-FFF2-40B4-BE49-F238E27FC236}">
                <a16:creationId xmlns:a16="http://schemas.microsoft.com/office/drawing/2014/main" id="{75FB2790-A88E-8BE1-6D65-F858ACCEABD5}"/>
              </a:ext>
            </a:extLst>
          </p:cNvPr>
          <p:cNvSpPr/>
          <p:nvPr/>
        </p:nvSpPr>
        <p:spPr>
          <a:xfrm>
            <a:off x="3887019" y="3021881"/>
            <a:ext cx="4108359" cy="15904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Analyze</a:t>
            </a:r>
          </a:p>
          <a:p>
            <a:pPr algn="ctr"/>
            <a:endParaRPr lang="en-US" b="1" dirty="0">
              <a:solidFill>
                <a:schemeClr val="tx1"/>
              </a:solidFill>
            </a:endParaRPr>
          </a:p>
          <a:p>
            <a:pPr algn="ctr"/>
            <a:r>
              <a:rPr lang="en-US" dirty="0">
                <a:solidFill>
                  <a:schemeClr val="tx1"/>
                </a:solidFill>
              </a:rPr>
              <a:t>Examine, experiment, test, </a:t>
            </a:r>
          </a:p>
          <a:p>
            <a:pPr algn="ctr"/>
            <a:r>
              <a:rPr lang="en-GB" dirty="0">
                <a:solidFill>
                  <a:schemeClr val="tx1"/>
                </a:solidFill>
              </a:rPr>
              <a:t>question, compare, contrast</a:t>
            </a:r>
          </a:p>
        </p:txBody>
      </p:sp>
      <p:sp>
        <p:nvSpPr>
          <p:cNvPr id="8" name="Rectangle 7">
            <a:extLst>
              <a:ext uri="{FF2B5EF4-FFF2-40B4-BE49-F238E27FC236}">
                <a16:creationId xmlns:a16="http://schemas.microsoft.com/office/drawing/2014/main" id="{FD73398F-37AD-925A-1964-C45D1F959BD1}"/>
              </a:ext>
            </a:extLst>
          </p:cNvPr>
          <p:cNvSpPr/>
          <p:nvPr/>
        </p:nvSpPr>
        <p:spPr>
          <a:xfrm>
            <a:off x="3887018" y="1121395"/>
            <a:ext cx="4108360" cy="167466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Apply</a:t>
            </a:r>
          </a:p>
          <a:p>
            <a:pPr algn="ctr"/>
            <a:endParaRPr lang="en-US" b="1" dirty="0">
              <a:solidFill>
                <a:schemeClr val="tx1"/>
              </a:solidFill>
            </a:endParaRPr>
          </a:p>
          <a:p>
            <a:pPr algn="ctr"/>
            <a:r>
              <a:rPr lang="en-US" dirty="0">
                <a:solidFill>
                  <a:schemeClr val="tx1"/>
                </a:solidFill>
              </a:rPr>
              <a:t>How would you apply what you learned to X situation?  build, make a video</a:t>
            </a:r>
            <a:endParaRPr lang="en-GB" dirty="0">
              <a:solidFill>
                <a:schemeClr val="tx1"/>
              </a:solidFill>
            </a:endParaRPr>
          </a:p>
        </p:txBody>
      </p:sp>
      <p:sp>
        <p:nvSpPr>
          <p:cNvPr id="9" name="Rectangle 8">
            <a:extLst>
              <a:ext uri="{FF2B5EF4-FFF2-40B4-BE49-F238E27FC236}">
                <a16:creationId xmlns:a16="http://schemas.microsoft.com/office/drawing/2014/main" id="{5D087F2C-ED6D-16ED-4931-70E79DB422CD}"/>
              </a:ext>
            </a:extLst>
          </p:cNvPr>
          <p:cNvSpPr/>
          <p:nvPr/>
        </p:nvSpPr>
        <p:spPr>
          <a:xfrm>
            <a:off x="494058" y="2674528"/>
            <a:ext cx="3106283" cy="167465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Defining</a:t>
            </a:r>
          </a:p>
          <a:p>
            <a:pPr algn="ctr"/>
            <a:endParaRPr lang="en-US" b="1" dirty="0">
              <a:solidFill>
                <a:schemeClr val="tx1"/>
              </a:solidFill>
            </a:endParaRPr>
          </a:p>
          <a:p>
            <a:pPr algn="ctr"/>
            <a:r>
              <a:rPr lang="en-US" dirty="0">
                <a:solidFill>
                  <a:schemeClr val="tx1"/>
                </a:solidFill>
              </a:rPr>
              <a:t>What is X? What is the function of X? describe, define, translate</a:t>
            </a:r>
            <a:endParaRPr lang="en-GB" dirty="0">
              <a:solidFill>
                <a:schemeClr val="tx1"/>
              </a:solidFill>
            </a:endParaRPr>
          </a:p>
        </p:txBody>
      </p:sp>
      <p:sp>
        <p:nvSpPr>
          <p:cNvPr id="10" name="Rectangle 9">
            <a:extLst>
              <a:ext uri="{FF2B5EF4-FFF2-40B4-BE49-F238E27FC236}">
                <a16:creationId xmlns:a16="http://schemas.microsoft.com/office/drawing/2014/main" id="{C5E0E20F-B338-3D47-0E14-87299D679367}"/>
              </a:ext>
            </a:extLst>
          </p:cNvPr>
          <p:cNvSpPr/>
          <p:nvPr/>
        </p:nvSpPr>
        <p:spPr>
          <a:xfrm>
            <a:off x="8541276" y="1726518"/>
            <a:ext cx="3208203" cy="18960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Evaluating</a:t>
            </a:r>
          </a:p>
          <a:p>
            <a:pPr algn="ctr"/>
            <a:endParaRPr lang="en-US" b="1" dirty="0">
              <a:solidFill>
                <a:schemeClr val="tx1"/>
              </a:solidFill>
            </a:endParaRPr>
          </a:p>
          <a:p>
            <a:pPr algn="ctr"/>
            <a:r>
              <a:rPr lang="en-US" dirty="0">
                <a:solidFill>
                  <a:schemeClr val="tx1"/>
                </a:solidFill>
              </a:rPr>
              <a:t>What is your opinion of X? How would you rate it?  What is your assessment of X?</a:t>
            </a:r>
            <a:endParaRPr lang="en-GB" dirty="0">
              <a:solidFill>
                <a:schemeClr val="tx1"/>
              </a:solidFill>
            </a:endParaRPr>
          </a:p>
        </p:txBody>
      </p:sp>
      <p:sp>
        <p:nvSpPr>
          <p:cNvPr id="11" name="Rectangle 10">
            <a:extLst>
              <a:ext uri="{FF2B5EF4-FFF2-40B4-BE49-F238E27FC236}">
                <a16:creationId xmlns:a16="http://schemas.microsoft.com/office/drawing/2014/main" id="{6608A0CC-259C-EA94-2CE4-183F9F5FCAC3}"/>
              </a:ext>
            </a:extLst>
          </p:cNvPr>
          <p:cNvSpPr/>
          <p:nvPr/>
        </p:nvSpPr>
        <p:spPr>
          <a:xfrm>
            <a:off x="465728" y="5089786"/>
            <a:ext cx="3106281" cy="124663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Ordering</a:t>
            </a:r>
          </a:p>
          <a:p>
            <a:pPr algn="ctr"/>
            <a:endParaRPr lang="en-US" b="1" dirty="0">
              <a:solidFill>
                <a:schemeClr val="tx1"/>
              </a:solidFill>
            </a:endParaRPr>
          </a:p>
          <a:p>
            <a:pPr algn="ctr"/>
            <a:r>
              <a:rPr lang="en-US" dirty="0">
                <a:solidFill>
                  <a:schemeClr val="tx1"/>
                </a:solidFill>
              </a:rPr>
              <a:t>What is the sequence? rank, organize</a:t>
            </a:r>
            <a:endParaRPr lang="en-GB" dirty="0">
              <a:solidFill>
                <a:schemeClr val="tx1"/>
              </a:solidFill>
            </a:endParaRPr>
          </a:p>
        </p:txBody>
      </p:sp>
      <p:sp>
        <p:nvSpPr>
          <p:cNvPr id="12" name="Rectangle 11">
            <a:extLst>
              <a:ext uri="{FF2B5EF4-FFF2-40B4-BE49-F238E27FC236}">
                <a16:creationId xmlns:a16="http://schemas.microsoft.com/office/drawing/2014/main" id="{6B660D63-B124-3BCA-FFD1-965EB85C0847}"/>
              </a:ext>
            </a:extLst>
          </p:cNvPr>
          <p:cNvSpPr/>
          <p:nvPr/>
        </p:nvSpPr>
        <p:spPr>
          <a:xfrm>
            <a:off x="8541276" y="4144041"/>
            <a:ext cx="3208203" cy="160787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Creative Thinking</a:t>
            </a:r>
          </a:p>
          <a:p>
            <a:pPr algn="ctr"/>
            <a:endParaRPr lang="en-US" b="1" dirty="0">
              <a:solidFill>
                <a:schemeClr val="tx1"/>
              </a:solidFill>
            </a:endParaRPr>
          </a:p>
          <a:p>
            <a:pPr algn="ctr"/>
            <a:r>
              <a:rPr lang="en-US" dirty="0">
                <a:solidFill>
                  <a:schemeClr val="tx1"/>
                </a:solidFill>
              </a:rPr>
              <a:t>Imagine what would happen if…, invent, make a new plan, create a story, build a new design</a:t>
            </a:r>
            <a:endParaRPr lang="en-GB" dirty="0">
              <a:solidFill>
                <a:schemeClr val="tx1"/>
              </a:solidFill>
            </a:endParaRPr>
          </a:p>
        </p:txBody>
      </p:sp>
      <p:sp>
        <p:nvSpPr>
          <p:cNvPr id="13" name="Rectangle 12">
            <a:extLst>
              <a:ext uri="{FF2B5EF4-FFF2-40B4-BE49-F238E27FC236}">
                <a16:creationId xmlns:a16="http://schemas.microsoft.com/office/drawing/2014/main" id="{438DA8D0-3D58-E2DC-FF82-40ABA1006AF9}"/>
              </a:ext>
            </a:extLst>
          </p:cNvPr>
          <p:cNvSpPr/>
          <p:nvPr/>
        </p:nvSpPr>
        <p:spPr>
          <a:xfrm>
            <a:off x="3887019" y="5128768"/>
            <a:ext cx="4139381" cy="141006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Reasoning</a:t>
            </a:r>
          </a:p>
          <a:p>
            <a:pPr algn="ctr"/>
            <a:endParaRPr lang="en-US" dirty="0">
              <a:solidFill>
                <a:schemeClr val="tx1"/>
              </a:solidFill>
            </a:endParaRPr>
          </a:p>
          <a:p>
            <a:pPr algn="ctr"/>
            <a:r>
              <a:rPr lang="en-US" dirty="0">
                <a:solidFill>
                  <a:schemeClr val="tx1"/>
                </a:solidFill>
              </a:rPr>
              <a:t>Why did X happen? What causes/ caused X? What could logically change the result?</a:t>
            </a:r>
            <a:endParaRPr lang="en-GB" dirty="0">
              <a:solidFill>
                <a:schemeClr val="tx1"/>
              </a:solidFill>
            </a:endParaRPr>
          </a:p>
        </p:txBody>
      </p:sp>
      <p:sp>
        <p:nvSpPr>
          <p:cNvPr id="14" name="Rectangle 13">
            <a:extLst>
              <a:ext uri="{FF2B5EF4-FFF2-40B4-BE49-F238E27FC236}">
                <a16:creationId xmlns:a16="http://schemas.microsoft.com/office/drawing/2014/main" id="{2726BF05-1EC4-7C6B-8E2E-61507BB84976}"/>
              </a:ext>
            </a:extLst>
          </p:cNvPr>
          <p:cNvSpPr/>
          <p:nvPr/>
        </p:nvSpPr>
        <p:spPr>
          <a:xfrm>
            <a:off x="494059" y="1134399"/>
            <a:ext cx="3106282" cy="12466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Remembering</a:t>
            </a:r>
          </a:p>
          <a:p>
            <a:pPr algn="ctr"/>
            <a:endParaRPr lang="en-US" b="1" dirty="0">
              <a:solidFill>
                <a:schemeClr val="tx1"/>
              </a:solidFill>
            </a:endParaRPr>
          </a:p>
          <a:p>
            <a:pPr algn="ctr"/>
            <a:r>
              <a:rPr lang="en-US" dirty="0">
                <a:solidFill>
                  <a:schemeClr val="tx1"/>
                </a:solidFill>
              </a:rPr>
              <a:t>List, name, recall, recite, spell</a:t>
            </a:r>
            <a:endParaRPr lang="en-GB" dirty="0">
              <a:solidFill>
                <a:schemeClr val="tx1"/>
              </a:solidFill>
            </a:endParaRPr>
          </a:p>
        </p:txBody>
      </p:sp>
      <p:sp>
        <p:nvSpPr>
          <p:cNvPr id="3" name="Rectangle 2">
            <a:extLst>
              <a:ext uri="{FF2B5EF4-FFF2-40B4-BE49-F238E27FC236}">
                <a16:creationId xmlns:a16="http://schemas.microsoft.com/office/drawing/2014/main" id="{A9672328-6E4E-6121-E96B-CF8A04BF80BC}"/>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065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E6F78-E0B6-D991-1B6E-05221EDFF867}"/>
              </a:ext>
            </a:extLst>
          </p:cNvPr>
          <p:cNvSpPr>
            <a:spLocks noGrp="1"/>
          </p:cNvSpPr>
          <p:nvPr>
            <p:ph type="title"/>
          </p:nvPr>
        </p:nvSpPr>
        <p:spPr>
          <a:xfrm>
            <a:off x="758952" y="483181"/>
            <a:ext cx="10671048" cy="768096"/>
          </a:xfrm>
        </p:spPr>
        <p:txBody>
          <a:bodyPr/>
          <a:lstStyle/>
          <a:p>
            <a:r>
              <a:rPr lang="en-US" dirty="0"/>
              <a:t>culture</a:t>
            </a:r>
            <a:endParaRPr lang="en-GB" dirty="0"/>
          </a:p>
        </p:txBody>
      </p:sp>
      <p:sp>
        <p:nvSpPr>
          <p:cNvPr id="3" name="Content Placeholder 2">
            <a:extLst>
              <a:ext uri="{FF2B5EF4-FFF2-40B4-BE49-F238E27FC236}">
                <a16:creationId xmlns:a16="http://schemas.microsoft.com/office/drawing/2014/main" id="{9EA13A0F-057D-B411-7A05-4C28DCCF5603}"/>
              </a:ext>
            </a:extLst>
          </p:cNvPr>
          <p:cNvSpPr>
            <a:spLocks noGrp="1"/>
          </p:cNvSpPr>
          <p:nvPr>
            <p:ph sz="half" idx="1"/>
          </p:nvPr>
        </p:nvSpPr>
        <p:spPr>
          <a:xfrm>
            <a:off x="534924" y="2843719"/>
            <a:ext cx="11119104" cy="4434840"/>
          </a:xfrm>
        </p:spPr>
        <p:txBody>
          <a:bodyPr/>
          <a:lstStyle/>
          <a:p>
            <a:r>
              <a:rPr lang="en-US" dirty="0"/>
              <a:t>Learners need to think about how the topic relates to and/ or impacts themselves as well as others in different positions around the world. </a:t>
            </a:r>
          </a:p>
          <a:p>
            <a:endParaRPr lang="en-US" dirty="0"/>
          </a:p>
          <a:p>
            <a:r>
              <a:rPr lang="en-US" dirty="0"/>
              <a:t>Learners can be introduced to a wide range of cultural contexts.</a:t>
            </a:r>
          </a:p>
          <a:p>
            <a:endParaRPr lang="en-US" dirty="0"/>
          </a:p>
          <a:p>
            <a:r>
              <a:rPr lang="en-US" dirty="0"/>
              <a:t>Learners need to develop positive attitudes towards people from other countries and cultures.</a:t>
            </a:r>
          </a:p>
          <a:p>
            <a:endParaRPr lang="en-US" dirty="0"/>
          </a:p>
          <a:p>
            <a:r>
              <a:rPr lang="en-US" dirty="0"/>
              <a:t>Learners need to develop their awareness of their responsibilities as a local as well as global citizen. </a:t>
            </a:r>
            <a:endParaRPr lang="en-GB" dirty="0"/>
          </a:p>
        </p:txBody>
      </p:sp>
      <p:sp>
        <p:nvSpPr>
          <p:cNvPr id="5" name="Slide Number Placeholder 4">
            <a:extLst>
              <a:ext uri="{FF2B5EF4-FFF2-40B4-BE49-F238E27FC236}">
                <a16:creationId xmlns:a16="http://schemas.microsoft.com/office/drawing/2014/main" id="{C7321EB8-55AF-DE03-9395-35DFFBC1B732}"/>
              </a:ext>
            </a:extLst>
          </p:cNvPr>
          <p:cNvSpPr>
            <a:spLocks noGrp="1"/>
          </p:cNvSpPr>
          <p:nvPr>
            <p:ph type="sldNum" sz="quarter" idx="12"/>
          </p:nvPr>
        </p:nvSpPr>
        <p:spPr/>
        <p:txBody>
          <a:bodyPr/>
          <a:lstStyle/>
          <a:p>
            <a:fld id="{48F63A3B-78C7-47BE-AE5E-E10140E04643}" type="slidenum">
              <a:rPr lang="en-US" smtClean="0"/>
              <a:t>42</a:t>
            </a:fld>
            <a:endParaRPr lang="en-US" dirty="0"/>
          </a:p>
        </p:txBody>
      </p:sp>
      <p:pic>
        <p:nvPicPr>
          <p:cNvPr id="4098" name="Picture 2" descr="Teaching Kids Cultural Awareness -">
            <a:extLst>
              <a:ext uri="{FF2B5EF4-FFF2-40B4-BE49-F238E27FC236}">
                <a16:creationId xmlns:a16="http://schemas.microsoft.com/office/drawing/2014/main" id="{01513047-1BBB-D514-88CC-10B9D0A51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88" y="259813"/>
            <a:ext cx="2187448" cy="15370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eaching Kids Cultural Awareness -">
            <a:extLst>
              <a:ext uri="{FF2B5EF4-FFF2-40B4-BE49-F238E27FC236}">
                <a16:creationId xmlns:a16="http://schemas.microsoft.com/office/drawing/2014/main" id="{0714BF08-5FDB-D2CE-663B-8E6FF69CB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64" y="243121"/>
            <a:ext cx="2187448" cy="153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2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5A9D-7188-F7A8-49BA-2B80EF530BA8}"/>
              </a:ext>
            </a:extLst>
          </p:cNvPr>
          <p:cNvSpPr>
            <a:spLocks noGrp="1"/>
          </p:cNvSpPr>
          <p:nvPr>
            <p:ph type="title"/>
          </p:nvPr>
        </p:nvSpPr>
        <p:spPr>
          <a:xfrm>
            <a:off x="685945" y="347472"/>
            <a:ext cx="10671048" cy="768096"/>
          </a:xfrm>
        </p:spPr>
        <p:txBody>
          <a:bodyPr/>
          <a:lstStyle/>
          <a:p>
            <a:r>
              <a:rPr lang="en-US" dirty="0"/>
              <a:t>Mapping the 4cs into Lesson aims</a:t>
            </a:r>
            <a:endParaRPr lang="en-GB" dirty="0"/>
          </a:p>
        </p:txBody>
      </p:sp>
      <p:sp>
        <p:nvSpPr>
          <p:cNvPr id="3" name="Content Placeholder 2">
            <a:extLst>
              <a:ext uri="{FF2B5EF4-FFF2-40B4-BE49-F238E27FC236}">
                <a16:creationId xmlns:a16="http://schemas.microsoft.com/office/drawing/2014/main" id="{0D20FF12-C79D-1053-F631-40D6EA4495DB}"/>
              </a:ext>
            </a:extLst>
          </p:cNvPr>
          <p:cNvSpPr>
            <a:spLocks noGrp="1"/>
          </p:cNvSpPr>
          <p:nvPr>
            <p:ph sz="half" idx="1"/>
          </p:nvPr>
        </p:nvSpPr>
        <p:spPr/>
        <p:txBody>
          <a:bodyPr/>
          <a:lstStyle/>
          <a:p>
            <a:endParaRPr lang="en-GB"/>
          </a:p>
        </p:txBody>
      </p:sp>
      <p:sp>
        <p:nvSpPr>
          <p:cNvPr id="5" name="Slide Number Placeholder 4">
            <a:extLst>
              <a:ext uri="{FF2B5EF4-FFF2-40B4-BE49-F238E27FC236}">
                <a16:creationId xmlns:a16="http://schemas.microsoft.com/office/drawing/2014/main" id="{A857B848-387A-BC36-4F5D-31C924EFD63F}"/>
              </a:ext>
            </a:extLst>
          </p:cNvPr>
          <p:cNvSpPr>
            <a:spLocks noGrp="1"/>
          </p:cNvSpPr>
          <p:nvPr>
            <p:ph type="sldNum" sz="quarter" idx="12"/>
          </p:nvPr>
        </p:nvSpPr>
        <p:spPr/>
        <p:txBody>
          <a:bodyPr/>
          <a:lstStyle/>
          <a:p>
            <a:fld id="{48F63A3B-78C7-47BE-AE5E-E10140E04643}" type="slidenum">
              <a:rPr lang="en-US" smtClean="0"/>
              <a:t>43</a:t>
            </a:fld>
            <a:endParaRPr lang="en-US" dirty="0"/>
          </a:p>
        </p:txBody>
      </p:sp>
      <p:pic>
        <p:nvPicPr>
          <p:cNvPr id="4098" name="Picture 2">
            <a:extLst>
              <a:ext uri="{FF2B5EF4-FFF2-40B4-BE49-F238E27FC236}">
                <a16:creationId xmlns:a16="http://schemas.microsoft.com/office/drawing/2014/main" id="{622B501E-5C74-8A23-B578-629F97728D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57" t="17733" r="19016"/>
          <a:stretch/>
        </p:blipFill>
        <p:spPr bwMode="auto">
          <a:xfrm>
            <a:off x="1728797" y="2020824"/>
            <a:ext cx="9216571" cy="459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008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924052" y="342392"/>
            <a:ext cx="10671048" cy="768096"/>
          </a:xfrm>
        </p:spPr>
        <p:txBody>
          <a:bodyPr/>
          <a:lstStyle/>
          <a:p>
            <a:r>
              <a:rPr lang="en-US" dirty="0">
                <a:latin typeface="Arial Black" panose="020B0604020202020204" pitchFamily="34" charset="0"/>
                <a:ea typeface="Arial Regular" pitchFamily="34" charset="-122"/>
                <a:cs typeface="Arial Black" panose="020B0604020202020204" pitchFamily="34" charset="0"/>
              </a:rPr>
              <a:t>Initial questions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sz="half" idx="1"/>
          </p:nvPr>
        </p:nvSpPr>
        <p:spPr>
          <a:xfrm>
            <a:off x="6259576" y="2206593"/>
            <a:ext cx="4483354" cy="3265383"/>
          </a:xfrm>
        </p:spPr>
        <p:txBody>
          <a:bodyPr/>
          <a:lstStyle/>
          <a:p>
            <a:pPr marL="0" indent="0">
              <a:buNone/>
            </a:pPr>
            <a:r>
              <a:rPr lang="en-GB" b="0" i="0" dirty="0">
                <a:solidFill>
                  <a:srgbClr val="444444"/>
                </a:solidFill>
                <a:effectLst/>
                <a:latin typeface="Times New Roman" panose="02020603050405020304" pitchFamily="18" charset="0"/>
                <a:cs typeface="Times New Roman" panose="02020603050405020304" pitchFamily="18" charset="0"/>
              </a:rPr>
              <a:t>3. What are the core principles of CLIL?</a:t>
            </a:r>
          </a:p>
        </p:txBody>
      </p:sp>
      <p:pic>
        <p:nvPicPr>
          <p:cNvPr id="1026" name="Picture 2" descr="CLIL – Content and Language Integrated Learning – What is that? - Exam  Seekers">
            <a:extLst>
              <a:ext uri="{FF2B5EF4-FFF2-40B4-BE49-F238E27FC236}">
                <a16:creationId xmlns:a16="http://schemas.microsoft.com/office/drawing/2014/main" id="{52A975D0-40D3-DD67-6135-B0019F1AA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21" y="1587971"/>
            <a:ext cx="5765782" cy="388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19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415F85-CF83-EB2C-58BA-DC610450A470}"/>
              </a:ext>
            </a:extLst>
          </p:cNvPr>
          <p:cNvSpPr>
            <a:spLocks noGrp="1"/>
          </p:cNvSpPr>
          <p:nvPr>
            <p:ph type="ctrTitle"/>
          </p:nvPr>
        </p:nvSpPr>
        <p:spPr>
          <a:xfrm>
            <a:off x="3403092" y="1069848"/>
            <a:ext cx="5385816" cy="1225296"/>
          </a:xfrm>
        </p:spPr>
        <p:txBody>
          <a:bodyPr/>
          <a:lstStyle/>
          <a:p>
            <a:r>
              <a:rPr lang="en-GB" dirty="0"/>
              <a:t>What are the benefits and drawbacks of CLIL lessons</a:t>
            </a:r>
            <a:r>
              <a:rPr lang="en-GB" b="0" i="0" dirty="0">
                <a:solidFill>
                  <a:srgbClr val="444444"/>
                </a:solidFill>
                <a:effectLst/>
                <a:latin typeface="Times New Roman" panose="02020603050405020304" pitchFamily="18" charset="0"/>
                <a:cs typeface="Times New Roman" panose="02020603050405020304" pitchFamily="18" charset="0"/>
              </a:rPr>
              <a:t>?</a:t>
            </a:r>
          </a:p>
        </p:txBody>
      </p:sp>
      <p:sp>
        <p:nvSpPr>
          <p:cNvPr id="5" name="Slide Number Placeholder 4">
            <a:extLst>
              <a:ext uri="{FF2B5EF4-FFF2-40B4-BE49-F238E27FC236}">
                <a16:creationId xmlns:a16="http://schemas.microsoft.com/office/drawing/2014/main" id="{41B7517B-9681-549C-2FB8-1EFCC39556FA}"/>
              </a:ext>
            </a:extLst>
          </p:cNvPr>
          <p:cNvSpPr>
            <a:spLocks noGrp="1"/>
          </p:cNvSpPr>
          <p:nvPr>
            <p:ph type="sldNum" sz="quarter" idx="4294967295"/>
          </p:nvPr>
        </p:nvSpPr>
        <p:spPr>
          <a:xfrm>
            <a:off x="11204575" y="457200"/>
            <a:ext cx="987425" cy="274638"/>
          </a:xfrm>
        </p:spPr>
        <p:txBody>
          <a:bodyPr/>
          <a:lstStyle/>
          <a:p>
            <a:fld id="{48F63A3B-78C7-47BE-AE5E-E10140E04643}" type="slidenum">
              <a:rPr lang="en-US" smtClean="0"/>
              <a:t>45</a:t>
            </a:fld>
            <a:endParaRPr lang="en-US" dirty="0"/>
          </a:p>
        </p:txBody>
      </p:sp>
    </p:spTree>
    <p:extLst>
      <p:ext uri="{BB962C8B-B14F-4D97-AF65-F5344CB8AC3E}">
        <p14:creationId xmlns:p14="http://schemas.microsoft.com/office/powerpoint/2010/main" val="208834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4188AF-0B1C-084A-8875-B3C527CFFB1A}"/>
              </a:ext>
            </a:extLst>
          </p:cNvPr>
          <p:cNvSpPr>
            <a:spLocks noGrp="1"/>
          </p:cNvSpPr>
          <p:nvPr>
            <p:ph type="title"/>
          </p:nvPr>
        </p:nvSpPr>
        <p:spPr>
          <a:xfrm>
            <a:off x="866528" y="448056"/>
            <a:ext cx="10671048" cy="768096"/>
          </a:xfrm>
        </p:spPr>
        <p:txBody>
          <a:bodyPr/>
          <a:lstStyle/>
          <a:p>
            <a:r>
              <a:rPr lang="en-US" dirty="0"/>
              <a:t>Group Discussion</a:t>
            </a:r>
          </a:p>
        </p:txBody>
      </p:sp>
      <p:sp>
        <p:nvSpPr>
          <p:cNvPr id="5" name="Content Placeholder 4">
            <a:extLst>
              <a:ext uri="{FF2B5EF4-FFF2-40B4-BE49-F238E27FC236}">
                <a16:creationId xmlns:a16="http://schemas.microsoft.com/office/drawing/2014/main" id="{703B0D37-345F-0D96-2275-5D23F3403951}"/>
              </a:ext>
            </a:extLst>
          </p:cNvPr>
          <p:cNvSpPr>
            <a:spLocks noGrp="1"/>
          </p:cNvSpPr>
          <p:nvPr>
            <p:ph sz="half" idx="1"/>
          </p:nvPr>
        </p:nvSpPr>
        <p:spPr>
          <a:xfrm>
            <a:off x="418472" y="2956048"/>
            <a:ext cx="11119104" cy="4434840"/>
          </a:xfrm>
        </p:spPr>
        <p:txBody>
          <a:bodyPr/>
          <a:lstStyle/>
          <a:p>
            <a:endParaRPr lang="en-US" dirty="0"/>
          </a:p>
          <a:p>
            <a:endParaRPr lang="en-US" dirty="0"/>
          </a:p>
          <a:p>
            <a:r>
              <a:rPr lang="en-US" dirty="0"/>
              <a:t>Based on what you have learned so far discuss and make notes on the possible benefits and drawbacks CLIL lessons.</a:t>
            </a:r>
          </a:p>
          <a:p>
            <a:endParaRPr lang="en-US" dirty="0"/>
          </a:p>
          <a:p>
            <a:pPr lvl="1"/>
            <a:r>
              <a:rPr lang="en-US" dirty="0"/>
              <a:t>Think about possible benefits/ challenges related to your learners. </a:t>
            </a:r>
          </a:p>
          <a:p>
            <a:pPr lvl="1"/>
            <a:r>
              <a:rPr lang="en-US" dirty="0"/>
              <a:t>Also, consider what possible benefits/challenges you may have as a teacher. </a:t>
            </a:r>
          </a:p>
        </p:txBody>
      </p:sp>
      <p:pic>
        <p:nvPicPr>
          <p:cNvPr id="1026" name="Picture 2" descr="Spark Effective Discussions with Canvas Discussion Boards | Courses at  UChicago">
            <a:extLst>
              <a:ext uri="{FF2B5EF4-FFF2-40B4-BE49-F238E27FC236}">
                <a16:creationId xmlns:a16="http://schemas.microsoft.com/office/drawing/2014/main" id="{E7508FC2-03A5-2B54-C4CD-0718E313C2FF}"/>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41049" y="1091978"/>
            <a:ext cx="3181191" cy="198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480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BD89-D466-47F4-580B-FF49ED3FE81A}"/>
              </a:ext>
            </a:extLst>
          </p:cNvPr>
          <p:cNvSpPr>
            <a:spLocks noGrp="1"/>
          </p:cNvSpPr>
          <p:nvPr>
            <p:ph type="title"/>
          </p:nvPr>
        </p:nvSpPr>
        <p:spPr>
          <a:xfrm>
            <a:off x="758952" y="210312"/>
            <a:ext cx="10671048" cy="768096"/>
          </a:xfrm>
        </p:spPr>
        <p:txBody>
          <a:bodyPr/>
          <a:lstStyle/>
          <a:p>
            <a:r>
              <a:rPr lang="en-US" dirty="0"/>
              <a:t>Benefits of CLIL</a:t>
            </a:r>
            <a:endParaRPr lang="en-GB" dirty="0"/>
          </a:p>
        </p:txBody>
      </p:sp>
      <p:sp>
        <p:nvSpPr>
          <p:cNvPr id="3" name="Content Placeholder 2">
            <a:extLst>
              <a:ext uri="{FF2B5EF4-FFF2-40B4-BE49-F238E27FC236}">
                <a16:creationId xmlns:a16="http://schemas.microsoft.com/office/drawing/2014/main" id="{A87CCB27-536D-45D6-9E66-6744733C859C}"/>
              </a:ext>
            </a:extLst>
          </p:cNvPr>
          <p:cNvSpPr>
            <a:spLocks noGrp="1"/>
          </p:cNvSpPr>
          <p:nvPr>
            <p:ph sz="half" idx="1"/>
          </p:nvPr>
        </p:nvSpPr>
        <p:spPr>
          <a:xfrm>
            <a:off x="539496" y="1055624"/>
            <a:ext cx="11119104" cy="4434840"/>
          </a:xfrm>
        </p:spPr>
        <p:txBody>
          <a:bodyPr/>
          <a:lstStyle/>
          <a:p>
            <a:endParaRPr lang="en-US" dirty="0"/>
          </a:p>
          <a:p>
            <a:r>
              <a:rPr lang="en-GB" dirty="0"/>
              <a:t>Authentic and meaningful lessons (real-life connection and purpose)</a:t>
            </a:r>
          </a:p>
          <a:p>
            <a:endParaRPr lang="en-GB" dirty="0"/>
          </a:p>
          <a:p>
            <a:r>
              <a:rPr lang="en-GB" dirty="0"/>
              <a:t>The language that students learn in a CLIL lesson is not the typical language learned in a traditional language lesson, but language relevant to their future.</a:t>
            </a:r>
          </a:p>
          <a:p>
            <a:endParaRPr lang="en-GB" dirty="0"/>
          </a:p>
          <a:p>
            <a:r>
              <a:rPr lang="en-GB" dirty="0"/>
              <a:t>Learners can develop both content knowledge and language (L2) skills (as well as various other areas e.g., social, cognitive, emotional, and physical).</a:t>
            </a:r>
          </a:p>
          <a:p>
            <a:endParaRPr lang="en-GB" dirty="0"/>
          </a:p>
          <a:p>
            <a:r>
              <a:rPr lang="en-GB" dirty="0"/>
              <a:t>Can help prepare learners for tertiary-level education/ workplace/</a:t>
            </a:r>
            <a:r>
              <a:rPr lang="en-GB" dirty="0" err="1"/>
              <a:t>internationlization</a:t>
            </a:r>
            <a:r>
              <a:rPr lang="en-GB" dirty="0"/>
              <a:t>. </a:t>
            </a:r>
          </a:p>
          <a:p>
            <a:endParaRPr lang="en-GB" dirty="0"/>
          </a:p>
          <a:p>
            <a:r>
              <a:rPr lang="en-GB" dirty="0"/>
              <a:t>Promotes supportive collaboration between teachers of different subjects.</a:t>
            </a:r>
          </a:p>
          <a:p>
            <a:endParaRPr lang="en-GB" dirty="0"/>
          </a:p>
          <a:p>
            <a:pPr lvl="1"/>
            <a:r>
              <a:rPr lang="en-GB" dirty="0"/>
              <a:t>Complements other subjects which can lead to deeper learning. </a:t>
            </a:r>
          </a:p>
          <a:p>
            <a:pPr marL="0" indent="0">
              <a:buNone/>
            </a:pPr>
            <a:endParaRPr lang="en-GB" dirty="0"/>
          </a:p>
          <a:p>
            <a:r>
              <a:rPr lang="en-GB" dirty="0"/>
              <a:t>Learners can be more motivated to learn both the content and the language.</a:t>
            </a:r>
          </a:p>
          <a:p>
            <a:pPr lvl="1"/>
            <a:r>
              <a:rPr lang="en-GB" dirty="0"/>
              <a:t>Develop multilingual interests and attitudes</a:t>
            </a:r>
          </a:p>
          <a:p>
            <a:endParaRPr lang="en-GB" dirty="0"/>
          </a:p>
          <a:p>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114D6D49-2400-D19C-A178-9C8FD8EC14E4}"/>
              </a:ext>
            </a:extLst>
          </p:cNvPr>
          <p:cNvSpPr>
            <a:spLocks noGrp="1"/>
          </p:cNvSpPr>
          <p:nvPr>
            <p:ph type="sldNum" sz="quarter" idx="12"/>
          </p:nvPr>
        </p:nvSpPr>
        <p:spPr/>
        <p:txBody>
          <a:bodyPr/>
          <a:lstStyle/>
          <a:p>
            <a:fld id="{48F63A3B-78C7-47BE-AE5E-E10140E04643}" type="slidenum">
              <a:rPr lang="en-US" smtClean="0"/>
              <a:t>47</a:t>
            </a:fld>
            <a:endParaRPr lang="en-US" dirty="0"/>
          </a:p>
        </p:txBody>
      </p:sp>
      <p:sp>
        <p:nvSpPr>
          <p:cNvPr id="4" name="Rectangle 3">
            <a:extLst>
              <a:ext uri="{FF2B5EF4-FFF2-40B4-BE49-F238E27FC236}">
                <a16:creationId xmlns:a16="http://schemas.microsoft.com/office/drawing/2014/main" id="{74D7A173-EBA3-2F2A-B744-4C58132B0FB6}"/>
              </a:ext>
            </a:extLst>
          </p:cNvPr>
          <p:cNvSpPr/>
          <p:nvPr/>
        </p:nvSpPr>
        <p:spPr>
          <a:xfrm>
            <a:off x="167524" y="1265936"/>
            <a:ext cx="11853903" cy="5592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501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additive="base">
                                        <p:cTn id="2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 calcmode="lin" valueType="num">
                                      <p:cBhvr additive="base">
                                        <p:cTn id="3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 calcmode="lin" valueType="num">
                                      <p:cBhvr additive="base">
                                        <p:cTn id="3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 calcmode="lin" valueType="num">
                                      <p:cBhvr additive="base">
                                        <p:cTn id="44"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14" end="14"/>
                                            </p:txEl>
                                          </p:spTgt>
                                        </p:tgtEl>
                                        <p:attrNameLst>
                                          <p:attrName>style.visibility</p:attrName>
                                        </p:attrNameLst>
                                      </p:cBhvr>
                                      <p:to>
                                        <p:strVal val="visible"/>
                                      </p:to>
                                    </p:set>
                                    <p:anim calcmode="lin" valueType="num">
                                      <p:cBhvr additive="base">
                                        <p:cTn id="50"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22A2-67EF-FFDC-9002-385DBEFA819B}"/>
              </a:ext>
            </a:extLst>
          </p:cNvPr>
          <p:cNvSpPr>
            <a:spLocks noGrp="1"/>
          </p:cNvSpPr>
          <p:nvPr>
            <p:ph type="title"/>
          </p:nvPr>
        </p:nvSpPr>
        <p:spPr>
          <a:xfrm>
            <a:off x="758952" y="474037"/>
            <a:ext cx="10671048" cy="768096"/>
          </a:xfrm>
        </p:spPr>
        <p:txBody>
          <a:bodyPr/>
          <a:lstStyle/>
          <a:p>
            <a:r>
              <a:rPr lang="en-US" dirty="0"/>
              <a:t>CLIL challenges</a:t>
            </a:r>
            <a:endParaRPr lang="en-GB" dirty="0"/>
          </a:p>
        </p:txBody>
      </p:sp>
      <p:sp>
        <p:nvSpPr>
          <p:cNvPr id="3" name="Content Placeholder 2">
            <a:extLst>
              <a:ext uri="{FF2B5EF4-FFF2-40B4-BE49-F238E27FC236}">
                <a16:creationId xmlns:a16="http://schemas.microsoft.com/office/drawing/2014/main" id="{B34F5FB6-F045-39AA-7A73-0027840387FE}"/>
              </a:ext>
            </a:extLst>
          </p:cNvPr>
          <p:cNvSpPr>
            <a:spLocks noGrp="1"/>
          </p:cNvSpPr>
          <p:nvPr>
            <p:ph sz="half" idx="1"/>
          </p:nvPr>
        </p:nvSpPr>
        <p:spPr>
          <a:xfrm>
            <a:off x="533400" y="1406434"/>
            <a:ext cx="11119104" cy="4434840"/>
          </a:xfrm>
        </p:spPr>
        <p:txBody>
          <a:bodyPr/>
          <a:lstStyle/>
          <a:p>
            <a:r>
              <a:rPr lang="en-US" dirty="0"/>
              <a:t> Learners’ L2 proficiency may not be high enough to understand the content.</a:t>
            </a:r>
          </a:p>
          <a:p>
            <a:endParaRPr lang="en-US" dirty="0"/>
          </a:p>
          <a:p>
            <a:r>
              <a:rPr lang="en-US" dirty="0"/>
              <a:t>Learners may have insufficient understanding of the content through the medium of a foreign language. </a:t>
            </a:r>
            <a:endParaRPr lang="en-GB" dirty="0"/>
          </a:p>
          <a:p>
            <a:pPr marL="0" indent="0">
              <a:buNone/>
            </a:pPr>
            <a:endParaRPr lang="en-US" dirty="0"/>
          </a:p>
          <a:p>
            <a:r>
              <a:rPr lang="en-US" dirty="0"/>
              <a:t>There is not a single model/ recipe for CLIL – lessons are created around the content.</a:t>
            </a:r>
          </a:p>
          <a:p>
            <a:endParaRPr lang="en-US" dirty="0"/>
          </a:p>
          <a:p>
            <a:r>
              <a:rPr lang="en-US" dirty="0"/>
              <a:t>Teachers can have a burden creating CLIL lessons (requires some critical thinking and creativity).</a:t>
            </a:r>
          </a:p>
          <a:p>
            <a:endParaRPr lang="en-US" dirty="0"/>
          </a:p>
          <a:p>
            <a:r>
              <a:rPr lang="en-US" dirty="0"/>
              <a:t>It can be challenging for language teachers to teach unfamiliar subject content or content beyond their linguistic levels. </a:t>
            </a:r>
          </a:p>
          <a:p>
            <a:endParaRPr lang="en-US" dirty="0"/>
          </a:p>
          <a:p>
            <a:r>
              <a:rPr lang="en-US" dirty="0"/>
              <a:t>Assessment may be confusing/ challenging for teachers. </a:t>
            </a:r>
          </a:p>
          <a:p>
            <a:endParaRPr lang="en-US" dirty="0"/>
          </a:p>
          <a:p>
            <a:r>
              <a:rPr lang="en-US" dirty="0"/>
              <a:t>Students and parents may reject the approach in learning contexts which are exam focused. </a:t>
            </a:r>
          </a:p>
          <a:p>
            <a:endParaRPr lang="en-US" dirty="0"/>
          </a:p>
          <a:p>
            <a:r>
              <a:rPr lang="en-US" dirty="0"/>
              <a:t>Other contextual challenges. (students, parents, other teachers, admin, etc.)</a:t>
            </a:r>
          </a:p>
          <a:p>
            <a:endParaRPr lang="en-US" dirty="0"/>
          </a:p>
          <a:p>
            <a:endParaRPr lang="en-US" dirty="0"/>
          </a:p>
        </p:txBody>
      </p:sp>
      <p:sp>
        <p:nvSpPr>
          <p:cNvPr id="5" name="Slide Number Placeholder 4">
            <a:extLst>
              <a:ext uri="{FF2B5EF4-FFF2-40B4-BE49-F238E27FC236}">
                <a16:creationId xmlns:a16="http://schemas.microsoft.com/office/drawing/2014/main" id="{0CDC9CD7-4FAA-F5E2-60A0-2A326B843545}"/>
              </a:ext>
            </a:extLst>
          </p:cNvPr>
          <p:cNvSpPr>
            <a:spLocks noGrp="1"/>
          </p:cNvSpPr>
          <p:nvPr>
            <p:ph type="sldNum" sz="quarter" idx="12"/>
          </p:nvPr>
        </p:nvSpPr>
        <p:spPr/>
        <p:txBody>
          <a:bodyPr/>
          <a:lstStyle/>
          <a:p>
            <a:fld id="{48F63A3B-78C7-47BE-AE5E-E10140E04643}" type="slidenum">
              <a:rPr lang="en-US" smtClean="0"/>
              <a:t>48</a:t>
            </a:fld>
            <a:endParaRPr lang="en-US" dirty="0"/>
          </a:p>
        </p:txBody>
      </p:sp>
      <p:sp>
        <p:nvSpPr>
          <p:cNvPr id="4" name="Rectangle 3">
            <a:extLst>
              <a:ext uri="{FF2B5EF4-FFF2-40B4-BE49-F238E27FC236}">
                <a16:creationId xmlns:a16="http://schemas.microsoft.com/office/drawing/2014/main" id="{726189C6-BB48-2147-FDB5-6CFCE3D0E2F4}"/>
              </a:ext>
            </a:extLst>
          </p:cNvPr>
          <p:cNvSpPr/>
          <p:nvPr/>
        </p:nvSpPr>
        <p:spPr>
          <a:xfrm>
            <a:off x="166000" y="1406434"/>
            <a:ext cx="11853903" cy="5592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215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1000"/>
                                        <p:tgtEl>
                                          <p:spTgt spid="3">
                                            <p:txEl>
                                              <p:pRg st="10" end="10"/>
                                            </p:txEl>
                                          </p:spTgt>
                                        </p:tgtEl>
                                      </p:cBhvr>
                                    </p:animEffect>
                                    <p:anim calcmode="lin" valueType="num">
                                      <p:cBhvr>
                                        <p:cTn id="4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 calcmode="lin" valueType="num">
                                      <p:cBhvr additive="base">
                                        <p:cTn id="4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 calcmode="lin" valueType="num">
                                      <p:cBhvr additive="base">
                                        <p:cTn id="54"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CDDD-DA6B-C30D-910D-1F0558E0681D}"/>
              </a:ext>
            </a:extLst>
          </p:cNvPr>
          <p:cNvSpPr>
            <a:spLocks noGrp="1"/>
          </p:cNvSpPr>
          <p:nvPr>
            <p:ph type="title"/>
          </p:nvPr>
        </p:nvSpPr>
        <p:spPr>
          <a:xfrm>
            <a:off x="758952" y="320040"/>
            <a:ext cx="10671048" cy="768096"/>
          </a:xfrm>
        </p:spPr>
        <p:txBody>
          <a:bodyPr/>
          <a:lstStyle/>
          <a:p>
            <a:r>
              <a:rPr lang="en-US" dirty="0"/>
              <a:t>KWL reflection</a:t>
            </a:r>
            <a:endParaRPr lang="en-GB" dirty="0"/>
          </a:p>
        </p:txBody>
      </p:sp>
      <p:sp>
        <p:nvSpPr>
          <p:cNvPr id="3" name="Content Placeholder 2">
            <a:extLst>
              <a:ext uri="{FF2B5EF4-FFF2-40B4-BE49-F238E27FC236}">
                <a16:creationId xmlns:a16="http://schemas.microsoft.com/office/drawing/2014/main" id="{7280515D-E54C-6F27-C2A0-5DB6A87F7FFA}"/>
              </a:ext>
            </a:extLst>
          </p:cNvPr>
          <p:cNvSpPr>
            <a:spLocks noGrp="1"/>
          </p:cNvSpPr>
          <p:nvPr>
            <p:ph sz="half" idx="1"/>
          </p:nvPr>
        </p:nvSpPr>
        <p:spPr>
          <a:xfrm>
            <a:off x="539496" y="2103120"/>
            <a:ext cx="6093533" cy="4434840"/>
          </a:xfrm>
        </p:spPr>
        <p:txBody>
          <a:bodyPr/>
          <a:lstStyle/>
          <a:p>
            <a:r>
              <a:rPr lang="en-US" dirty="0"/>
              <a:t>Go back to your KWL sheet that did in week 1. </a:t>
            </a:r>
          </a:p>
          <a:p>
            <a:endParaRPr lang="en-US" dirty="0"/>
          </a:p>
          <a:p>
            <a:r>
              <a:rPr lang="en-US" dirty="0"/>
              <a:t>What questions have been answered thus far?</a:t>
            </a:r>
          </a:p>
          <a:p>
            <a:endParaRPr lang="en-US" dirty="0"/>
          </a:p>
          <a:p>
            <a:r>
              <a:rPr lang="en-US" dirty="0"/>
              <a:t>Which questions do you still have.</a:t>
            </a:r>
          </a:p>
          <a:p>
            <a:endParaRPr lang="en-US" dirty="0"/>
          </a:p>
          <a:p>
            <a:endParaRPr lang="en-US" dirty="0"/>
          </a:p>
          <a:p>
            <a:r>
              <a:rPr lang="en-US" dirty="0"/>
              <a:t>Write down any further questions based on what you have learned up to this point. </a:t>
            </a:r>
            <a:endParaRPr lang="en-GB" dirty="0"/>
          </a:p>
        </p:txBody>
      </p:sp>
      <p:sp>
        <p:nvSpPr>
          <p:cNvPr id="5" name="Slide Number Placeholder 4">
            <a:extLst>
              <a:ext uri="{FF2B5EF4-FFF2-40B4-BE49-F238E27FC236}">
                <a16:creationId xmlns:a16="http://schemas.microsoft.com/office/drawing/2014/main" id="{C73A49A6-2784-4BE9-EE5B-C0202163686A}"/>
              </a:ext>
            </a:extLst>
          </p:cNvPr>
          <p:cNvSpPr>
            <a:spLocks noGrp="1"/>
          </p:cNvSpPr>
          <p:nvPr>
            <p:ph type="sldNum" sz="quarter" idx="12"/>
          </p:nvPr>
        </p:nvSpPr>
        <p:spPr/>
        <p:txBody>
          <a:bodyPr/>
          <a:lstStyle/>
          <a:p>
            <a:fld id="{48F63A3B-78C7-47BE-AE5E-E10140E04643}" type="slidenum">
              <a:rPr lang="en-US" smtClean="0"/>
              <a:t>49</a:t>
            </a:fld>
            <a:endParaRPr lang="en-US" dirty="0"/>
          </a:p>
        </p:txBody>
      </p:sp>
      <p:pic>
        <p:nvPicPr>
          <p:cNvPr id="1026" name="Picture 2" descr="Win your life by harnessing The Power Of Reflection | by Rybo Chen | Thrive  Global | Medium">
            <a:extLst>
              <a:ext uri="{FF2B5EF4-FFF2-40B4-BE49-F238E27FC236}">
                <a16:creationId xmlns:a16="http://schemas.microsoft.com/office/drawing/2014/main" id="{B83EA993-EED8-8A7E-A048-16C188E60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2971" y="2179078"/>
            <a:ext cx="3987574" cy="261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98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0BF5-C338-5556-1D42-7D7FE1ACB5C1}"/>
              </a:ext>
            </a:extLst>
          </p:cNvPr>
          <p:cNvSpPr>
            <a:spLocks noGrp="1"/>
          </p:cNvSpPr>
          <p:nvPr>
            <p:ph type="title"/>
          </p:nvPr>
        </p:nvSpPr>
        <p:spPr/>
        <p:txBody>
          <a:bodyPr/>
          <a:lstStyle/>
          <a:p>
            <a:r>
              <a:rPr lang="en-US" dirty="0"/>
              <a:t>CLIL </a:t>
            </a:r>
            <a:r>
              <a:rPr lang="en-US" dirty="0" err="1"/>
              <a:t>DefinEd</a:t>
            </a:r>
            <a:endParaRPr lang="en-GB" dirty="0"/>
          </a:p>
        </p:txBody>
      </p:sp>
      <p:sp>
        <p:nvSpPr>
          <p:cNvPr id="3" name="Content Placeholder 2">
            <a:extLst>
              <a:ext uri="{FF2B5EF4-FFF2-40B4-BE49-F238E27FC236}">
                <a16:creationId xmlns:a16="http://schemas.microsoft.com/office/drawing/2014/main" id="{E067CFFC-28C7-76CE-425F-31DE9EDCADD9}"/>
              </a:ext>
            </a:extLst>
          </p:cNvPr>
          <p:cNvSpPr>
            <a:spLocks noGrp="1"/>
          </p:cNvSpPr>
          <p:nvPr>
            <p:ph sz="half" idx="1"/>
          </p:nvPr>
        </p:nvSpPr>
        <p:spPr/>
        <p:txBody>
          <a:bodyPr/>
          <a:lstStyle/>
          <a:p>
            <a:endParaRPr lang="en-US" dirty="0"/>
          </a:p>
          <a:p>
            <a:endParaRPr lang="en-GB" dirty="0"/>
          </a:p>
          <a:p>
            <a:r>
              <a:rPr lang="en-GB" sz="2000" dirty="0"/>
              <a:t>CLIL refers to </a:t>
            </a:r>
            <a:r>
              <a:rPr lang="en-GB" sz="2000" b="1" dirty="0">
                <a:solidFill>
                  <a:schemeClr val="accent2">
                    <a:lumMod val="75000"/>
                  </a:schemeClr>
                </a:solidFill>
              </a:rPr>
              <a:t>situations where subjects, or parts of subjects, are taught through a foreign language </a:t>
            </a:r>
            <a:r>
              <a:rPr lang="en-GB" sz="2000" dirty="0"/>
              <a:t>with </a:t>
            </a:r>
            <a:r>
              <a:rPr lang="en-GB" sz="2000" b="1" i="1" u="sng" dirty="0">
                <a:solidFill>
                  <a:schemeClr val="bg1">
                    <a:lumMod val="50000"/>
                  </a:schemeClr>
                </a:solidFill>
              </a:rPr>
              <a:t>dual-focused aim</a:t>
            </a:r>
            <a:r>
              <a:rPr lang="en-GB" sz="2000" b="1" dirty="0">
                <a:solidFill>
                  <a:schemeClr val="bg1">
                    <a:lumMod val="50000"/>
                  </a:schemeClr>
                </a:solidFill>
              </a:rPr>
              <a:t>s</a:t>
            </a:r>
            <a:r>
              <a:rPr lang="en-GB" sz="2000" dirty="0"/>
              <a:t>, namely </a:t>
            </a:r>
            <a:r>
              <a:rPr lang="en-GB" sz="2000" b="1" u="sng" dirty="0">
                <a:solidFill>
                  <a:srgbClr val="00B050"/>
                </a:solidFill>
              </a:rPr>
              <a:t>the learning of content </a:t>
            </a:r>
            <a:r>
              <a:rPr lang="en-GB" sz="2000" b="1" dirty="0">
                <a:solidFill>
                  <a:srgbClr val="00B050"/>
                </a:solidFill>
              </a:rPr>
              <a:t>and </a:t>
            </a:r>
            <a:r>
              <a:rPr lang="en-GB" sz="2000" b="1" u="sng" dirty="0">
                <a:solidFill>
                  <a:srgbClr val="00B050"/>
                </a:solidFill>
              </a:rPr>
              <a:t>the simultaneous learning of a foreign language</a:t>
            </a:r>
            <a:r>
              <a:rPr lang="en-GB" sz="2000" dirty="0"/>
              <a:t>. (Marsh, 1994)</a:t>
            </a:r>
          </a:p>
        </p:txBody>
      </p:sp>
      <p:sp>
        <p:nvSpPr>
          <p:cNvPr id="5" name="Slide Number Placeholder 4">
            <a:extLst>
              <a:ext uri="{FF2B5EF4-FFF2-40B4-BE49-F238E27FC236}">
                <a16:creationId xmlns:a16="http://schemas.microsoft.com/office/drawing/2014/main" id="{3DCBF072-5F64-AC84-E61B-85186A48EC86}"/>
              </a:ext>
            </a:extLst>
          </p:cNvPr>
          <p:cNvSpPr>
            <a:spLocks noGrp="1"/>
          </p:cNvSpPr>
          <p:nvPr>
            <p:ph type="sldNum" sz="quarter" idx="12"/>
          </p:nvPr>
        </p:nvSpPr>
        <p:spPr/>
        <p:txBody>
          <a:bodyPr/>
          <a:lstStyle/>
          <a:p>
            <a:fld id="{48F63A3B-78C7-47BE-AE5E-E10140E04643}" type="slidenum">
              <a:rPr lang="en-US" smtClean="0"/>
              <a:t>5</a:t>
            </a:fld>
            <a:endParaRPr lang="en-US" dirty="0"/>
          </a:p>
        </p:txBody>
      </p:sp>
      <p:pic>
        <p:nvPicPr>
          <p:cNvPr id="7" name="Picture 6">
            <a:extLst>
              <a:ext uri="{FF2B5EF4-FFF2-40B4-BE49-F238E27FC236}">
                <a16:creationId xmlns:a16="http://schemas.microsoft.com/office/drawing/2014/main" id="{8C482394-2CCB-7901-0598-3D3FF4167921}"/>
              </a:ext>
            </a:extLst>
          </p:cNvPr>
          <p:cNvPicPr>
            <a:picLocks noChangeAspect="1"/>
          </p:cNvPicPr>
          <p:nvPr/>
        </p:nvPicPr>
        <p:blipFill rotWithShape="1">
          <a:blip r:embed="rId3"/>
          <a:srcRect l="44015" r="11161" b="22155"/>
          <a:stretch/>
        </p:blipFill>
        <p:spPr>
          <a:xfrm>
            <a:off x="4943058" y="4211782"/>
            <a:ext cx="2002688" cy="1956406"/>
          </a:xfrm>
          <a:prstGeom prst="rect">
            <a:avLst/>
          </a:prstGeom>
        </p:spPr>
      </p:pic>
    </p:spTree>
    <p:extLst>
      <p:ext uri="{BB962C8B-B14F-4D97-AF65-F5344CB8AC3E}">
        <p14:creationId xmlns:p14="http://schemas.microsoft.com/office/powerpoint/2010/main" val="149507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0D3807-0FF2-7250-1B35-2AE2F1E7305D}"/>
              </a:ext>
            </a:extLst>
          </p:cNvPr>
          <p:cNvSpPr>
            <a:spLocks noGrp="1"/>
          </p:cNvSpPr>
          <p:nvPr>
            <p:ph type="ctrTitle"/>
          </p:nvPr>
        </p:nvSpPr>
        <p:spPr/>
        <p:txBody>
          <a:bodyPr/>
          <a:lstStyle/>
          <a:p>
            <a:r>
              <a:rPr lang="en-US" dirty="0"/>
              <a:t>review</a:t>
            </a:r>
            <a:endParaRPr lang="en-GB" dirty="0"/>
          </a:p>
        </p:txBody>
      </p:sp>
      <p:sp>
        <p:nvSpPr>
          <p:cNvPr id="7" name="Subtitle 6">
            <a:extLst>
              <a:ext uri="{FF2B5EF4-FFF2-40B4-BE49-F238E27FC236}">
                <a16:creationId xmlns:a16="http://schemas.microsoft.com/office/drawing/2014/main" id="{C9A745A6-5E5F-D5B6-5749-FAD31F7C5827}"/>
              </a:ext>
            </a:extLst>
          </p:cNvPr>
          <p:cNvSpPr>
            <a:spLocks noGrp="1"/>
          </p:cNvSpPr>
          <p:nvPr>
            <p:ph type="subTitle" idx="1"/>
          </p:nvPr>
        </p:nvSpPr>
        <p:spPr/>
        <p:txBody>
          <a:bodyPr/>
          <a:lstStyle/>
          <a:p>
            <a:endParaRPr lang="en-GB"/>
          </a:p>
        </p:txBody>
      </p:sp>
      <p:sp>
        <p:nvSpPr>
          <p:cNvPr id="5" name="Slide Number Placeholder 4">
            <a:extLst>
              <a:ext uri="{FF2B5EF4-FFF2-40B4-BE49-F238E27FC236}">
                <a16:creationId xmlns:a16="http://schemas.microsoft.com/office/drawing/2014/main" id="{C3A6877D-2407-F07C-DE86-D4917210DFE0}"/>
              </a:ext>
            </a:extLst>
          </p:cNvPr>
          <p:cNvSpPr>
            <a:spLocks noGrp="1"/>
          </p:cNvSpPr>
          <p:nvPr>
            <p:ph type="sldNum" sz="quarter" idx="4294967295"/>
          </p:nvPr>
        </p:nvSpPr>
        <p:spPr>
          <a:xfrm>
            <a:off x="11204575" y="457200"/>
            <a:ext cx="987425" cy="274638"/>
          </a:xfrm>
        </p:spPr>
        <p:txBody>
          <a:bodyPr/>
          <a:lstStyle/>
          <a:p>
            <a:fld id="{48F63A3B-78C7-47BE-AE5E-E10140E04643}" type="slidenum">
              <a:rPr lang="en-US" smtClean="0"/>
              <a:t>50</a:t>
            </a:fld>
            <a:endParaRPr lang="en-US" dirty="0"/>
          </a:p>
        </p:txBody>
      </p:sp>
    </p:spTree>
    <p:extLst>
      <p:ext uri="{BB962C8B-B14F-4D97-AF65-F5344CB8AC3E}">
        <p14:creationId xmlns:p14="http://schemas.microsoft.com/office/powerpoint/2010/main" val="503886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924052" y="342392"/>
            <a:ext cx="10671048" cy="768096"/>
          </a:xfrm>
        </p:spPr>
        <p:txBody>
          <a:bodyPr/>
          <a:lstStyle/>
          <a:p>
            <a:r>
              <a:rPr lang="en-US" sz="3200" dirty="0">
                <a:latin typeface="Arial Black" panose="020B0604020202020204" pitchFamily="34" charset="0"/>
                <a:ea typeface="Arial Regular" pitchFamily="34" charset="-122"/>
                <a:cs typeface="Arial Black" panose="020B0604020202020204" pitchFamily="34" charset="0"/>
              </a:rPr>
              <a:t>Take a minute to think and discuss the answers to these questions</a:t>
            </a:r>
            <a:endParaRPr lang="en-US" sz="32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sz="half" idx="1"/>
          </p:nvPr>
        </p:nvSpPr>
        <p:spPr>
          <a:xfrm>
            <a:off x="6259576" y="2206593"/>
            <a:ext cx="4483354" cy="3265383"/>
          </a:xfrm>
        </p:spPr>
        <p:txBody>
          <a:bodyPr/>
          <a:lstStyle/>
          <a:p>
            <a:endParaRPr lang="en-GB" b="0" i="0" dirty="0">
              <a:solidFill>
                <a:srgbClr val="444444"/>
              </a:solidFill>
              <a:effectLst/>
              <a:latin typeface="Open Sans" panose="020B0606030504020204" pitchFamily="34" charset="0"/>
            </a:endParaRPr>
          </a:p>
          <a:p>
            <a:pPr>
              <a:buFont typeface="+mj-lt"/>
              <a:buAutoNum type="arabicPeriod"/>
            </a:pPr>
            <a:r>
              <a:rPr lang="en-GB" b="0" i="0" dirty="0">
                <a:solidFill>
                  <a:srgbClr val="444444"/>
                </a:solidFill>
                <a:effectLst/>
                <a:latin typeface="Times New Roman" panose="02020603050405020304" pitchFamily="18" charset="0"/>
                <a:cs typeface="Times New Roman" panose="02020603050405020304" pitchFamily="18" charset="0"/>
              </a:rPr>
              <a:t>What is CLIL?</a:t>
            </a:r>
          </a:p>
          <a:p>
            <a:pPr>
              <a:buFont typeface="+mj-lt"/>
              <a:buAutoNum type="arabicPeriod"/>
            </a:pPr>
            <a:r>
              <a:rPr lang="en-GB" dirty="0">
                <a:solidFill>
                  <a:srgbClr val="444444"/>
                </a:solidFill>
                <a:latin typeface="Times New Roman" panose="02020603050405020304" pitchFamily="18" charset="0"/>
                <a:cs typeface="Times New Roman" panose="02020603050405020304" pitchFamily="18" charset="0"/>
              </a:rPr>
              <a:t>What are the origins of CLIL?</a:t>
            </a:r>
            <a:endParaRPr lang="en-GB" b="0" i="0" dirty="0">
              <a:solidFill>
                <a:srgbClr val="444444"/>
              </a:solidFill>
              <a:effectLst/>
              <a:latin typeface="Times New Roman" panose="02020603050405020304" pitchFamily="18" charset="0"/>
              <a:cs typeface="Times New Roman" panose="02020603050405020304" pitchFamily="18" charset="0"/>
            </a:endParaRPr>
          </a:p>
          <a:p>
            <a:pPr>
              <a:buFont typeface="+mj-lt"/>
              <a:buAutoNum type="arabicPeriod"/>
            </a:pPr>
            <a:r>
              <a:rPr lang="en-GB" b="0" i="0" dirty="0">
                <a:solidFill>
                  <a:srgbClr val="444444"/>
                </a:solidFill>
                <a:effectLst/>
                <a:latin typeface="Times New Roman" panose="02020603050405020304" pitchFamily="18" charset="0"/>
                <a:cs typeface="Times New Roman" panose="02020603050405020304" pitchFamily="18" charset="0"/>
              </a:rPr>
              <a:t>What are the core principles of CLIL?</a:t>
            </a:r>
          </a:p>
          <a:p>
            <a:pPr>
              <a:buFont typeface="+mj-lt"/>
              <a:buAutoNum type="arabicPeriod"/>
            </a:pPr>
            <a:r>
              <a:rPr lang="en-GB" b="0" i="0" dirty="0">
                <a:solidFill>
                  <a:srgbClr val="444444"/>
                </a:solidFill>
                <a:effectLst/>
                <a:latin typeface="Times New Roman" panose="02020603050405020304" pitchFamily="18" charset="0"/>
                <a:cs typeface="Times New Roman" panose="02020603050405020304" pitchFamily="18" charset="0"/>
              </a:rPr>
              <a:t>What are the benefits and drawbacks of CLIL lessons?</a:t>
            </a:r>
          </a:p>
          <a:p>
            <a:pPr>
              <a:buFont typeface="+mj-lt"/>
              <a:buAutoNum type="arabicPeriod"/>
            </a:pPr>
            <a:r>
              <a:rPr lang="en-GB" b="0" i="0" dirty="0">
                <a:solidFill>
                  <a:srgbClr val="444444"/>
                </a:solidFill>
                <a:effectLst/>
                <a:latin typeface="Times New Roman" panose="02020603050405020304" pitchFamily="18" charset="0"/>
                <a:cs typeface="Times New Roman" panose="02020603050405020304" pitchFamily="18" charset="0"/>
              </a:rPr>
              <a:t>How can I make a CLIL lesson?</a:t>
            </a:r>
          </a:p>
        </p:txBody>
      </p:sp>
      <p:pic>
        <p:nvPicPr>
          <p:cNvPr id="1026" name="Picture 2" descr="CLIL – Content and Language Integrated Learning – What is that? - Exam  Seekers">
            <a:extLst>
              <a:ext uri="{FF2B5EF4-FFF2-40B4-BE49-F238E27FC236}">
                <a16:creationId xmlns:a16="http://schemas.microsoft.com/office/drawing/2014/main" id="{52A975D0-40D3-DD67-6135-B0019F1AA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21" y="1587971"/>
            <a:ext cx="5765782" cy="388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45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CACF9A-D70F-152F-7EDE-5C25B8BF14F5}"/>
              </a:ext>
            </a:extLst>
          </p:cNvPr>
          <p:cNvSpPr>
            <a:spLocks noGrp="1"/>
          </p:cNvSpPr>
          <p:nvPr>
            <p:ph type="title"/>
          </p:nvPr>
        </p:nvSpPr>
        <p:spPr>
          <a:xfrm>
            <a:off x="758952" y="320040"/>
            <a:ext cx="10671048" cy="768096"/>
          </a:xfrm>
        </p:spPr>
        <p:txBody>
          <a:bodyPr/>
          <a:lstStyle/>
          <a:p>
            <a:r>
              <a:rPr lang="en-US" dirty="0"/>
              <a:t>Critically thinking about CLIL lesson plan</a:t>
            </a:r>
            <a:endParaRPr lang="en-GB" dirty="0"/>
          </a:p>
        </p:txBody>
      </p:sp>
      <p:sp>
        <p:nvSpPr>
          <p:cNvPr id="7" name="Content Placeholder 6">
            <a:extLst>
              <a:ext uri="{FF2B5EF4-FFF2-40B4-BE49-F238E27FC236}">
                <a16:creationId xmlns:a16="http://schemas.microsoft.com/office/drawing/2014/main" id="{FFA87F9F-82D1-75E7-16CE-1F5903746115}"/>
              </a:ext>
            </a:extLst>
          </p:cNvPr>
          <p:cNvSpPr>
            <a:spLocks noGrp="1"/>
          </p:cNvSpPr>
          <p:nvPr>
            <p:ph sz="half" idx="1"/>
          </p:nvPr>
        </p:nvSpPr>
        <p:spPr>
          <a:xfrm>
            <a:off x="620809" y="1273245"/>
            <a:ext cx="3974447" cy="4434840"/>
          </a:xfrm>
        </p:spPr>
        <p:txBody>
          <a:bodyPr/>
          <a:lstStyle/>
          <a:p>
            <a:endParaRPr lang="en-US" dirty="0"/>
          </a:p>
          <a:p>
            <a:endParaRPr lang="en-GB" dirty="0"/>
          </a:p>
          <a:p>
            <a:r>
              <a:rPr lang="en-GB" dirty="0"/>
              <a:t>How do you keep healthy? (Food and Health)</a:t>
            </a:r>
          </a:p>
          <a:p>
            <a:endParaRPr lang="en-GB" dirty="0"/>
          </a:p>
          <a:p>
            <a:r>
              <a:rPr lang="en-GB" dirty="0"/>
              <a:t>Life cycles in changing habitats (Biology/ Life cycles)</a:t>
            </a:r>
          </a:p>
          <a:p>
            <a:endParaRPr lang="en-GB" dirty="0"/>
          </a:p>
          <a:p>
            <a:r>
              <a:rPr lang="en-GB" dirty="0"/>
              <a:t>Think about the 4 Cs. Are they reflected well?</a:t>
            </a:r>
          </a:p>
          <a:p>
            <a:endParaRPr lang="en-GB" dirty="0"/>
          </a:p>
          <a:p>
            <a:r>
              <a:rPr lang="en-GB" dirty="0"/>
              <a:t>How about language of, for, through learning?</a:t>
            </a:r>
          </a:p>
          <a:p>
            <a:endParaRPr lang="en-GB" dirty="0"/>
          </a:p>
          <a:p>
            <a:r>
              <a:rPr lang="en-GB" dirty="0"/>
              <a:t>What about the order of activities in relation to lower and higher order thinking skills?</a:t>
            </a:r>
          </a:p>
        </p:txBody>
      </p:sp>
      <p:sp>
        <p:nvSpPr>
          <p:cNvPr id="5" name="Slide Number Placeholder 4">
            <a:extLst>
              <a:ext uri="{FF2B5EF4-FFF2-40B4-BE49-F238E27FC236}">
                <a16:creationId xmlns:a16="http://schemas.microsoft.com/office/drawing/2014/main" id="{25680B3A-AAC3-6DDE-07ED-C965AAA6BD72}"/>
              </a:ext>
            </a:extLst>
          </p:cNvPr>
          <p:cNvSpPr>
            <a:spLocks noGrp="1"/>
          </p:cNvSpPr>
          <p:nvPr>
            <p:ph type="sldNum" sz="quarter" idx="12"/>
          </p:nvPr>
        </p:nvSpPr>
        <p:spPr/>
        <p:txBody>
          <a:bodyPr/>
          <a:lstStyle/>
          <a:p>
            <a:fld id="{48F63A3B-78C7-47BE-AE5E-E10140E04643}" type="slidenum">
              <a:rPr lang="en-US" smtClean="0"/>
              <a:t>52</a:t>
            </a:fld>
            <a:endParaRPr lang="en-US" dirty="0"/>
          </a:p>
        </p:txBody>
      </p:sp>
      <p:pic>
        <p:nvPicPr>
          <p:cNvPr id="1026" name="Picture 2" descr="29 Lesson Plan Templates for Teachers &amp; Online Instructors">
            <a:extLst>
              <a:ext uri="{FF2B5EF4-FFF2-40B4-BE49-F238E27FC236}">
                <a16:creationId xmlns:a16="http://schemas.microsoft.com/office/drawing/2014/main" id="{01025B87-F802-9F64-49CA-09A568409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234" y="2525776"/>
            <a:ext cx="6919686" cy="38750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icture">
            <a:extLst>
              <a:ext uri="{FF2B5EF4-FFF2-40B4-BE49-F238E27FC236}">
                <a16:creationId xmlns:a16="http://schemas.microsoft.com/office/drawing/2014/main" id="{10035164-B7E4-D93A-0DA9-22AE15A6A68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959" t="4195" r="4062" b="15269"/>
          <a:stretch/>
        </p:blipFill>
        <p:spPr bwMode="auto">
          <a:xfrm>
            <a:off x="8013412" y="2293257"/>
            <a:ext cx="4178588" cy="227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58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 calcmode="lin" valueType="num">
                                      <p:cBhvr additive="base">
                                        <p:cTn id="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anim calcmode="lin" valueType="num">
                                      <p:cBhvr additive="base">
                                        <p:cTn id="1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anim calcmode="lin" valueType="num">
                                      <p:cBhvr additive="base">
                                        <p:cTn id="15"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C9EF68-7C46-4D35-477A-A202146E8BBF}"/>
              </a:ext>
            </a:extLst>
          </p:cNvPr>
          <p:cNvSpPr>
            <a:spLocks noGrp="1"/>
          </p:cNvSpPr>
          <p:nvPr>
            <p:ph type="ctrTitle"/>
          </p:nvPr>
        </p:nvSpPr>
        <p:spPr/>
        <p:txBody>
          <a:bodyPr/>
          <a:lstStyle/>
          <a:p>
            <a:r>
              <a:rPr lang="en-US" dirty="0"/>
              <a:t>Appendices</a:t>
            </a:r>
            <a:endParaRPr lang="en-GB" dirty="0"/>
          </a:p>
        </p:txBody>
      </p:sp>
      <p:sp>
        <p:nvSpPr>
          <p:cNvPr id="7" name="Subtitle 6">
            <a:extLst>
              <a:ext uri="{FF2B5EF4-FFF2-40B4-BE49-F238E27FC236}">
                <a16:creationId xmlns:a16="http://schemas.microsoft.com/office/drawing/2014/main" id="{B62720A2-A986-33F4-BC83-05A926E1BA9F}"/>
              </a:ext>
            </a:extLst>
          </p:cNvPr>
          <p:cNvSpPr>
            <a:spLocks noGrp="1"/>
          </p:cNvSpPr>
          <p:nvPr>
            <p:ph type="subTitle" idx="1"/>
          </p:nvPr>
        </p:nvSpPr>
        <p:spPr/>
        <p:txBody>
          <a:bodyPr/>
          <a:lstStyle/>
          <a:p>
            <a:endParaRPr lang="en-GB"/>
          </a:p>
        </p:txBody>
      </p:sp>
      <p:sp>
        <p:nvSpPr>
          <p:cNvPr id="5" name="Slide Number Placeholder 4">
            <a:extLst>
              <a:ext uri="{FF2B5EF4-FFF2-40B4-BE49-F238E27FC236}">
                <a16:creationId xmlns:a16="http://schemas.microsoft.com/office/drawing/2014/main" id="{809D7E88-D4A0-9C5C-01F2-F0710B56D709}"/>
              </a:ext>
            </a:extLst>
          </p:cNvPr>
          <p:cNvSpPr>
            <a:spLocks noGrp="1"/>
          </p:cNvSpPr>
          <p:nvPr>
            <p:ph type="sldNum" sz="quarter" idx="4294967295"/>
          </p:nvPr>
        </p:nvSpPr>
        <p:spPr>
          <a:xfrm>
            <a:off x="11204575" y="457200"/>
            <a:ext cx="987425" cy="274638"/>
          </a:xfrm>
        </p:spPr>
        <p:txBody>
          <a:bodyPr/>
          <a:lstStyle/>
          <a:p>
            <a:fld id="{48F63A3B-78C7-47BE-AE5E-E10140E04643}" type="slidenum">
              <a:rPr lang="en-US" smtClean="0"/>
              <a:t>53</a:t>
            </a:fld>
            <a:endParaRPr lang="en-US" dirty="0"/>
          </a:p>
        </p:txBody>
      </p:sp>
    </p:spTree>
    <p:extLst>
      <p:ext uri="{BB962C8B-B14F-4D97-AF65-F5344CB8AC3E}">
        <p14:creationId xmlns:p14="http://schemas.microsoft.com/office/powerpoint/2010/main" val="3227855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8D9D4-3802-C054-C0B6-A34945A9373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8A8552C-BE28-F6CB-168F-C8DC5DAA7607}"/>
              </a:ext>
            </a:extLst>
          </p:cNvPr>
          <p:cNvSpPr>
            <a:spLocks noGrp="1"/>
          </p:cNvSpPr>
          <p:nvPr>
            <p:ph sz="half" idx="1"/>
          </p:nvPr>
        </p:nvSpPr>
        <p:spPr/>
        <p:txBody>
          <a:bodyPr/>
          <a:lstStyle/>
          <a:p>
            <a:endParaRPr lang="en-GB"/>
          </a:p>
        </p:txBody>
      </p:sp>
      <p:sp>
        <p:nvSpPr>
          <p:cNvPr id="4" name="Footer Placeholder 3">
            <a:extLst>
              <a:ext uri="{FF2B5EF4-FFF2-40B4-BE49-F238E27FC236}">
                <a16:creationId xmlns:a16="http://schemas.microsoft.com/office/drawing/2014/main" id="{0788BBE9-A501-6E71-7451-EFB4C0E3AE02}"/>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1CBBD2B-83C6-020D-F86F-BB85B5C800FD}"/>
              </a:ext>
            </a:extLst>
          </p:cNvPr>
          <p:cNvSpPr>
            <a:spLocks noGrp="1"/>
          </p:cNvSpPr>
          <p:nvPr>
            <p:ph type="sldNum" sz="quarter" idx="12"/>
          </p:nvPr>
        </p:nvSpPr>
        <p:spPr/>
        <p:txBody>
          <a:bodyPr/>
          <a:lstStyle/>
          <a:p>
            <a:fld id="{48F63A3B-78C7-47BE-AE5E-E10140E04643}" type="slidenum">
              <a:rPr lang="en-US" smtClean="0"/>
              <a:t>54</a:t>
            </a:fld>
            <a:endParaRPr lang="en-US" dirty="0"/>
          </a:p>
        </p:txBody>
      </p:sp>
      <p:pic>
        <p:nvPicPr>
          <p:cNvPr id="4098" name="Picture 2" descr="CLIL Pedagogical Principles ">
            <a:extLst>
              <a:ext uri="{FF2B5EF4-FFF2-40B4-BE49-F238E27FC236}">
                <a16:creationId xmlns:a16="http://schemas.microsoft.com/office/drawing/2014/main" id="{3FE4CA1B-B341-AD0A-C0CF-231AFFCCA6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90" t="28597" r="4501"/>
          <a:stretch/>
        </p:blipFill>
        <p:spPr bwMode="auto">
          <a:xfrm>
            <a:off x="85725" y="136190"/>
            <a:ext cx="11934825" cy="692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945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A2165-68EE-8386-2D1C-4197265E963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9197270-7E7D-C702-4811-93329DAE007F}"/>
              </a:ext>
            </a:extLst>
          </p:cNvPr>
          <p:cNvSpPr>
            <a:spLocks noGrp="1"/>
          </p:cNvSpPr>
          <p:nvPr>
            <p:ph sz="half" idx="1"/>
          </p:nvPr>
        </p:nvSpPr>
        <p:spPr/>
        <p:txBody>
          <a:bodyPr/>
          <a:lstStyle/>
          <a:p>
            <a:endParaRPr lang="en-GB"/>
          </a:p>
        </p:txBody>
      </p:sp>
      <p:sp>
        <p:nvSpPr>
          <p:cNvPr id="4" name="Footer Placeholder 3">
            <a:extLst>
              <a:ext uri="{FF2B5EF4-FFF2-40B4-BE49-F238E27FC236}">
                <a16:creationId xmlns:a16="http://schemas.microsoft.com/office/drawing/2014/main" id="{44C5CD3C-4BC5-F328-C44F-2D6C932B12F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9A93771-6443-557F-5B71-CE44C10C7761}"/>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7" name="Picture 6">
            <a:extLst>
              <a:ext uri="{FF2B5EF4-FFF2-40B4-BE49-F238E27FC236}">
                <a16:creationId xmlns:a16="http://schemas.microsoft.com/office/drawing/2014/main" id="{2A95F0F7-D7AD-8257-7A00-7993B714128B}"/>
              </a:ext>
            </a:extLst>
          </p:cNvPr>
          <p:cNvPicPr>
            <a:picLocks noChangeAspect="1"/>
          </p:cNvPicPr>
          <p:nvPr/>
        </p:nvPicPr>
        <p:blipFill rotWithShape="1">
          <a:blip r:embed="rId2"/>
          <a:srcRect l="6225" t="6666" r="6250" b="9207"/>
          <a:stretch/>
        </p:blipFill>
        <p:spPr>
          <a:xfrm>
            <a:off x="533400" y="457200"/>
            <a:ext cx="10671048" cy="5769429"/>
          </a:xfrm>
          <a:prstGeom prst="rect">
            <a:avLst/>
          </a:prstGeom>
        </p:spPr>
      </p:pic>
    </p:spTree>
    <p:extLst>
      <p:ext uri="{BB962C8B-B14F-4D97-AF65-F5344CB8AC3E}">
        <p14:creationId xmlns:p14="http://schemas.microsoft.com/office/powerpoint/2010/main" val="2302086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1E042-D293-0FD3-6E8A-C8961B7EE5A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CC8A70A-00BF-96B9-0ECA-28C988189380}"/>
              </a:ext>
            </a:extLst>
          </p:cNvPr>
          <p:cNvSpPr>
            <a:spLocks noGrp="1"/>
          </p:cNvSpPr>
          <p:nvPr>
            <p:ph sz="half" idx="1"/>
          </p:nvPr>
        </p:nvSpPr>
        <p:spPr/>
        <p:txBody>
          <a:bodyPr/>
          <a:lstStyle/>
          <a:p>
            <a:endParaRPr lang="en-GB"/>
          </a:p>
        </p:txBody>
      </p:sp>
      <p:sp>
        <p:nvSpPr>
          <p:cNvPr id="4" name="Footer Placeholder 3">
            <a:extLst>
              <a:ext uri="{FF2B5EF4-FFF2-40B4-BE49-F238E27FC236}">
                <a16:creationId xmlns:a16="http://schemas.microsoft.com/office/drawing/2014/main" id="{BF56CF9E-3BB1-8E64-D9EB-81C1D9F20CA0}"/>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56330E6-881D-B3B8-207E-C336BF89FB2C}"/>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7" name="Picture 6">
            <a:extLst>
              <a:ext uri="{FF2B5EF4-FFF2-40B4-BE49-F238E27FC236}">
                <a16:creationId xmlns:a16="http://schemas.microsoft.com/office/drawing/2014/main" id="{158BE9C6-9D51-6DD1-C10D-27A3DEDB3506}"/>
              </a:ext>
            </a:extLst>
          </p:cNvPr>
          <p:cNvPicPr>
            <a:picLocks noChangeAspect="1"/>
          </p:cNvPicPr>
          <p:nvPr/>
        </p:nvPicPr>
        <p:blipFill rotWithShape="1">
          <a:blip r:embed="rId2"/>
          <a:srcRect l="6225" t="10666" r="6250" b="8148"/>
          <a:stretch/>
        </p:blipFill>
        <p:spPr>
          <a:xfrm>
            <a:off x="233189" y="320040"/>
            <a:ext cx="11654420" cy="6080760"/>
          </a:xfrm>
          <a:prstGeom prst="rect">
            <a:avLst/>
          </a:prstGeom>
        </p:spPr>
      </p:pic>
    </p:spTree>
    <p:extLst>
      <p:ext uri="{BB962C8B-B14F-4D97-AF65-F5344CB8AC3E}">
        <p14:creationId xmlns:p14="http://schemas.microsoft.com/office/powerpoint/2010/main" val="392016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926658-BAA3-DF0B-F3F8-8936C33E0334}"/>
              </a:ext>
            </a:extLst>
          </p:cNvPr>
          <p:cNvSpPr>
            <a:spLocks noGrp="1"/>
          </p:cNvSpPr>
          <p:nvPr>
            <p:ph type="ctrTitle"/>
          </p:nvPr>
        </p:nvSpPr>
        <p:spPr/>
        <p:txBody>
          <a:bodyPr/>
          <a:lstStyle/>
          <a:p>
            <a:r>
              <a:rPr lang="en-US" dirty="0"/>
              <a:t>What are the origins of CLIL?</a:t>
            </a:r>
            <a:endParaRPr lang="en-GB" dirty="0"/>
          </a:p>
        </p:txBody>
      </p:sp>
      <p:sp>
        <p:nvSpPr>
          <p:cNvPr id="7" name="Subtitle 6">
            <a:extLst>
              <a:ext uri="{FF2B5EF4-FFF2-40B4-BE49-F238E27FC236}">
                <a16:creationId xmlns:a16="http://schemas.microsoft.com/office/drawing/2014/main" id="{F6783892-8A3E-5E27-72F5-57080E9539DE}"/>
              </a:ext>
            </a:extLst>
          </p:cNvPr>
          <p:cNvSpPr>
            <a:spLocks noGrp="1"/>
          </p:cNvSpPr>
          <p:nvPr>
            <p:ph type="subTitle" idx="1"/>
          </p:nvPr>
        </p:nvSpPr>
        <p:spPr/>
        <p:txBody>
          <a:bodyPr/>
          <a:lstStyle/>
          <a:p>
            <a:endParaRPr lang="en-GB"/>
          </a:p>
        </p:txBody>
      </p:sp>
      <p:sp>
        <p:nvSpPr>
          <p:cNvPr id="5" name="Slide Number Placeholder 4">
            <a:extLst>
              <a:ext uri="{FF2B5EF4-FFF2-40B4-BE49-F238E27FC236}">
                <a16:creationId xmlns:a16="http://schemas.microsoft.com/office/drawing/2014/main" id="{098645D8-AE35-AB35-0E2B-0AC936D85D31}"/>
              </a:ext>
            </a:extLst>
          </p:cNvPr>
          <p:cNvSpPr>
            <a:spLocks noGrp="1"/>
          </p:cNvSpPr>
          <p:nvPr>
            <p:ph type="sldNum" sz="quarter" idx="4294967295"/>
          </p:nvPr>
        </p:nvSpPr>
        <p:spPr>
          <a:xfrm>
            <a:off x="11204575" y="457200"/>
            <a:ext cx="987425" cy="274638"/>
          </a:xfrm>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3062140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0F92-3744-0E65-6041-4D4D9B66EE59}"/>
              </a:ext>
            </a:extLst>
          </p:cNvPr>
          <p:cNvSpPr>
            <a:spLocks noGrp="1"/>
          </p:cNvSpPr>
          <p:nvPr>
            <p:ph type="title"/>
          </p:nvPr>
        </p:nvSpPr>
        <p:spPr/>
        <p:txBody>
          <a:bodyPr/>
          <a:lstStyle/>
          <a:p>
            <a:r>
              <a:rPr lang="en-US" dirty="0"/>
              <a:t>History</a:t>
            </a:r>
            <a:endParaRPr lang="en-GB" dirty="0"/>
          </a:p>
        </p:txBody>
      </p:sp>
      <p:sp>
        <p:nvSpPr>
          <p:cNvPr id="3" name="Content Placeholder 2">
            <a:extLst>
              <a:ext uri="{FF2B5EF4-FFF2-40B4-BE49-F238E27FC236}">
                <a16:creationId xmlns:a16="http://schemas.microsoft.com/office/drawing/2014/main" id="{260EE85D-C871-3A23-47AA-E563DC39B9D8}"/>
              </a:ext>
            </a:extLst>
          </p:cNvPr>
          <p:cNvSpPr>
            <a:spLocks noGrp="1"/>
          </p:cNvSpPr>
          <p:nvPr>
            <p:ph sz="half" idx="1"/>
          </p:nvPr>
        </p:nvSpPr>
        <p:spPr>
          <a:xfrm>
            <a:off x="539497" y="2103120"/>
            <a:ext cx="7619766" cy="4434840"/>
          </a:xfrm>
        </p:spPr>
        <p:txBody>
          <a:bodyPr/>
          <a:lstStyle/>
          <a:p>
            <a:r>
              <a:rPr lang="en-GB" b="0" i="0" dirty="0">
                <a:solidFill>
                  <a:srgbClr val="222222"/>
                </a:solidFill>
                <a:effectLst/>
                <a:latin typeface="Noto Sans" panose="020B0502040504020204" pitchFamily="34" charset="0"/>
              </a:rPr>
              <a:t>The acronym CLIL was first used in 1994 by </a:t>
            </a:r>
            <a:r>
              <a:rPr lang="en-GB" b="1" i="0" dirty="0">
                <a:solidFill>
                  <a:srgbClr val="222222"/>
                </a:solidFill>
                <a:effectLst/>
                <a:latin typeface="Noto Sans" panose="020B0502040504020204" pitchFamily="34" charset="0"/>
              </a:rPr>
              <a:t>David Marsh</a:t>
            </a:r>
            <a:r>
              <a:rPr lang="en-GB" dirty="0">
                <a:solidFill>
                  <a:srgbClr val="222222"/>
                </a:solidFill>
                <a:latin typeface="Noto Sans" panose="020B0502040504020204" pitchFamily="34" charset="0"/>
              </a:rPr>
              <a:t> from </a:t>
            </a:r>
            <a:r>
              <a:rPr lang="en-GB" b="0" i="0" dirty="0">
                <a:solidFill>
                  <a:srgbClr val="222222"/>
                </a:solidFill>
                <a:effectLst/>
                <a:latin typeface="Noto Sans" panose="020B0502040504020204" pitchFamily="34" charset="0"/>
              </a:rPr>
              <a:t>the University of </a:t>
            </a:r>
            <a:r>
              <a:rPr lang="en-GB" b="0" i="0" dirty="0" err="1">
                <a:solidFill>
                  <a:srgbClr val="222222"/>
                </a:solidFill>
                <a:effectLst/>
                <a:latin typeface="Noto Sans" panose="020B0502040504020204" pitchFamily="34" charset="0"/>
              </a:rPr>
              <a:t>Jyväskylä</a:t>
            </a:r>
            <a:r>
              <a:rPr lang="en-GB" b="0" i="0" dirty="0">
                <a:solidFill>
                  <a:srgbClr val="222222"/>
                </a:solidFill>
                <a:effectLst/>
                <a:latin typeface="Noto Sans" panose="020B0502040504020204" pitchFamily="34" charset="0"/>
              </a:rPr>
              <a:t> in Finland </a:t>
            </a:r>
            <a:r>
              <a:rPr lang="en-GB" dirty="0">
                <a:solidFill>
                  <a:srgbClr val="222222"/>
                </a:solidFill>
                <a:latin typeface="Noto Sans" panose="020B0502040504020204" pitchFamily="34" charset="0"/>
              </a:rPr>
              <a:t>(</a:t>
            </a:r>
            <a:r>
              <a:rPr lang="en-GB" b="0" i="0" dirty="0">
                <a:solidFill>
                  <a:srgbClr val="222222"/>
                </a:solidFill>
                <a:effectLst/>
                <a:latin typeface="Noto Sans" panose="020B0502040504020204" pitchFamily="34" charset="0"/>
              </a:rPr>
              <a:t>Coyle et al., 2010)</a:t>
            </a:r>
          </a:p>
          <a:p>
            <a:endParaRPr lang="en-GB" dirty="0">
              <a:solidFill>
                <a:srgbClr val="222222"/>
              </a:solidFill>
              <a:latin typeface="Noto Sans" panose="020B0502040504020204" pitchFamily="34" charset="0"/>
            </a:endParaRPr>
          </a:p>
          <a:p>
            <a:r>
              <a:rPr lang="en-GB" b="0" i="0" dirty="0">
                <a:solidFill>
                  <a:srgbClr val="222222"/>
                </a:solidFill>
                <a:effectLst/>
                <a:latin typeface="Noto Sans" panose="020B0502040504020204" pitchFamily="34" charset="0"/>
              </a:rPr>
              <a:t>However, the concept was already being used much before then. </a:t>
            </a:r>
          </a:p>
          <a:p>
            <a:pPr marL="0" indent="0">
              <a:buNone/>
            </a:pPr>
            <a:endParaRPr lang="en-GB" dirty="0">
              <a:solidFill>
                <a:srgbClr val="222222"/>
              </a:solidFill>
              <a:latin typeface="Noto Sans" panose="020B0502040504020204" pitchFamily="34" charset="0"/>
            </a:endParaRPr>
          </a:p>
          <a:p>
            <a:pPr lvl="1"/>
            <a:r>
              <a:rPr lang="en-GB" b="0" i="0" dirty="0">
                <a:solidFill>
                  <a:srgbClr val="222222"/>
                </a:solidFill>
                <a:effectLst/>
                <a:latin typeface="Noto Sans" panose="020B0502040504020204" pitchFamily="34" charset="0"/>
              </a:rPr>
              <a:t>Using a foreign language for teaching content was popular as early as in Ancient Rome, where children were educated in Greek (Coyle et al., 2010). </a:t>
            </a:r>
          </a:p>
          <a:p>
            <a:endParaRPr lang="en-GB" dirty="0">
              <a:solidFill>
                <a:srgbClr val="222222"/>
              </a:solidFill>
              <a:latin typeface="Noto Sans" panose="020B0502040504020204" pitchFamily="34" charset="0"/>
            </a:endParaRPr>
          </a:p>
          <a:p>
            <a:pPr lvl="1"/>
            <a:r>
              <a:rPr lang="en-GB" dirty="0">
                <a:solidFill>
                  <a:srgbClr val="222222"/>
                </a:solidFill>
                <a:latin typeface="Noto Sans" panose="020B0502040504020204" pitchFamily="34" charset="0"/>
              </a:rPr>
              <a:t>T</a:t>
            </a:r>
            <a:r>
              <a:rPr lang="en-GB" b="0" i="0" dirty="0">
                <a:solidFill>
                  <a:srgbClr val="222222"/>
                </a:solidFill>
                <a:effectLst/>
                <a:latin typeface="Noto Sans" panose="020B0502040504020204" pitchFamily="34" charset="0"/>
              </a:rPr>
              <a:t>he tradition of </a:t>
            </a:r>
            <a:r>
              <a:rPr lang="en-GB" b="1" i="0" dirty="0">
                <a:solidFill>
                  <a:srgbClr val="222222"/>
                </a:solidFill>
                <a:effectLst/>
                <a:latin typeface="Noto Sans" panose="020B0502040504020204" pitchFamily="34" charset="0"/>
              </a:rPr>
              <a:t>bilingual education</a:t>
            </a:r>
            <a:r>
              <a:rPr lang="en-GB" b="0" i="0" dirty="0">
                <a:solidFill>
                  <a:srgbClr val="222222"/>
                </a:solidFill>
                <a:effectLst/>
                <a:latin typeface="Noto Sans" panose="020B0502040504020204" pitchFamily="34" charset="0"/>
              </a:rPr>
              <a:t> has a long history in countries with more than one official language, e.g. Canada – English/French; Hong Kong – English/Cantonese</a:t>
            </a:r>
          </a:p>
          <a:p>
            <a:endParaRPr lang="en-GB" dirty="0">
              <a:solidFill>
                <a:srgbClr val="222222"/>
              </a:solidFill>
              <a:latin typeface="Noto Sans" panose="020B0502040504020204" pitchFamily="34" charset="0"/>
            </a:endParaRPr>
          </a:p>
          <a:p>
            <a:r>
              <a:rPr lang="en-GB" sz="1000" b="0" i="0" dirty="0">
                <a:solidFill>
                  <a:srgbClr val="222222"/>
                </a:solidFill>
                <a:effectLst/>
                <a:latin typeface="Noto Sans" panose="020B0502040504020204" pitchFamily="34" charset="0"/>
              </a:rPr>
              <a:t>*Note: </a:t>
            </a:r>
            <a:r>
              <a:rPr lang="en-GB" sz="1000" b="1" i="0" dirty="0">
                <a:solidFill>
                  <a:srgbClr val="202124"/>
                </a:solidFill>
                <a:effectLst/>
                <a:latin typeface="arial" panose="020B0604020202020204" pitchFamily="34" charset="0"/>
              </a:rPr>
              <a:t>Bilingual education </a:t>
            </a:r>
            <a:r>
              <a:rPr lang="en-GB" sz="1000" b="0" i="0" dirty="0">
                <a:solidFill>
                  <a:srgbClr val="202124"/>
                </a:solidFill>
                <a:effectLst/>
                <a:latin typeface="arial" panose="020B0604020202020204" pitchFamily="34" charset="0"/>
              </a:rPr>
              <a:t>refers to</a:t>
            </a:r>
            <a:r>
              <a:rPr lang="en-GB" sz="1000" b="1" i="0" dirty="0">
                <a:solidFill>
                  <a:srgbClr val="202124"/>
                </a:solidFill>
                <a:effectLst/>
                <a:latin typeface="arial" panose="020B0604020202020204" pitchFamily="34" charset="0"/>
              </a:rPr>
              <a:t> the teaching of </a:t>
            </a:r>
            <a:r>
              <a:rPr lang="en-GB" sz="1000" b="1" i="0" u="sng" dirty="0">
                <a:solidFill>
                  <a:srgbClr val="202124"/>
                </a:solidFill>
                <a:effectLst/>
                <a:latin typeface="arial" panose="020B0604020202020204" pitchFamily="34" charset="0"/>
              </a:rPr>
              <a:t>academic content </a:t>
            </a:r>
            <a:r>
              <a:rPr lang="en-GB" sz="1000" i="0" dirty="0">
                <a:solidFill>
                  <a:srgbClr val="202124"/>
                </a:solidFill>
                <a:effectLst/>
                <a:latin typeface="arial" panose="020B0604020202020204" pitchFamily="34" charset="0"/>
              </a:rPr>
              <a:t>in </a:t>
            </a:r>
            <a:r>
              <a:rPr lang="en-GB" sz="1000" b="1" i="0" dirty="0">
                <a:solidFill>
                  <a:schemeClr val="bg1">
                    <a:lumMod val="50000"/>
                  </a:schemeClr>
                </a:solidFill>
                <a:effectLst/>
                <a:latin typeface="arial" panose="020B0604020202020204" pitchFamily="34" charset="0"/>
              </a:rPr>
              <a:t>two languages</a:t>
            </a:r>
            <a:r>
              <a:rPr lang="en-GB" sz="1000" b="1" i="0" dirty="0">
                <a:solidFill>
                  <a:srgbClr val="202124"/>
                </a:solidFill>
                <a:effectLst/>
                <a:latin typeface="arial" panose="020B0604020202020204" pitchFamily="34" charset="0"/>
              </a:rPr>
              <a:t>, in a </a:t>
            </a:r>
            <a:r>
              <a:rPr lang="en-GB" sz="1000" b="1" i="0" dirty="0">
                <a:solidFill>
                  <a:schemeClr val="bg1">
                    <a:lumMod val="50000"/>
                  </a:schemeClr>
                </a:solidFill>
                <a:effectLst/>
                <a:latin typeface="arial" panose="020B0604020202020204" pitchFamily="34" charset="0"/>
              </a:rPr>
              <a:t>native and second language</a:t>
            </a:r>
            <a:endParaRPr lang="en-GB" sz="1000" b="0" i="0" dirty="0">
              <a:solidFill>
                <a:schemeClr val="bg1">
                  <a:lumMod val="50000"/>
                </a:schemeClr>
              </a:solidFill>
              <a:effectLst/>
              <a:latin typeface="Noto Sans" panose="020B0502040504020204" pitchFamily="34" charset="0"/>
            </a:endParaRPr>
          </a:p>
          <a:p>
            <a:endParaRPr lang="en-GB" dirty="0">
              <a:solidFill>
                <a:srgbClr val="222222"/>
              </a:solidFill>
              <a:latin typeface="Noto Sans" panose="020B0502040504020204" pitchFamily="34" charset="0"/>
            </a:endParaRPr>
          </a:p>
        </p:txBody>
      </p:sp>
      <p:sp>
        <p:nvSpPr>
          <p:cNvPr id="5" name="Slide Number Placeholder 4">
            <a:extLst>
              <a:ext uri="{FF2B5EF4-FFF2-40B4-BE49-F238E27FC236}">
                <a16:creationId xmlns:a16="http://schemas.microsoft.com/office/drawing/2014/main" id="{9D97B8FC-B8C5-027F-3796-45EBC6C6AF74}"/>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2050" name="Picture 2" descr="Education in Greece and Rome timeline | Timetoast timelines">
            <a:extLst>
              <a:ext uri="{FF2B5EF4-FFF2-40B4-BE49-F238E27FC236}">
                <a16:creationId xmlns:a16="http://schemas.microsoft.com/office/drawing/2014/main" id="{15D5DC28-CB76-BEE8-4E08-FDDBA2848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8797" y="1304241"/>
            <a:ext cx="3100764" cy="25141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nguages Educational Package - Canada's History">
            <a:extLst>
              <a:ext uri="{FF2B5EF4-FFF2-40B4-BE49-F238E27FC236}">
                <a16:creationId xmlns:a16="http://schemas.microsoft.com/office/drawing/2014/main" id="{DF0A8E58-5535-0DB5-82BF-F13069114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8797" y="4320540"/>
            <a:ext cx="3126496" cy="208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3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618</TotalTime>
  <Words>4523</Words>
  <Application>Microsoft Office PowerPoint</Application>
  <PresentationFormat>Widescreen</PresentationFormat>
  <Paragraphs>416</Paragraphs>
  <Slides>54</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-apple-system</vt:lpstr>
      <vt:lpstr>Droid Serif</vt:lpstr>
      <vt:lpstr>Inter Var</vt:lpstr>
      <vt:lpstr>LiberationSerif</vt:lpstr>
      <vt:lpstr>Arial</vt:lpstr>
      <vt:lpstr>Arial</vt:lpstr>
      <vt:lpstr>Arial Black</vt:lpstr>
      <vt:lpstr>Calibri</vt:lpstr>
      <vt:lpstr>Noto Sans</vt:lpstr>
      <vt:lpstr>Open Sans</vt:lpstr>
      <vt:lpstr>Sabon Next LT</vt:lpstr>
      <vt:lpstr>Times New Roman</vt:lpstr>
      <vt:lpstr>Office Theme</vt:lpstr>
      <vt:lpstr>What is CLIL? </vt:lpstr>
      <vt:lpstr>Initial questions</vt:lpstr>
      <vt:lpstr>What is CLIL?</vt:lpstr>
      <vt:lpstr>CLIL: Simple definition</vt:lpstr>
      <vt:lpstr>CLIL DefinEd</vt:lpstr>
      <vt:lpstr>PowerPoint Presentation</vt:lpstr>
      <vt:lpstr>PowerPoint Presentation</vt:lpstr>
      <vt:lpstr>What are the origins of CLIL?</vt:lpstr>
      <vt:lpstr>History</vt:lpstr>
      <vt:lpstr>More History</vt:lpstr>
      <vt:lpstr>Check-up</vt:lpstr>
      <vt:lpstr>CONFUSION Alert! </vt:lpstr>
      <vt:lpstr>CONFUSION Alert! Multiplicity of terms</vt:lpstr>
      <vt:lpstr>Initial questions</vt:lpstr>
      <vt:lpstr>What are the core principles of CLIL?</vt:lpstr>
      <vt:lpstr>CLIL Core Principles</vt:lpstr>
      <vt:lpstr>Strong vs Weak forms of CLIL</vt:lpstr>
      <vt:lpstr>PowerPoint Presentation</vt:lpstr>
      <vt:lpstr>The 4 Cs of CLIL</vt:lpstr>
      <vt:lpstr>Coyle’s 4Cs curriculum (1999)</vt:lpstr>
      <vt:lpstr>The 4 Cs Defined</vt:lpstr>
      <vt:lpstr>content</vt:lpstr>
      <vt:lpstr>communication</vt:lpstr>
      <vt:lpstr>PowerPoint Presentation</vt:lpstr>
      <vt:lpstr>PowerPoint Presentation</vt:lpstr>
      <vt:lpstr>Language in CLIL Lessons</vt:lpstr>
      <vt:lpstr>Overview</vt:lpstr>
      <vt:lpstr>Teacher’s job</vt:lpstr>
      <vt:lpstr>Language Triptych</vt:lpstr>
      <vt:lpstr>Language of, for, through learning</vt:lpstr>
      <vt:lpstr>Language For learning</vt:lpstr>
      <vt:lpstr>Language through learning</vt:lpstr>
      <vt:lpstr>HABITATS  (from Coyle, Hood and Marsh (2010), CLIL, CUP) </vt:lpstr>
      <vt:lpstr>PowerPoint Presentation</vt:lpstr>
      <vt:lpstr>PowerPoint Presentation</vt:lpstr>
      <vt:lpstr>Task: Categorize the language</vt:lpstr>
      <vt:lpstr>Cognition</vt:lpstr>
      <vt:lpstr>Bloom’s revised taxonomy</vt:lpstr>
      <vt:lpstr>PowerPoint Presentation</vt:lpstr>
      <vt:lpstr>Sorting activity: LOTS/ HOTS</vt:lpstr>
      <vt:lpstr>Sorting activity</vt:lpstr>
      <vt:lpstr>culture</vt:lpstr>
      <vt:lpstr>Mapping the 4cs into Lesson aims</vt:lpstr>
      <vt:lpstr>Initial questions</vt:lpstr>
      <vt:lpstr>What are the benefits and drawbacks of CLIL lessons?</vt:lpstr>
      <vt:lpstr>Group Discussion</vt:lpstr>
      <vt:lpstr>Benefits of CLIL</vt:lpstr>
      <vt:lpstr>CLIL challenges</vt:lpstr>
      <vt:lpstr>KWL reflection</vt:lpstr>
      <vt:lpstr>review</vt:lpstr>
      <vt:lpstr>Take a minute to think and discuss the answers to these questions</vt:lpstr>
      <vt:lpstr>Critically thinking about CLIL lesson plan</vt:lpstr>
      <vt:lpstr>Appendices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CLIL? </dc:title>
  <dc:subject/>
  <dc:creator>Reviewer</dc:creator>
  <cp:lastModifiedBy>George E. K. Whitehead</cp:lastModifiedBy>
  <cp:revision>63</cp:revision>
  <dcterms:created xsi:type="dcterms:W3CDTF">2023-02-07T08:11:58Z</dcterms:created>
  <dcterms:modified xsi:type="dcterms:W3CDTF">2023-11-08T00:49:36Z</dcterms:modified>
</cp:coreProperties>
</file>