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9" r:id="rId3"/>
    <p:sldId id="283" r:id="rId4"/>
    <p:sldId id="284" r:id="rId5"/>
    <p:sldId id="282" r:id="rId6"/>
    <p:sldId id="264" r:id="rId7"/>
    <p:sldId id="278" r:id="rId8"/>
    <p:sldId id="276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858"/>
    <a:srgbClr val="01A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6" autoAdjust="0"/>
    <p:restoredTop sz="94660"/>
  </p:normalViewPr>
  <p:slideViewPr>
    <p:cSldViewPr>
      <p:cViewPr varScale="1">
        <p:scale>
          <a:sx n="95" d="100"/>
          <a:sy n="95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November 21,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21,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21,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21,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November 21,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21,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21,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21,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21,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21,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21, 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21, 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Sample%20LP.docx" TargetMode="External"/><Relationship Id="rId2" Type="http://schemas.openxmlformats.org/officeDocument/2006/relationships/hyperlink" Target="Lesson%20Plan%20template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543800" cy="2593975"/>
          </a:xfrm>
        </p:spPr>
        <p:txBody>
          <a:bodyPr/>
          <a:lstStyle/>
          <a:p>
            <a:pPr algn="ctr"/>
            <a:r>
              <a:rPr lang="en-US" dirty="0" smtClean="0"/>
              <a:t>Welcome to Session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1"/>
            <a:ext cx="6461760" cy="1066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Lesson Planning</a:t>
            </a:r>
          </a:p>
          <a:p>
            <a:pPr algn="ctr"/>
            <a:r>
              <a:rPr lang="en-US" dirty="0" smtClean="0"/>
              <a:t>Establishing Compelling Input</a:t>
            </a:r>
          </a:p>
        </p:txBody>
      </p:sp>
      <p:pic>
        <p:nvPicPr>
          <p:cNvPr id="1026" name="Picture 2" descr="http://rlv.zcache.com/keep_calm_lesson_plan_sticker-rfa9ae50733ed4ebe8018a9df8360592f_v9waf_8byvr_3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200"/>
            <a:ext cx="19812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Microteaching will focus on teaching an </a:t>
            </a:r>
            <a:r>
              <a:rPr lang="en-US" sz="2000" b="1" i="1" u="sng" dirty="0" smtClean="0"/>
              <a:t>integrated</a:t>
            </a:r>
            <a:r>
              <a:rPr lang="en-US" sz="2000" dirty="0" smtClean="0"/>
              <a:t> lesson moving from receptive to productive practice. </a:t>
            </a:r>
          </a:p>
          <a:p>
            <a:endParaRPr lang="en-US" sz="500" dirty="0" smtClean="0"/>
          </a:p>
          <a:p>
            <a:r>
              <a:rPr lang="en-US" sz="2000" dirty="0" smtClean="0"/>
              <a:t>The easiest way to do this is to follow the Pre-While-Post procedure (Which you will be discussing in Reading)</a:t>
            </a:r>
          </a:p>
          <a:p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 algn="ctr">
              <a:lnSpc>
                <a:spcPts val="1600"/>
              </a:lnSpc>
              <a:buNone/>
            </a:pPr>
            <a:r>
              <a:rPr lang="en-US" sz="3200" b="1" dirty="0" smtClean="0"/>
              <a:t>Lead- In</a:t>
            </a:r>
          </a:p>
          <a:p>
            <a:pPr algn="ctr">
              <a:lnSpc>
                <a:spcPts val="1600"/>
              </a:lnSpc>
              <a:buNone/>
            </a:pPr>
            <a:endParaRPr lang="en-US" sz="3200" dirty="0" smtClean="0"/>
          </a:p>
          <a:p>
            <a:pPr algn="ctr">
              <a:lnSpc>
                <a:spcPts val="1000"/>
              </a:lnSpc>
              <a:buNone/>
            </a:pPr>
            <a:r>
              <a:rPr lang="en-US" sz="3200" b="1" dirty="0" smtClean="0"/>
              <a:t>Pre</a:t>
            </a:r>
          </a:p>
          <a:p>
            <a:pPr algn="ctr">
              <a:lnSpc>
                <a:spcPts val="1000"/>
              </a:lnSpc>
              <a:buNone/>
            </a:pPr>
            <a:endParaRPr lang="en-US" sz="3200" dirty="0" smtClean="0"/>
          </a:p>
          <a:p>
            <a:pPr algn="ctr">
              <a:lnSpc>
                <a:spcPts val="1000"/>
              </a:lnSpc>
              <a:buNone/>
            </a:pPr>
            <a:r>
              <a:rPr lang="en-US" sz="3200" b="1" dirty="0" smtClean="0"/>
              <a:t>While</a:t>
            </a:r>
          </a:p>
          <a:p>
            <a:pPr algn="ctr">
              <a:lnSpc>
                <a:spcPts val="1000"/>
              </a:lnSpc>
              <a:buNone/>
            </a:pPr>
            <a:r>
              <a:rPr lang="en-US" sz="3200" dirty="0" smtClean="0"/>
              <a:t> </a:t>
            </a:r>
          </a:p>
          <a:p>
            <a:pPr algn="ctr">
              <a:lnSpc>
                <a:spcPts val="1000"/>
              </a:lnSpc>
              <a:buNone/>
            </a:pPr>
            <a:r>
              <a:rPr lang="en-US" sz="3200" b="1" dirty="0" smtClean="0"/>
              <a:t>Post</a:t>
            </a:r>
          </a:p>
          <a:p>
            <a:pPr algn="ctr">
              <a:lnSpc>
                <a:spcPts val="1000"/>
              </a:lnSpc>
              <a:buNone/>
            </a:pPr>
            <a:endParaRPr lang="en-US" sz="3200" dirty="0" smtClean="0"/>
          </a:p>
          <a:p>
            <a:pPr algn="ctr">
              <a:lnSpc>
                <a:spcPts val="1000"/>
              </a:lnSpc>
              <a:buNone/>
            </a:pPr>
            <a:r>
              <a:rPr lang="en-US" sz="3200" b="1" dirty="0" smtClean="0"/>
              <a:t>Wrap-Up</a:t>
            </a:r>
            <a:endParaRPr lang="en-US" sz="32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Lead in</a:t>
            </a:r>
          </a:p>
          <a:p>
            <a:pPr lvl="1"/>
            <a:r>
              <a:rPr lang="en-US" dirty="0" smtClean="0"/>
              <a:t>Motivate</a:t>
            </a:r>
          </a:p>
          <a:p>
            <a:pPr lvl="1"/>
            <a:r>
              <a:rPr lang="en-US" dirty="0" smtClean="0"/>
              <a:t>Generate Interest</a:t>
            </a:r>
          </a:p>
          <a:p>
            <a:pPr lvl="1"/>
            <a:r>
              <a:rPr lang="en-US" dirty="0" smtClean="0"/>
              <a:t>Introduce the topic</a:t>
            </a:r>
          </a:p>
          <a:p>
            <a:pPr lvl="1"/>
            <a:r>
              <a:rPr lang="en-US" dirty="0" smtClean="0"/>
              <a:t>Activate Schemata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 Reading</a:t>
            </a:r>
          </a:p>
          <a:p>
            <a:pPr lvl="1"/>
            <a:r>
              <a:rPr lang="en-US" dirty="0" smtClean="0"/>
              <a:t>Teach Key Language (FUMP)</a:t>
            </a:r>
          </a:p>
          <a:p>
            <a:pPr lvl="2"/>
            <a:r>
              <a:rPr lang="en-US" dirty="0" smtClean="0"/>
              <a:t>5-7 words max</a:t>
            </a:r>
          </a:p>
          <a:p>
            <a:pPr lvl="1"/>
            <a:r>
              <a:rPr lang="en-US" dirty="0" smtClean="0"/>
              <a:t>Key Language check-up</a:t>
            </a:r>
          </a:p>
          <a:p>
            <a:pPr lvl="2"/>
            <a:r>
              <a:rPr lang="en-US" dirty="0" smtClean="0"/>
              <a:t>Worksheet</a:t>
            </a:r>
          </a:p>
          <a:p>
            <a:pPr lvl="2"/>
            <a:r>
              <a:rPr lang="en-US" dirty="0" smtClean="0"/>
              <a:t>Matching</a:t>
            </a:r>
          </a:p>
          <a:p>
            <a:pPr lvl="2"/>
            <a:r>
              <a:rPr lang="en-US" dirty="0" smtClean="0"/>
              <a:t>Activity</a:t>
            </a:r>
          </a:p>
          <a:p>
            <a:pPr lvl="1"/>
            <a:r>
              <a:rPr lang="en-US" dirty="0" smtClean="0"/>
              <a:t>Skim/ Scan</a:t>
            </a:r>
          </a:p>
          <a:p>
            <a:pPr lvl="2"/>
            <a:r>
              <a:rPr lang="en-US" dirty="0" smtClean="0"/>
              <a:t>Guiding Questions</a:t>
            </a:r>
          </a:p>
          <a:p>
            <a:pPr lvl="2"/>
            <a:r>
              <a:rPr lang="en-US" dirty="0" smtClean="0"/>
              <a:t>Prediction Questions</a:t>
            </a:r>
          </a:p>
          <a:p>
            <a:pPr lvl="2"/>
            <a:r>
              <a:rPr lang="en-US" dirty="0" smtClean="0"/>
              <a:t>Find the main idea</a:t>
            </a:r>
          </a:p>
          <a:p>
            <a:pPr lvl="2"/>
            <a:r>
              <a:rPr lang="en-US" dirty="0" smtClean="0"/>
              <a:t>Circle the key language they learned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6458" y="1731390"/>
            <a:ext cx="3581400" cy="2803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en-US" sz="1700" dirty="0">
                <a:solidFill>
                  <a:srgbClr val="2F2B20"/>
                </a:solidFill>
              </a:rPr>
              <a:t>While </a:t>
            </a:r>
            <a:r>
              <a:rPr lang="en-US" sz="1700" dirty="0" smtClean="0">
                <a:solidFill>
                  <a:srgbClr val="2F2B20"/>
                </a:solidFill>
              </a:rPr>
              <a:t>Reading</a:t>
            </a:r>
            <a:endParaRPr lang="en-US" sz="1200" dirty="0">
              <a:solidFill>
                <a:srgbClr val="2F2B20"/>
              </a:solidFill>
            </a:endParaRPr>
          </a:p>
          <a:p>
            <a:pPr marL="640080" lvl="1" indent="-228600">
              <a:spcBef>
                <a:spcPct val="20000"/>
              </a:spcBef>
              <a:buClr>
                <a:srgbClr val="9CBEBD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2F2B20"/>
                </a:solidFill>
              </a:rPr>
              <a:t>Read + Decode</a:t>
            </a:r>
          </a:p>
          <a:p>
            <a:pPr marL="640080" lvl="1" indent="-228600">
              <a:spcBef>
                <a:spcPct val="20000"/>
              </a:spcBef>
              <a:buClr>
                <a:srgbClr val="9CBEBD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2F2B20"/>
                </a:solidFill>
              </a:rPr>
              <a:t>Comprehension check-up</a:t>
            </a:r>
          </a:p>
          <a:p>
            <a:pPr marL="640080" lvl="1" indent="-228600">
              <a:spcBef>
                <a:spcPct val="20000"/>
              </a:spcBef>
              <a:buClr>
                <a:srgbClr val="9CBEBD"/>
              </a:buClr>
              <a:buFont typeface="Arial" pitchFamily="34" charset="0"/>
              <a:buChar char="•"/>
            </a:pPr>
            <a:endParaRPr lang="en-US" sz="1100" dirty="0">
              <a:solidFill>
                <a:srgbClr val="2F2B20"/>
              </a:solidFill>
            </a:endParaRP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en-US" sz="1700" dirty="0">
                <a:solidFill>
                  <a:srgbClr val="2F2B20"/>
                </a:solidFill>
              </a:rPr>
              <a:t>Post Reading (speaking/writing)</a:t>
            </a:r>
          </a:p>
          <a:p>
            <a:pPr marL="640080" lvl="1" indent="-228600">
              <a:spcBef>
                <a:spcPct val="20000"/>
              </a:spcBef>
              <a:buClr>
                <a:srgbClr val="9CBEBD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2F2B20"/>
                </a:solidFill>
              </a:rPr>
              <a:t>Personalize, extend and consolidate </a:t>
            </a:r>
            <a:r>
              <a:rPr lang="en-US" sz="1400" dirty="0" smtClean="0">
                <a:solidFill>
                  <a:srgbClr val="2F2B20"/>
                </a:solidFill>
              </a:rPr>
              <a:t>information</a:t>
            </a:r>
          </a:p>
          <a:p>
            <a:pPr marL="182880" indent="-228600">
              <a:spcBef>
                <a:spcPct val="20000"/>
              </a:spcBef>
              <a:buClr>
                <a:srgbClr val="9CBEBD"/>
              </a:buClr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2F2B20"/>
                </a:solidFill>
              </a:rPr>
              <a:t>Wrap-up</a:t>
            </a:r>
          </a:p>
          <a:p>
            <a:pPr marL="640080" lvl="1" indent="-228600">
              <a:spcBef>
                <a:spcPct val="20000"/>
              </a:spcBef>
              <a:buClr>
                <a:srgbClr val="9CBEBD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F2B20"/>
                </a:solidFill>
              </a:rPr>
              <a:t>Say bye</a:t>
            </a:r>
            <a:endParaRPr lang="en-US" sz="1400" dirty="0">
              <a:solidFill>
                <a:srgbClr val="2F2B2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29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Reading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Facilitating the comprehension of the text</a:t>
            </a:r>
          </a:p>
          <a:p>
            <a:pPr lvl="1"/>
            <a:r>
              <a:rPr lang="en-US" dirty="0" smtClean="0"/>
              <a:t>Guiding questions in L1</a:t>
            </a:r>
          </a:p>
          <a:p>
            <a:pPr lvl="1"/>
            <a:r>
              <a:rPr lang="en-US" dirty="0" smtClean="0"/>
              <a:t>Peer scaffolding</a:t>
            </a:r>
          </a:p>
          <a:p>
            <a:pPr lvl="1"/>
            <a:r>
              <a:rPr lang="en-US" dirty="0" smtClean="0"/>
              <a:t>Text chunking</a:t>
            </a:r>
          </a:p>
          <a:p>
            <a:pPr lvl="1"/>
            <a:r>
              <a:rPr lang="en-US" dirty="0" smtClean="0"/>
              <a:t>Visual aids</a:t>
            </a:r>
          </a:p>
          <a:p>
            <a:pPr lvl="1"/>
            <a:r>
              <a:rPr lang="en-US" dirty="0" smtClean="0"/>
              <a:t>Simplification in L2</a:t>
            </a:r>
          </a:p>
          <a:p>
            <a:endParaRPr lang="en-US" dirty="0"/>
          </a:p>
          <a:p>
            <a:r>
              <a:rPr lang="en-US" dirty="0" smtClean="0"/>
              <a:t>Decoding strategies</a:t>
            </a:r>
          </a:p>
          <a:p>
            <a:pPr lvl="1"/>
            <a:r>
              <a:rPr lang="en-US" dirty="0" smtClean="0"/>
              <a:t>Teaching students how to decode for themselves</a:t>
            </a:r>
          </a:p>
          <a:p>
            <a:endParaRPr lang="en-US" dirty="0"/>
          </a:p>
          <a:p>
            <a:r>
              <a:rPr lang="en-US" dirty="0" smtClean="0"/>
              <a:t>Comprehension Tasks</a:t>
            </a:r>
          </a:p>
          <a:p>
            <a:pPr lvl="1"/>
            <a:r>
              <a:rPr lang="en-US" dirty="0" smtClean="0"/>
              <a:t>How students can show that they have understood what they have read.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5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7772400" cy="4114800"/>
          </a:xfrm>
        </p:spPr>
        <p:txBody>
          <a:bodyPr/>
          <a:lstStyle/>
          <a:p>
            <a:r>
              <a:rPr lang="en-US" dirty="0" smtClean="0"/>
              <a:t>Lesson will be based on the public textbook of your choice.</a:t>
            </a:r>
          </a:p>
          <a:p>
            <a:r>
              <a:rPr lang="en-US" dirty="0" smtClean="0"/>
              <a:t>The grade of your students is also up to you.</a:t>
            </a:r>
          </a:p>
          <a:p>
            <a:r>
              <a:rPr lang="en-US" dirty="0" smtClean="0"/>
              <a:t>This will be  a 40 minute lesson.</a:t>
            </a:r>
          </a:p>
          <a:p>
            <a:r>
              <a:rPr lang="en-US" dirty="0" smtClean="0"/>
              <a:t>It will be taught in this room.</a:t>
            </a:r>
          </a:p>
          <a:p>
            <a:r>
              <a:rPr lang="en-US" dirty="0" smtClean="0"/>
              <a:t>Your peers will act as students</a:t>
            </a:r>
          </a:p>
          <a:p>
            <a:r>
              <a:rPr lang="en-US" dirty="0" smtClean="0"/>
              <a:t>You will teach twice; one practice, one for evaluation</a:t>
            </a:r>
          </a:p>
          <a:p>
            <a:pPr lvl="1"/>
            <a:r>
              <a:rPr lang="en-US" dirty="0" smtClean="0"/>
              <a:t>Practice teach will be short (20 </a:t>
            </a:r>
            <a:r>
              <a:rPr lang="en-US" dirty="0" err="1" smtClean="0"/>
              <a:t>mins</a:t>
            </a:r>
            <a:r>
              <a:rPr lang="en-US" dirty="0" smtClean="0"/>
              <a:t>.)</a:t>
            </a:r>
          </a:p>
          <a:p>
            <a:r>
              <a:rPr lang="en-US" dirty="0" smtClean="0"/>
              <a:t>Make this lesson as realistic as possible to your context</a:t>
            </a:r>
            <a:r>
              <a:rPr lang="en-US" smtClean="0"/>
              <a:t>. 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162800" cy="1143000"/>
          </a:xfrm>
        </p:spPr>
        <p:txBody>
          <a:bodyPr/>
          <a:lstStyle/>
          <a:p>
            <a:r>
              <a:rPr lang="en-US" sz="3200" dirty="0" smtClean="0"/>
              <a:t>A Suggestion on </a:t>
            </a:r>
            <a:br>
              <a:rPr lang="en-US" sz="3200" dirty="0" smtClean="0"/>
            </a:br>
            <a:r>
              <a:rPr lang="en-US" sz="3200" dirty="0" smtClean="0"/>
              <a:t>How to Divide the Lesson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The first teacher:</a:t>
            </a:r>
          </a:p>
          <a:p>
            <a:pPr lvl="1"/>
            <a:r>
              <a:rPr lang="en-US" sz="2000" b="1" dirty="0" smtClean="0"/>
              <a:t>Lead- in </a:t>
            </a:r>
          </a:p>
          <a:p>
            <a:pPr lvl="1"/>
            <a:r>
              <a:rPr lang="en-US" sz="2000" b="1" dirty="0" smtClean="0"/>
              <a:t>Introduce vocabulary with an activity</a:t>
            </a:r>
          </a:p>
          <a:p>
            <a:pPr lvl="1"/>
            <a:r>
              <a:rPr lang="en-US" sz="2000" b="1" dirty="0" smtClean="0"/>
              <a:t>Reading Activity 1 </a:t>
            </a:r>
          </a:p>
          <a:p>
            <a:pPr lvl="1"/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second teacher:</a:t>
            </a:r>
          </a:p>
          <a:p>
            <a:pPr lvl="1">
              <a:buFontTx/>
              <a:buChar char="-"/>
            </a:pPr>
            <a:r>
              <a:rPr lang="en-US" sz="2000" b="1" dirty="0" smtClean="0"/>
              <a:t>Reading Activity 2</a:t>
            </a:r>
          </a:p>
          <a:p>
            <a:pPr lvl="1">
              <a:buFontTx/>
              <a:buChar char="-"/>
            </a:pPr>
            <a:r>
              <a:rPr lang="en-US" sz="2000" b="1" dirty="0" smtClean="0"/>
              <a:t> Productive extension activity</a:t>
            </a:r>
          </a:p>
          <a:p>
            <a:pPr lvl="1">
              <a:buFontTx/>
              <a:buChar char="-"/>
            </a:pPr>
            <a:r>
              <a:rPr lang="en-US" sz="2000" b="1" dirty="0" smtClean="0"/>
              <a:t>Wrap-up</a:t>
            </a:r>
          </a:p>
          <a:p>
            <a:pPr lvl="2"/>
            <a:endParaRPr lang="en-US" sz="2000" dirty="0" smtClean="0"/>
          </a:p>
        </p:txBody>
      </p:sp>
      <p:pic>
        <p:nvPicPr>
          <p:cNvPr id="4" name="Picture 4" descr="C:\Users\ClassRoom-1\AppData\Local\Microsoft\Windows\Temporary Internet Files\Content.IE5\AW3K62SS\MC9000481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762000"/>
            <a:ext cx="911484" cy="910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162800" cy="1143000"/>
          </a:xfrm>
        </p:spPr>
        <p:txBody>
          <a:bodyPr/>
          <a:lstStyle/>
          <a:p>
            <a:r>
              <a:rPr lang="en-US" sz="3200" dirty="0" smtClean="0"/>
              <a:t>A Suggestion on </a:t>
            </a:r>
            <a:br>
              <a:rPr lang="en-US" sz="3200" dirty="0" smtClean="0"/>
            </a:br>
            <a:r>
              <a:rPr lang="en-US" sz="3200" dirty="0" smtClean="0"/>
              <a:t>How to Divide the Lesson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050" dirty="0" smtClean="0"/>
              <a:t>  </a:t>
            </a:r>
          </a:p>
          <a:p>
            <a:pPr>
              <a:buNone/>
            </a:pPr>
            <a:r>
              <a:rPr lang="en-US" sz="2000" dirty="0" smtClean="0"/>
              <a:t>The first teacher:</a:t>
            </a:r>
          </a:p>
          <a:p>
            <a:pPr lvl="1"/>
            <a:r>
              <a:rPr lang="en-US" sz="2000" b="1" dirty="0" smtClean="0"/>
              <a:t>Lead- in </a:t>
            </a:r>
          </a:p>
          <a:p>
            <a:pPr lvl="1"/>
            <a:r>
              <a:rPr lang="en-US" sz="2000" b="1" dirty="0" smtClean="0"/>
              <a:t>Introduce vocabulary with an activity</a:t>
            </a:r>
          </a:p>
          <a:p>
            <a:pPr lvl="1"/>
            <a:endParaRPr lang="en-US" sz="900" b="1" dirty="0" smtClean="0"/>
          </a:p>
          <a:p>
            <a:pPr>
              <a:buNone/>
            </a:pPr>
            <a:r>
              <a:rPr lang="en-US" sz="2000" dirty="0" smtClean="0"/>
              <a:t>The second teacher:</a:t>
            </a:r>
          </a:p>
          <a:p>
            <a:pPr lvl="1"/>
            <a:r>
              <a:rPr lang="en-US" sz="2000" b="1" dirty="0" smtClean="0"/>
              <a:t>Reading Activity 1</a:t>
            </a:r>
          </a:p>
          <a:p>
            <a:pPr lvl="1"/>
            <a:r>
              <a:rPr lang="en-US" sz="2000" b="1" dirty="0" smtClean="0"/>
              <a:t>Reading Activity 2</a:t>
            </a:r>
          </a:p>
          <a:p>
            <a:pPr lvl="1"/>
            <a:endParaRPr lang="en-US" sz="900" dirty="0" smtClean="0"/>
          </a:p>
          <a:p>
            <a:pPr>
              <a:buNone/>
            </a:pPr>
            <a:r>
              <a:rPr lang="en-US" sz="2000" dirty="0" smtClean="0"/>
              <a:t>The third teacher:</a:t>
            </a:r>
          </a:p>
          <a:p>
            <a:pPr lvl="1"/>
            <a:r>
              <a:rPr lang="en-US" sz="2000" b="1" dirty="0" smtClean="0"/>
              <a:t>Productive extension activity (Writing) </a:t>
            </a:r>
          </a:p>
          <a:p>
            <a:pPr lvl="1"/>
            <a:r>
              <a:rPr lang="en-US" sz="2000" b="1" dirty="0" smtClean="0"/>
              <a:t>Wrap-up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lvl="2"/>
            <a:endParaRPr lang="en-US" sz="2000" dirty="0" smtClean="0"/>
          </a:p>
        </p:txBody>
      </p:sp>
      <p:pic>
        <p:nvPicPr>
          <p:cNvPr id="4" name="Picture 4" descr="C:\Users\ClassRoom-1\AppData\Local\Microsoft\Windows\Temporary Internet Files\Content.IE5\AW3K62SS\MC9000481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685800"/>
            <a:ext cx="1068037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162800" cy="1143000"/>
          </a:xfrm>
        </p:spPr>
        <p:txBody>
          <a:bodyPr/>
          <a:lstStyle/>
          <a:p>
            <a:r>
              <a:rPr lang="en-US" dirty="0" smtClean="0"/>
              <a:t>LESSON PLANNING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772400" cy="41148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/>
              <a:t>Remember that this is NOT a DEMO lesson.  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CA" sz="2000" dirty="0" smtClean="0"/>
              <a:t>Be sure that the lesson you are creating is suitable for your real classroom! </a:t>
            </a:r>
            <a:endParaRPr lang="en-US" sz="2000" dirty="0" smtClean="0"/>
          </a:p>
          <a:p>
            <a:pPr lvl="0">
              <a:spcBef>
                <a:spcPts val="0"/>
              </a:spcBef>
              <a:buNone/>
            </a:pPr>
            <a:endParaRPr lang="en-US" sz="2000" dirty="0" smtClean="0"/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/>
              <a:t>Don’t try to do too much in one lesson. 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/>
              <a:t>Don’t write down all of your teacher talk!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endParaRPr lang="en-CA" sz="2000" dirty="0" smtClean="0"/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CA" sz="2000" dirty="0" smtClean="0"/>
              <a:t>Try to relate content to students’ interests and experiences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endParaRPr lang="en-CA" sz="2000" dirty="0" smtClean="0"/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CA" sz="2000" dirty="0" smtClean="0"/>
              <a:t>Be flexible with your timing!</a:t>
            </a:r>
          </a:p>
          <a:p>
            <a:pPr lvl="0">
              <a:buNone/>
            </a:pPr>
            <a:endParaRPr lang="en-CA" sz="1600" dirty="0" smtClean="0"/>
          </a:p>
          <a:p>
            <a:pPr lvl="0"/>
            <a:endParaRPr lang="en-US" sz="1800" b="1" u="sng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rlv.zcache.com/keep_calm_lesson_plan_sticker-rfa9ae50733ed4ebe8018a9df8360592f_v9waf_8byvr_3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105400"/>
            <a:ext cx="144780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ravelmanagement.yale.edu/sites/default/files/images/Helpful%20Tip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515">
            <a:off x="6781800" y="152400"/>
            <a:ext cx="2247900" cy="227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Let’s look at the </a:t>
            </a:r>
            <a:r>
              <a:rPr lang="en-US" dirty="0" smtClean="0">
                <a:hlinkClick r:id="rId2" action="ppaction://hlinkfile"/>
              </a:rPr>
              <a:t>lesson plan </a:t>
            </a:r>
            <a:r>
              <a:rPr lang="en-US" dirty="0" smtClean="0"/>
              <a:t>form! </a:t>
            </a:r>
          </a:p>
          <a:p>
            <a:r>
              <a:rPr lang="en-US" dirty="0" smtClean="0"/>
              <a:t>Sample </a:t>
            </a:r>
            <a:r>
              <a:rPr lang="en-US" dirty="0" smtClean="0">
                <a:hlinkClick r:id="rId3" action="ppaction://hlinkfile"/>
              </a:rPr>
              <a:t>Lesson Plan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1920</TotalTime>
  <Words>382</Words>
  <Application>Microsoft Office PowerPoint</Application>
  <PresentationFormat>On-screen Show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Welcome to Session 3</vt:lpstr>
      <vt:lpstr>Procedure</vt:lpstr>
      <vt:lpstr>PowerPoint Presentation</vt:lpstr>
      <vt:lpstr>While Reading Challenge</vt:lpstr>
      <vt:lpstr>Details</vt:lpstr>
      <vt:lpstr>A Suggestion on  How to Divide the Lesson </vt:lpstr>
      <vt:lpstr>A Suggestion on  How to Divide the Lesson </vt:lpstr>
      <vt:lpstr>LESSON PLANNING TIPS</vt:lpstr>
      <vt:lpstr>Lesson Plan Format</vt:lpstr>
    </vt:vector>
  </TitlesOfParts>
  <Company>room1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Session 2</dc:title>
  <dc:creator>room1</dc:creator>
  <cp:lastModifiedBy>P301</cp:lastModifiedBy>
  <cp:revision>180</cp:revision>
  <dcterms:created xsi:type="dcterms:W3CDTF">2010-04-28T15:27:40Z</dcterms:created>
  <dcterms:modified xsi:type="dcterms:W3CDTF">2014-11-20T23:52:30Z</dcterms:modified>
</cp:coreProperties>
</file>