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74" r:id="rId5"/>
    <p:sldId id="273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D2E5A85-0CA5-47C1-959C-4801331D50FD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4803-EE22-4163-9871-26586435335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33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5A85-0CA5-47C1-959C-4801331D50FD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4803-EE22-4163-9871-265864353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0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5A85-0CA5-47C1-959C-4801331D50FD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4803-EE22-4163-9871-26586435335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42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5A85-0CA5-47C1-959C-4801331D50FD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4803-EE22-4163-9871-265864353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6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5A85-0CA5-47C1-959C-4801331D50FD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4803-EE22-4163-9871-26586435335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88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5A85-0CA5-47C1-959C-4801331D50FD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4803-EE22-4163-9871-265864353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6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5A85-0CA5-47C1-959C-4801331D50FD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4803-EE22-4163-9871-265864353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94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5A85-0CA5-47C1-959C-4801331D50FD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4803-EE22-4163-9871-265864353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8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5A85-0CA5-47C1-959C-4801331D50FD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4803-EE22-4163-9871-265864353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4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5A85-0CA5-47C1-959C-4801331D50FD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4803-EE22-4163-9871-265864353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8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5A85-0CA5-47C1-959C-4801331D50FD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4803-EE22-4163-9871-26586435335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87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D2E5A85-0CA5-47C1-959C-4801331D50FD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B24803-EE22-4163-9871-26586435335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22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wmanysyllables.com/english_grammar/syllable_rules/what_is_a_diphthong" TargetMode="External"/><Relationship Id="rId2" Type="http://schemas.openxmlformats.org/officeDocument/2006/relationships/hyperlink" Target="https://www.howmanysyllables.com/english_grammar/syllable_rules/what_is_a_vowe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owmanysyllables.com/english_grammar/syllable_rules/what_is_a_consonant" TargetMode="External"/><Relationship Id="rId4" Type="http://schemas.openxmlformats.org/officeDocument/2006/relationships/hyperlink" Target="https://www.howmanysyllables.com/english_grammar/syllable_rules/what_is_a_triphthon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6D273-D031-4941-8050-3F54B26E42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Vocabulary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FD3615-34D7-4FBC-B552-3094845504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Teaching pronunciation of words</a:t>
            </a:r>
          </a:p>
        </p:txBody>
      </p:sp>
    </p:spTree>
    <p:extLst>
      <p:ext uri="{BB962C8B-B14F-4D97-AF65-F5344CB8AC3E}">
        <p14:creationId xmlns:p14="http://schemas.microsoft.com/office/powerpoint/2010/main" val="10522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307A3-6124-4735-B379-F329F4051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syllables?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345B1-F3FF-4556-BCA8-EDC8F49D1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What are some techniques you know to figure out the number of syllables in English words?</a:t>
            </a:r>
          </a:p>
        </p:txBody>
      </p:sp>
    </p:spTree>
    <p:extLst>
      <p:ext uri="{BB962C8B-B14F-4D97-AF65-F5344CB8AC3E}">
        <p14:creationId xmlns:p14="http://schemas.microsoft.com/office/powerpoint/2010/main" val="299721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8C7FE-8B7F-48F7-B405-803F2FFA6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methods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F55D7EC-3CDA-49A8-8A54-86FC52C99C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24128" y="2229828"/>
            <a:ext cx="5509846" cy="4135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0440" tIns="133308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en-US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"Listen Method" Rules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lang="en-US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Say the word.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 startAt="2"/>
              <a:tabLst/>
            </a:pPr>
            <a:r>
              <a:rPr lang="en-US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many times do you hear A, E, I, O, or U as a separate sound?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 startAt="3"/>
              <a:tabLst/>
            </a:pPr>
            <a:r>
              <a:rPr lang="en-US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is the number of syllables.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 startAt="3"/>
              <a:tabLst/>
            </a:pPr>
            <a:endParaRPr lang="en-US" alt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lang="en-US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"Chin Method" Rules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lang="en-US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Put your hand under your chin.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 startAt="2"/>
              <a:tabLst/>
            </a:pPr>
            <a:r>
              <a:rPr lang="en-US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Say the word.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 startAt="3"/>
              <a:tabLst/>
            </a:pPr>
            <a:r>
              <a:rPr lang="en-US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many times does your chin touch your hand?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 startAt="4"/>
              <a:tabLst/>
            </a:pPr>
            <a:r>
              <a:rPr lang="en-US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is the number of syllables.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 startAt="4"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lang="en-US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"Clap Method" Rules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lang="en-US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Clapping may help you find syllables.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 startAt="2"/>
              <a:tabLst/>
            </a:pPr>
            <a:r>
              <a:rPr lang="en-US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Say the word.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 startAt="3"/>
              <a:tabLst/>
            </a:pPr>
            <a:r>
              <a:rPr lang="en-US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Clap each time you hear A, E, I, O, or U as a separate sound.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 startAt="4"/>
              <a:tabLst/>
            </a:pPr>
            <a:r>
              <a:rPr lang="en-US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number of claps is the number of syllables.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82DEA3-7433-4A48-8E41-CC2AA307F33D}"/>
              </a:ext>
            </a:extLst>
          </p:cNvPr>
          <p:cNvSpPr/>
          <p:nvPr/>
        </p:nvSpPr>
        <p:spPr>
          <a:xfrm>
            <a:off x="6533974" y="2211756"/>
            <a:ext cx="49194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4"/>
            </a:pPr>
            <a:r>
              <a:rPr lang="en-US" altLang="en-US" sz="1400" b="1" dirty="0">
                <a:solidFill>
                  <a:srgbClr val="000000"/>
                </a:solidFill>
                <a:ea typeface="Merriweather"/>
              </a:rPr>
              <a:t>The "Robot Speak Method" Rules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Make believe you are a robot from the year 2000.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eriod" startAt="2"/>
            </a:pP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Say a word as this robot.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eriod" startAt="3"/>
            </a:pP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Pay attention to the pauses you make.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eriod" startAt="4"/>
            </a:pP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How many parts did you break your word into? </a:t>
            </a:r>
            <a:r>
              <a:rPr lang="en-US" altLang="en-US" sz="1400" u="sng" dirty="0">
                <a:solidFill>
                  <a:srgbClr val="000000"/>
                </a:solidFill>
                <a:ea typeface="Merriweather"/>
              </a:rPr>
              <a:t>Example</a:t>
            </a: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:</a:t>
            </a:r>
          </a:p>
          <a:p>
            <a:pPr lvl="2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robot = "</a:t>
            </a:r>
            <a:r>
              <a:rPr lang="en-US" altLang="en-US" sz="1400" b="1" dirty="0" err="1">
                <a:solidFill>
                  <a:srgbClr val="A80404"/>
                </a:solidFill>
                <a:ea typeface="Merriweather"/>
              </a:rPr>
              <a:t>ro</a:t>
            </a: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"  *pause*  "</a:t>
            </a:r>
            <a:r>
              <a:rPr lang="en-US" altLang="en-US" sz="1400" b="1" dirty="0">
                <a:solidFill>
                  <a:srgbClr val="A80404"/>
                </a:solidFill>
                <a:ea typeface="Merriweather"/>
              </a:rPr>
              <a:t>bot</a:t>
            </a: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"... 2 syllables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eriod" startAt="5"/>
            </a:pP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This is the number of syllables.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eriod" startAt="5"/>
            </a:pPr>
            <a:endParaRPr lang="en-US" altLang="en-US" sz="1400" dirty="0">
              <a:solidFill>
                <a:srgbClr val="000000"/>
              </a:solidFill>
              <a:ea typeface="Merriweather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5"/>
            </a:pPr>
            <a:r>
              <a:rPr lang="en-US" altLang="en-US" sz="1400" b="1" dirty="0">
                <a:solidFill>
                  <a:srgbClr val="000000"/>
                </a:solidFill>
                <a:ea typeface="Merriweather"/>
              </a:rPr>
              <a:t>The "Written Method" Rules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Count the number of </a:t>
            </a:r>
            <a:r>
              <a:rPr lang="en-US" altLang="en-US" sz="1400" dirty="0">
                <a:solidFill>
                  <a:srgbClr val="0000FF"/>
                </a:solidFill>
                <a:ea typeface="Merriweather"/>
                <a:hlinkClick r:id="rId2" tooltip="define vowel"/>
              </a:rPr>
              <a:t>vowels</a:t>
            </a: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 (A, E, I, O, U) in the word.</a:t>
            </a:r>
          </a:p>
          <a:p>
            <a:pPr lvl="2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Add 1 every time the letter 'y' makes the sound of a vowel (A, E, I, O, U).</a:t>
            </a:r>
          </a:p>
          <a:p>
            <a:pPr lvl="2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Subtract 1 for each silent </a:t>
            </a:r>
            <a:r>
              <a:rPr lang="en-US" altLang="en-US" sz="1400" dirty="0">
                <a:solidFill>
                  <a:srgbClr val="0000FF"/>
                </a:solidFill>
                <a:ea typeface="Merriweather"/>
                <a:hlinkClick r:id="rId2" tooltip="define vowel"/>
              </a:rPr>
              <a:t>vowel</a:t>
            </a: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 (like the silent 'e' at the end of a word).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eriod" startAt="2"/>
            </a:pP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Subtract 1 for each </a:t>
            </a:r>
            <a:r>
              <a:rPr lang="en-US" altLang="en-US" sz="1400" dirty="0">
                <a:solidFill>
                  <a:srgbClr val="0000FF"/>
                </a:solidFill>
                <a:ea typeface="Merriweather"/>
                <a:hlinkClick r:id="rId3" tooltip="define diphthong"/>
              </a:rPr>
              <a:t>diphthong</a:t>
            </a: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 or </a:t>
            </a:r>
            <a:r>
              <a:rPr lang="en-US" altLang="en-US" sz="1400" dirty="0">
                <a:solidFill>
                  <a:srgbClr val="0000FF"/>
                </a:solidFill>
                <a:ea typeface="Merriweather"/>
                <a:hlinkClick r:id="rId4" tooltip="define triphthong"/>
              </a:rPr>
              <a:t>triphthong</a:t>
            </a: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 in the word.</a:t>
            </a:r>
          </a:p>
          <a:p>
            <a:pPr lvl="2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u="sng" dirty="0">
                <a:solidFill>
                  <a:srgbClr val="000000"/>
                </a:solidFill>
                <a:ea typeface="Merriweather"/>
              </a:rPr>
              <a:t>Diphthong</a:t>
            </a: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: when 2 vowels make only 1 sound (au, oy, </a:t>
            </a:r>
            <a:r>
              <a:rPr lang="en-US" altLang="en-US" sz="1400" dirty="0" err="1">
                <a:solidFill>
                  <a:srgbClr val="000000"/>
                </a:solidFill>
                <a:ea typeface="Merriweather"/>
              </a:rPr>
              <a:t>oo</a:t>
            </a: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)</a:t>
            </a:r>
          </a:p>
          <a:p>
            <a:pPr lvl="2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u="sng" dirty="0">
                <a:solidFill>
                  <a:srgbClr val="000000"/>
                </a:solidFill>
                <a:ea typeface="Merriweather"/>
              </a:rPr>
              <a:t>Triphthong</a:t>
            </a: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: when 3 vowels make only 1 sound (</a:t>
            </a:r>
            <a:r>
              <a:rPr lang="en-US" altLang="en-US" sz="1400" dirty="0" err="1">
                <a:solidFill>
                  <a:srgbClr val="000000"/>
                </a:solidFill>
                <a:ea typeface="Merriweather"/>
              </a:rPr>
              <a:t>iou</a:t>
            </a: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)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eriod" startAt="3"/>
            </a:pP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Does the word end with "le" or "les?" Add 1 </a:t>
            </a:r>
            <a:r>
              <a:rPr lang="en-US" altLang="en-US" sz="1400" u="sng" dirty="0">
                <a:solidFill>
                  <a:srgbClr val="000000"/>
                </a:solidFill>
                <a:ea typeface="Merriweather"/>
              </a:rPr>
              <a:t>only</a:t>
            </a: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 if the letter before the "le" is a </a:t>
            </a:r>
            <a:r>
              <a:rPr lang="en-US" altLang="en-US" sz="1400" dirty="0">
                <a:solidFill>
                  <a:srgbClr val="0000FF"/>
                </a:solidFill>
                <a:ea typeface="Merriweather"/>
                <a:hlinkClick r:id="rId5" tooltip="define consonant"/>
              </a:rPr>
              <a:t>consonant</a:t>
            </a: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.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eriod" startAt="4"/>
            </a:pPr>
            <a:r>
              <a:rPr lang="en-US" altLang="en-US" sz="1400" dirty="0">
                <a:solidFill>
                  <a:srgbClr val="000000"/>
                </a:solidFill>
                <a:ea typeface="Merriweather"/>
              </a:rPr>
              <a:t>The number you get is the number of syllables in your word.</a:t>
            </a:r>
          </a:p>
        </p:txBody>
      </p:sp>
    </p:spTree>
    <p:extLst>
      <p:ext uri="{BB962C8B-B14F-4D97-AF65-F5344CB8AC3E}">
        <p14:creationId xmlns:p14="http://schemas.microsoft.com/office/powerpoint/2010/main" val="94181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0F0AF-9CCC-4CBD-86A4-B6E77CFF3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favorite recipe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C5859-3366-46E3-B7DF-F20B2831A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Count the number of vowels (including </a:t>
            </a:r>
            <a:r>
              <a:rPr lang="en-US"/>
              <a:t>y)</a:t>
            </a:r>
          </a:p>
          <a:p>
            <a:endParaRPr lang="en-US" dirty="0"/>
          </a:p>
          <a:p>
            <a:r>
              <a:rPr lang="en-US" dirty="0"/>
              <a:t>If it ends in e the e doesn’t count (unless it ends in consonant le i.e. little</a:t>
            </a:r>
          </a:p>
          <a:p>
            <a:endParaRPr lang="en-US" dirty="0"/>
          </a:p>
          <a:p>
            <a:r>
              <a:rPr lang="en-US" dirty="0"/>
              <a:t>Vowel clusters usually count as one</a:t>
            </a:r>
          </a:p>
          <a:p>
            <a:endParaRPr lang="en-US" dirty="0"/>
          </a:p>
          <a:p>
            <a:r>
              <a:rPr lang="en-US" dirty="0"/>
              <a:t>However </a:t>
            </a:r>
            <a:r>
              <a:rPr lang="en-US" dirty="0" err="1"/>
              <a:t>eo</a:t>
            </a:r>
            <a:r>
              <a:rPr lang="en-US" dirty="0"/>
              <a:t>, </a:t>
            </a:r>
            <a:r>
              <a:rPr lang="en-US" dirty="0" err="1"/>
              <a:t>io</a:t>
            </a:r>
            <a:r>
              <a:rPr lang="en-US" dirty="0"/>
              <a:t>, sometimes count as 2</a:t>
            </a:r>
          </a:p>
        </p:txBody>
      </p:sp>
    </p:spTree>
    <p:extLst>
      <p:ext uri="{BB962C8B-B14F-4D97-AF65-F5344CB8AC3E}">
        <p14:creationId xmlns:p14="http://schemas.microsoft.com/office/powerpoint/2010/main" val="187284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69977-9ACA-4190-BAC4-2551DD0E2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syllables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E2D4A-1459-4A3E-8FD2-02BD9CC02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999" y="2286476"/>
            <a:ext cx="3993775" cy="3318936"/>
          </a:xfrm>
        </p:spPr>
        <p:txBody>
          <a:bodyPr>
            <a:normAutofit fontScale="92500" lnSpcReduction="20000"/>
          </a:bodyPr>
          <a:lstStyle/>
          <a:p>
            <a:pPr marL="28575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SzPct val="115000"/>
              <a:buFont typeface="Arial"/>
              <a:buChar char="•"/>
            </a:pPr>
            <a:r>
              <a:rPr lang="en-CA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candle (n)</a:t>
            </a:r>
          </a:p>
          <a:p>
            <a:pPr marL="28575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SzPct val="115000"/>
              <a:buFont typeface="Arial"/>
              <a:buChar char="•"/>
            </a:pPr>
            <a:r>
              <a:rPr lang="en-CA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adore (v)</a:t>
            </a:r>
          </a:p>
          <a:p>
            <a:pPr marL="28575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SzPct val="115000"/>
              <a:buFont typeface="Arial"/>
              <a:buChar char="•"/>
            </a:pPr>
            <a:r>
              <a:rPr lang="en-CA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rotate (v)</a:t>
            </a:r>
          </a:p>
          <a:p>
            <a:pPr marL="28575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SzPct val="115000"/>
              <a:buFont typeface="Arial"/>
              <a:buChar char="•"/>
            </a:pPr>
            <a:r>
              <a:rPr lang="en-CA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fundamental (adj.)</a:t>
            </a:r>
          </a:p>
          <a:p>
            <a:pPr marL="28575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SzPct val="115000"/>
              <a:buFont typeface="Arial"/>
              <a:buChar char="•"/>
            </a:pPr>
            <a:r>
              <a:rPr lang="en-CA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acceptable (adj.)</a:t>
            </a:r>
          </a:p>
          <a:p>
            <a:pPr marL="28575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SzPct val="115000"/>
              <a:buFont typeface="Arial"/>
              <a:buChar char="•"/>
            </a:pPr>
            <a:r>
              <a:rPr lang="en-CA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suspect (n)</a:t>
            </a:r>
          </a:p>
          <a:p>
            <a:pPr marL="28575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SzPct val="115000"/>
              <a:buFont typeface="Arial"/>
              <a:buChar char="•"/>
            </a:pPr>
            <a:r>
              <a:rPr lang="en-CA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accomplish (v)</a:t>
            </a:r>
          </a:p>
          <a:p>
            <a:pPr marL="28575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SzPct val="115000"/>
              <a:buFont typeface="Arial"/>
              <a:buChar char="•"/>
            </a:pPr>
            <a:r>
              <a:rPr lang="en-CA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imagination (n)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24EB93A-458D-4598-A444-FB71B1E9444A}"/>
              </a:ext>
            </a:extLst>
          </p:cNvPr>
          <p:cNvSpPr txBox="1">
            <a:spLocks/>
          </p:cNvSpPr>
          <p:nvPr/>
        </p:nvSpPr>
        <p:spPr>
          <a:xfrm>
            <a:off x="3902111" y="2286476"/>
            <a:ext cx="3993775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scandal (n)</a:t>
            </a:r>
          </a:p>
          <a:p>
            <a:r>
              <a:rPr lang="en-CA" dirty="0"/>
              <a:t>foolish (adj.)</a:t>
            </a:r>
          </a:p>
          <a:p>
            <a:r>
              <a:rPr lang="en-CA" dirty="0"/>
              <a:t>vein (n)</a:t>
            </a:r>
          </a:p>
          <a:p>
            <a:r>
              <a:rPr lang="en-CA" dirty="0"/>
              <a:t>controversial (adj.)</a:t>
            </a:r>
          </a:p>
          <a:p>
            <a:r>
              <a:rPr lang="en-CA" dirty="0"/>
              <a:t>ashamed (adj.)</a:t>
            </a:r>
          </a:p>
          <a:p>
            <a:r>
              <a:rPr lang="en-CA" dirty="0"/>
              <a:t>freezing (adj.)</a:t>
            </a:r>
          </a:p>
          <a:p>
            <a:r>
              <a:rPr lang="en-CA" dirty="0"/>
              <a:t>regularly (adv.)</a:t>
            </a:r>
          </a:p>
          <a:p>
            <a:r>
              <a:rPr lang="en-CA" dirty="0"/>
              <a:t>situation (n)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73D0B8E-9BC4-4D11-AD10-C20BA86805B0}"/>
              </a:ext>
            </a:extLst>
          </p:cNvPr>
          <p:cNvSpPr txBox="1">
            <a:spLocks/>
          </p:cNvSpPr>
          <p:nvPr/>
        </p:nvSpPr>
        <p:spPr>
          <a:xfrm>
            <a:off x="7388223" y="2286476"/>
            <a:ext cx="3993775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evidence(n)</a:t>
            </a:r>
          </a:p>
          <a:p>
            <a:r>
              <a:rPr lang="en-CA" dirty="0"/>
              <a:t>pillar (n)</a:t>
            </a:r>
          </a:p>
          <a:p>
            <a:r>
              <a:rPr lang="en-CA" dirty="0"/>
              <a:t>common (adj.)</a:t>
            </a:r>
          </a:p>
          <a:p>
            <a:r>
              <a:rPr lang="en-CA" dirty="0"/>
              <a:t>seek (v)</a:t>
            </a:r>
          </a:p>
          <a:p>
            <a:r>
              <a:rPr lang="en-CA" dirty="0"/>
              <a:t>billboard (n)</a:t>
            </a:r>
          </a:p>
          <a:p>
            <a:r>
              <a:rPr lang="en-CA" dirty="0"/>
              <a:t>cautiously (adv.)</a:t>
            </a:r>
          </a:p>
          <a:p>
            <a:r>
              <a:rPr lang="en-CA" dirty="0"/>
              <a:t>near (adj.)</a:t>
            </a:r>
          </a:p>
          <a:p>
            <a:r>
              <a:rPr lang="en-CA" dirty="0"/>
              <a:t>serious(adj.)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418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307A3-6124-4735-B379-F329F4051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345B1-F3FF-4556-BCA8-EDC8F49D1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Chaining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Backchaining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Rythm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92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55</TotalTime>
  <Words>239</Words>
  <Application>Microsoft Office PowerPoint</Application>
  <PresentationFormat>Widescreen</PresentationFormat>
  <Paragraphs>89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Merriweather</vt:lpstr>
      <vt:lpstr>Arial</vt:lpstr>
      <vt:lpstr>Tw Cen MT</vt:lpstr>
      <vt:lpstr>Tw Cen MT Condensed</vt:lpstr>
      <vt:lpstr>Wingdings 3</vt:lpstr>
      <vt:lpstr>Integral</vt:lpstr>
      <vt:lpstr>Vocabulary </vt:lpstr>
      <vt:lpstr>How many syllables?</vt:lpstr>
      <vt:lpstr>A few methods</vt:lpstr>
      <vt:lpstr>My favorite recipe</vt:lpstr>
      <vt:lpstr>How many syllables</vt:lpstr>
      <vt:lpstr>Drilling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</dc:title>
  <dc:creator>Whitehead George</dc:creator>
  <cp:lastModifiedBy>user</cp:lastModifiedBy>
  <cp:revision>2</cp:revision>
  <dcterms:created xsi:type="dcterms:W3CDTF">2018-11-13T17:59:43Z</dcterms:created>
  <dcterms:modified xsi:type="dcterms:W3CDTF">2018-11-13T01:55:47Z</dcterms:modified>
</cp:coreProperties>
</file>