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4" r:id="rId3"/>
    <p:sldId id="266" r:id="rId4"/>
    <p:sldId id="275" r:id="rId5"/>
    <p:sldId id="270" r:id="rId6"/>
    <p:sldId id="272" r:id="rId7"/>
    <p:sldId id="273" r:id="rId8"/>
    <p:sldId id="274" r:id="rId9"/>
    <p:sldId id="257" r:id="rId10"/>
    <p:sldId id="258" r:id="rId11"/>
    <p:sldId id="265" r:id="rId12"/>
    <p:sldId id="267" r:id="rId13"/>
    <p:sldId id="268" r:id="rId14"/>
    <p:sldId id="269" r:id="rId15"/>
    <p:sldId id="259" r:id="rId16"/>
    <p:sldId id="278" r:id="rId17"/>
    <p:sldId id="280" r:id="rId18"/>
    <p:sldId id="279" r:id="rId19"/>
    <p:sldId id="260" r:id="rId20"/>
    <p:sldId id="261" r:id="rId21"/>
    <p:sldId id="276" r:id="rId22"/>
    <p:sldId id="277" r:id="rId23"/>
    <p:sldId id="26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230868-D18E-4AFF-B0AB-6FB13B03CF25}">
          <p14:sldIdLst>
            <p14:sldId id="256"/>
            <p14:sldId id="264"/>
            <p14:sldId id="266"/>
            <p14:sldId id="275"/>
            <p14:sldId id="270"/>
            <p14:sldId id="272"/>
            <p14:sldId id="273"/>
            <p14:sldId id="274"/>
            <p14:sldId id="257"/>
            <p14:sldId id="258"/>
            <p14:sldId id="265"/>
            <p14:sldId id="267"/>
            <p14:sldId id="268"/>
            <p14:sldId id="269"/>
            <p14:sldId id="259"/>
            <p14:sldId id="278"/>
            <p14:sldId id="280"/>
            <p14:sldId id="279"/>
            <p14:sldId id="260"/>
            <p14:sldId id="261"/>
            <p14:sldId id="276"/>
            <p14:sldId id="277"/>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74" d="100"/>
          <a:sy n="74" d="100"/>
        </p:scale>
        <p:origin x="1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AA7BE-574C-4D9F-8845-1BDA5519DD51}" type="datetimeFigureOut">
              <a:rPr lang="en-CA" smtClean="0"/>
              <a:t>27/11/2018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48EB-DC72-4D90-9728-1DF9640E1219}" type="slidenum">
              <a:rPr lang="en-CA" smtClean="0"/>
              <a:t>‹#›</a:t>
            </a:fld>
            <a:endParaRPr lang="en-CA"/>
          </a:p>
        </p:txBody>
      </p:sp>
    </p:spTree>
    <p:extLst>
      <p:ext uri="{BB962C8B-B14F-4D97-AF65-F5344CB8AC3E}">
        <p14:creationId xmlns:p14="http://schemas.microsoft.com/office/powerpoint/2010/main" val="353735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49B9CE2-935B-49A7-9835-2AE3022F5C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A6DEEF2C-73A6-4653-87C5-F9A44ADE4F46}" type="slidenum">
              <a:rPr lang="en-US" altLang="en-US"/>
              <a:pPr>
                <a:spcBef>
                  <a:spcPct val="0"/>
                </a:spcBef>
              </a:pPr>
              <a:t>21</a:t>
            </a:fld>
            <a:endParaRPr lang="en-US" altLang="en-US"/>
          </a:p>
        </p:txBody>
      </p:sp>
      <p:sp>
        <p:nvSpPr>
          <p:cNvPr id="121859" name="Rectangle 1026">
            <a:extLst>
              <a:ext uri="{FF2B5EF4-FFF2-40B4-BE49-F238E27FC236}">
                <a16:creationId xmlns:a16="http://schemas.microsoft.com/office/drawing/2014/main" id="{3EB46CD4-6B4A-42E6-A66A-FBB6BA92E60A}"/>
              </a:ext>
            </a:extLst>
          </p:cNvPr>
          <p:cNvSpPr>
            <a:spLocks noGrp="1" noRot="1" noChangeAspect="1" noChangeArrowheads="1" noTextEdit="1"/>
          </p:cNvSpPr>
          <p:nvPr>
            <p:ph type="sldImg"/>
          </p:nvPr>
        </p:nvSpPr>
        <p:spPr>
          <a:solidFill>
            <a:srgbClr val="FFFFFF"/>
          </a:solidFill>
          <a:ln/>
        </p:spPr>
      </p:sp>
      <p:sp>
        <p:nvSpPr>
          <p:cNvPr id="121860" name="Rectangle 1027">
            <a:extLst>
              <a:ext uri="{FF2B5EF4-FFF2-40B4-BE49-F238E27FC236}">
                <a16:creationId xmlns:a16="http://schemas.microsoft.com/office/drawing/2014/main" id="{EADFB163-BE9E-4042-924B-CE577FEC6F49}"/>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a:latin typeface="Lucida Grande"/>
            </a:endParaRPr>
          </a:p>
        </p:txBody>
      </p:sp>
    </p:spTree>
    <p:extLst>
      <p:ext uri="{BB962C8B-B14F-4D97-AF65-F5344CB8AC3E}">
        <p14:creationId xmlns:p14="http://schemas.microsoft.com/office/powerpoint/2010/main" val="406764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6D38E28-E1CA-47EA-9AB6-FB3BC2DA13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B4792D32-C7D7-45D4-85F2-19A7927404F6}" type="slidenum">
              <a:rPr lang="en-US" altLang="en-US"/>
              <a:pPr>
                <a:spcBef>
                  <a:spcPct val="0"/>
                </a:spcBef>
              </a:pPr>
              <a:t>22</a:t>
            </a:fld>
            <a:endParaRPr lang="en-US" altLang="en-US"/>
          </a:p>
        </p:txBody>
      </p:sp>
      <p:sp>
        <p:nvSpPr>
          <p:cNvPr id="123907" name="Rectangle 2">
            <a:extLst>
              <a:ext uri="{FF2B5EF4-FFF2-40B4-BE49-F238E27FC236}">
                <a16:creationId xmlns:a16="http://schemas.microsoft.com/office/drawing/2014/main" id="{B7EE6132-0688-4609-BFB5-15FD993C3970}"/>
              </a:ext>
            </a:extLst>
          </p:cNvPr>
          <p:cNvSpPr>
            <a:spLocks noGrp="1" noRot="1" noChangeAspect="1" noChangeArrowheads="1" noTextEdit="1"/>
          </p:cNvSpPr>
          <p:nvPr>
            <p:ph type="sldImg"/>
          </p:nvPr>
        </p:nvSpPr>
        <p:spPr>
          <a:solidFill>
            <a:srgbClr val="FFFFFF"/>
          </a:solidFill>
          <a:ln/>
        </p:spPr>
      </p:sp>
      <p:sp>
        <p:nvSpPr>
          <p:cNvPr id="123908" name="Rectangle 3">
            <a:extLst>
              <a:ext uri="{FF2B5EF4-FFF2-40B4-BE49-F238E27FC236}">
                <a16:creationId xmlns:a16="http://schemas.microsoft.com/office/drawing/2014/main" id="{72B1A4AA-E3F6-4467-8D26-C60ACF72C478}"/>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a:latin typeface="Lucida Grande"/>
            </a:endParaRPr>
          </a:p>
        </p:txBody>
      </p:sp>
    </p:spTree>
    <p:extLst>
      <p:ext uri="{BB962C8B-B14F-4D97-AF65-F5344CB8AC3E}">
        <p14:creationId xmlns:p14="http://schemas.microsoft.com/office/powerpoint/2010/main" val="106937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gre.magoosh.com/builder/vocabulary" TargetMode="External"/><Relationship Id="rId3" Type="http://schemas.openxmlformats.org/officeDocument/2006/relationships/hyperlink" Target="http://www.lexipedia.com/" TargetMode="External"/><Relationship Id="rId7" Type="http://schemas.openxmlformats.org/officeDocument/2006/relationships/hyperlink" Target="https://play.google.com/store/apps/details?id=com.mochibits.android.wordtoword&amp;hl=en_US" TargetMode="External"/><Relationship Id="rId2" Type="http://schemas.openxmlformats.org/officeDocument/2006/relationships/hyperlink" Target="https://wordassociations.net/" TargetMode="External"/><Relationship Id="rId1" Type="http://schemas.openxmlformats.org/officeDocument/2006/relationships/slideLayout" Target="../slideLayouts/slideLayout2.xml"/><Relationship Id="rId6" Type="http://schemas.openxmlformats.org/officeDocument/2006/relationships/hyperlink" Target="https://apps.ankiweb.net/" TargetMode="External"/><Relationship Id="rId5" Type="http://schemas.openxmlformats.org/officeDocument/2006/relationships/hyperlink" Target="memrise.com" TargetMode="External"/><Relationship Id="rId10" Type="http://schemas.openxmlformats.org/officeDocument/2006/relationships/hyperlink" Target="freerice.com" TargetMode="External"/><Relationship Id="rId4" Type="http://schemas.openxmlformats.org/officeDocument/2006/relationships/hyperlink" Target="https://worditout.com/word-cloud/create" TargetMode="External"/><Relationship Id="rId9" Type="http://schemas.openxmlformats.org/officeDocument/2006/relationships/hyperlink" Target="vocabulary.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aurenceanthony.net/software.html"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lextutor.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25EE-2DDF-49C5-9D12-8E431AED5822}"/>
              </a:ext>
            </a:extLst>
          </p:cNvPr>
          <p:cNvSpPr>
            <a:spLocks noGrp="1"/>
          </p:cNvSpPr>
          <p:nvPr>
            <p:ph type="ctrTitle"/>
          </p:nvPr>
        </p:nvSpPr>
        <p:spPr/>
        <p:txBody>
          <a:bodyPr/>
          <a:lstStyle/>
          <a:p>
            <a:r>
              <a:rPr lang="en-CA" dirty="0"/>
              <a:t>Vocabulary Learning and retention Strategies</a:t>
            </a:r>
          </a:p>
        </p:txBody>
      </p:sp>
      <p:sp>
        <p:nvSpPr>
          <p:cNvPr id="3" name="Subtitle 2">
            <a:extLst>
              <a:ext uri="{FF2B5EF4-FFF2-40B4-BE49-F238E27FC236}">
                <a16:creationId xmlns:a16="http://schemas.microsoft.com/office/drawing/2014/main" id="{ED8EF89B-2719-4F5C-9CDF-F48536F88E2F}"/>
              </a:ext>
            </a:extLst>
          </p:cNvPr>
          <p:cNvSpPr>
            <a:spLocks noGrp="1"/>
          </p:cNvSpPr>
          <p:nvPr>
            <p:ph type="subTitle" idx="1"/>
          </p:nvPr>
        </p:nvSpPr>
        <p:spPr/>
        <p:txBody>
          <a:bodyPr/>
          <a:lstStyle/>
          <a:p>
            <a:r>
              <a:rPr lang="en-CA" dirty="0"/>
              <a:t>Learning and remembering words</a:t>
            </a:r>
          </a:p>
        </p:txBody>
      </p:sp>
    </p:spTree>
    <p:extLst>
      <p:ext uri="{BB962C8B-B14F-4D97-AF65-F5344CB8AC3E}">
        <p14:creationId xmlns:p14="http://schemas.microsoft.com/office/powerpoint/2010/main" val="350392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BA77-DEB3-43A3-BE63-31A0C1FD1AAE}"/>
              </a:ext>
            </a:extLst>
          </p:cNvPr>
          <p:cNvSpPr>
            <a:spLocks noGrp="1"/>
          </p:cNvSpPr>
          <p:nvPr>
            <p:ph type="title"/>
          </p:nvPr>
        </p:nvSpPr>
        <p:spPr/>
        <p:txBody>
          <a:bodyPr/>
          <a:lstStyle/>
          <a:p>
            <a:r>
              <a:rPr lang="en-CA" dirty="0"/>
              <a:t>Strategy sorting activity</a:t>
            </a:r>
          </a:p>
        </p:txBody>
      </p:sp>
      <p:sp>
        <p:nvSpPr>
          <p:cNvPr id="3" name="Content Placeholder 2">
            <a:extLst>
              <a:ext uri="{FF2B5EF4-FFF2-40B4-BE49-F238E27FC236}">
                <a16:creationId xmlns:a16="http://schemas.microsoft.com/office/drawing/2014/main" id="{EE006484-7E30-44D6-B7D7-A1A3CEAC44F1}"/>
              </a:ext>
            </a:extLst>
          </p:cNvPr>
          <p:cNvSpPr>
            <a:spLocks noGrp="1"/>
          </p:cNvSpPr>
          <p:nvPr>
            <p:ph idx="1"/>
          </p:nvPr>
        </p:nvSpPr>
        <p:spPr>
          <a:xfrm>
            <a:off x="1141413" y="1792285"/>
            <a:ext cx="5057682" cy="4608516"/>
          </a:xfrm>
        </p:spPr>
        <p:txBody>
          <a:bodyPr>
            <a:noAutofit/>
          </a:bodyPr>
          <a:lstStyle/>
          <a:p>
            <a:r>
              <a:rPr lang="en-CA" sz="2000" dirty="0"/>
              <a:t>reading, listening, interacting</a:t>
            </a:r>
          </a:p>
          <a:p>
            <a:pPr marL="285750" indent="-285750"/>
            <a:r>
              <a:rPr lang="en-CA" sz="2000" dirty="0"/>
              <a:t>rote repetition</a:t>
            </a:r>
          </a:p>
          <a:p>
            <a:pPr marL="742950" lvl="1" indent="-285750"/>
            <a:r>
              <a:rPr lang="en-CA" dirty="0"/>
              <a:t>In ones head</a:t>
            </a:r>
          </a:p>
          <a:p>
            <a:pPr marL="742950" lvl="1" indent="-285750"/>
            <a:r>
              <a:rPr lang="en-CA" dirty="0"/>
              <a:t>Look at the words again after 24 hours, after one week and after one month.</a:t>
            </a:r>
          </a:p>
          <a:p>
            <a:pPr marL="742950" lvl="1" indent="-285750"/>
            <a:r>
              <a:rPr lang="en-CA" dirty="0"/>
              <a:t>Making flashcards</a:t>
            </a:r>
          </a:p>
          <a:p>
            <a:r>
              <a:rPr lang="en-CA" sz="2000" dirty="0"/>
              <a:t>ask someone (classmate, teacher, friend, parent etc.)</a:t>
            </a:r>
          </a:p>
          <a:p>
            <a:r>
              <a:rPr lang="en-CA" sz="2000" dirty="0"/>
              <a:t>word association</a:t>
            </a:r>
          </a:p>
          <a:p>
            <a:pPr lvl="1"/>
            <a:r>
              <a:rPr lang="en-CA" dirty="0"/>
              <a:t>with visuals</a:t>
            </a:r>
          </a:p>
          <a:p>
            <a:pPr lvl="1"/>
            <a:r>
              <a:rPr lang="en-CA" dirty="0"/>
              <a:t>with other words (English, Korean)</a:t>
            </a:r>
          </a:p>
        </p:txBody>
      </p:sp>
      <p:sp>
        <p:nvSpPr>
          <p:cNvPr id="4" name="Rectangle 3">
            <a:extLst>
              <a:ext uri="{FF2B5EF4-FFF2-40B4-BE49-F238E27FC236}">
                <a16:creationId xmlns:a16="http://schemas.microsoft.com/office/drawing/2014/main" id="{DC33D1D0-B372-4E75-A500-40F5D7DD1992}"/>
              </a:ext>
            </a:extLst>
          </p:cNvPr>
          <p:cNvSpPr/>
          <p:nvPr/>
        </p:nvSpPr>
        <p:spPr>
          <a:xfrm>
            <a:off x="6199095" y="1792285"/>
            <a:ext cx="6096000" cy="3431709"/>
          </a:xfrm>
          <a:prstGeom prst="rect">
            <a:avLst/>
          </a:prstGeom>
        </p:spPr>
        <p:txBody>
          <a:bodyPr>
            <a:spAutoFit/>
          </a:bodyPr>
          <a:lstStyle/>
          <a:p>
            <a:pPr marL="285750" indent="-285750">
              <a:buFont typeface="Arial" panose="020B0604020202020204" pitchFamily="34" charset="0"/>
              <a:buChar char="•"/>
            </a:pPr>
            <a:r>
              <a:rPr lang="en-CA" sz="2000" dirty="0"/>
              <a:t>highlighting</a:t>
            </a:r>
          </a:p>
          <a:p>
            <a:pPr marL="285750" indent="-285750">
              <a:buFont typeface="Arial" panose="020B0604020202020204" pitchFamily="34" charset="0"/>
              <a:buChar char="•"/>
            </a:pPr>
            <a:r>
              <a:rPr lang="en-CA" sz="2000" dirty="0"/>
              <a:t>using the word actively</a:t>
            </a:r>
          </a:p>
          <a:p>
            <a:pPr marL="742950" lvl="1" indent="-285750">
              <a:buFont typeface="Arial" panose="020B0604020202020204" pitchFamily="34" charset="0"/>
              <a:buChar char="•"/>
            </a:pPr>
            <a:r>
              <a:rPr lang="en-CA" sz="2000" dirty="0"/>
              <a:t>Speaking</a:t>
            </a:r>
          </a:p>
          <a:p>
            <a:pPr marL="742950" lvl="1" indent="-285750">
              <a:buFont typeface="Arial" panose="020B0604020202020204" pitchFamily="34" charset="0"/>
              <a:buChar char="•"/>
            </a:pPr>
            <a:r>
              <a:rPr lang="en-CA" sz="2000" dirty="0"/>
              <a:t>Writing</a:t>
            </a:r>
          </a:p>
          <a:p>
            <a:pPr marL="285750" indent="-285750">
              <a:buFont typeface="Arial" panose="020B0604020202020204" pitchFamily="34" charset="0"/>
              <a:buChar char="•"/>
            </a:pPr>
            <a:r>
              <a:rPr lang="en-CA" sz="2000" dirty="0"/>
              <a:t>using websites or apps </a:t>
            </a:r>
          </a:p>
          <a:p>
            <a:pPr marL="285750" indent="-285750">
              <a:buFont typeface="Arial" panose="020B0604020202020204" pitchFamily="34" charset="0"/>
              <a:buChar char="•"/>
            </a:pPr>
            <a:r>
              <a:rPr lang="en-CA" sz="2000" dirty="0"/>
              <a:t>guessing the meaning from the context OR prefix, root, suffix</a:t>
            </a:r>
          </a:p>
          <a:p>
            <a:pPr marL="285750" indent="-285750">
              <a:buFont typeface="Arial" panose="020B0604020202020204" pitchFamily="34" charset="0"/>
              <a:buChar char="•"/>
            </a:pPr>
            <a:r>
              <a:rPr lang="en-CA" sz="2000" dirty="0"/>
              <a:t>vocabulary learning workbooks</a:t>
            </a:r>
          </a:p>
          <a:p>
            <a:pPr marL="285750" indent="-285750">
              <a:buFont typeface="Arial" panose="020B0604020202020204" pitchFamily="34" charset="0"/>
              <a:buChar char="•"/>
            </a:pPr>
            <a:r>
              <a:rPr lang="en-CA" sz="2000" dirty="0"/>
              <a:t>looking words up in the dictionary or online</a:t>
            </a:r>
          </a:p>
          <a:p>
            <a:pPr marL="285750" indent="-285750">
              <a:buFont typeface="Arial" panose="020B0604020202020204" pitchFamily="34" charset="0"/>
              <a:buChar char="•"/>
            </a:pPr>
            <a:r>
              <a:rPr lang="en-CA" sz="2000" dirty="0"/>
              <a:t>writing down new words as one hears or sees them</a:t>
            </a:r>
          </a:p>
          <a:p>
            <a:pPr marL="285750" indent="-285750">
              <a:buFont typeface="Arial" panose="020B0604020202020204" pitchFamily="34" charset="0"/>
              <a:buChar char="•"/>
            </a:pPr>
            <a:endParaRPr lang="en-CA" sz="1700" dirty="0"/>
          </a:p>
        </p:txBody>
      </p:sp>
      <p:sp>
        <p:nvSpPr>
          <p:cNvPr id="5" name="Content Placeholder 2">
            <a:extLst>
              <a:ext uri="{FF2B5EF4-FFF2-40B4-BE49-F238E27FC236}">
                <a16:creationId xmlns:a16="http://schemas.microsoft.com/office/drawing/2014/main" id="{F00268B8-9266-439F-958E-6EA6B6F475E5}"/>
              </a:ext>
            </a:extLst>
          </p:cNvPr>
          <p:cNvSpPr txBox="1">
            <a:spLocks/>
          </p:cNvSpPr>
          <p:nvPr/>
        </p:nvSpPr>
        <p:spPr>
          <a:xfrm>
            <a:off x="6643500" y="5223994"/>
            <a:ext cx="3959505" cy="1338171"/>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CA" sz="1600" dirty="0"/>
              <a:t>Encounter new words</a:t>
            </a:r>
          </a:p>
          <a:p>
            <a:r>
              <a:rPr lang="en-CA" sz="1600" dirty="0"/>
              <a:t>Understand the meaning</a:t>
            </a:r>
          </a:p>
          <a:p>
            <a:r>
              <a:rPr lang="en-CA" sz="1600" dirty="0"/>
              <a:t>Remember the words (FUMP)</a:t>
            </a:r>
          </a:p>
        </p:txBody>
      </p:sp>
    </p:spTree>
    <p:extLst>
      <p:ext uri="{BB962C8B-B14F-4D97-AF65-F5344CB8AC3E}">
        <p14:creationId xmlns:p14="http://schemas.microsoft.com/office/powerpoint/2010/main" val="228522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2CC2-82A7-42E7-B885-72ED809EB893}"/>
              </a:ext>
            </a:extLst>
          </p:cNvPr>
          <p:cNvSpPr>
            <a:spLocks noGrp="1"/>
          </p:cNvSpPr>
          <p:nvPr>
            <p:ph type="title"/>
          </p:nvPr>
        </p:nvSpPr>
        <p:spPr/>
        <p:txBody>
          <a:bodyPr/>
          <a:lstStyle/>
          <a:p>
            <a:r>
              <a:rPr lang="en-CA" dirty="0"/>
              <a:t>Strategies to encounter new words</a:t>
            </a:r>
          </a:p>
        </p:txBody>
      </p:sp>
      <p:sp>
        <p:nvSpPr>
          <p:cNvPr id="3" name="Content Placeholder 2">
            <a:extLst>
              <a:ext uri="{FF2B5EF4-FFF2-40B4-BE49-F238E27FC236}">
                <a16:creationId xmlns:a16="http://schemas.microsoft.com/office/drawing/2014/main" id="{7ECFD72A-77C3-4D17-8B2A-44C40AED3A9B}"/>
              </a:ext>
            </a:extLst>
          </p:cNvPr>
          <p:cNvSpPr>
            <a:spLocks noGrp="1"/>
          </p:cNvSpPr>
          <p:nvPr>
            <p:ph idx="1"/>
          </p:nvPr>
        </p:nvSpPr>
        <p:spPr>
          <a:xfrm>
            <a:off x="1141412" y="2249487"/>
            <a:ext cx="2704447" cy="3541714"/>
          </a:xfrm>
        </p:spPr>
        <p:txBody>
          <a:bodyPr>
            <a:normAutofit fontScale="92500" lnSpcReduction="10000"/>
          </a:bodyPr>
          <a:lstStyle/>
          <a:p>
            <a:r>
              <a:rPr lang="en-CA" dirty="0"/>
              <a:t>Reading </a:t>
            </a:r>
          </a:p>
          <a:p>
            <a:pPr lvl="1"/>
            <a:r>
              <a:rPr lang="en-CA" dirty="0"/>
              <a:t>Books</a:t>
            </a:r>
          </a:p>
          <a:p>
            <a:pPr lvl="1"/>
            <a:r>
              <a:rPr lang="en-CA" dirty="0"/>
              <a:t>Comics</a:t>
            </a:r>
          </a:p>
          <a:p>
            <a:pPr lvl="1"/>
            <a:r>
              <a:rPr lang="en-CA" dirty="0"/>
              <a:t>News</a:t>
            </a:r>
          </a:p>
          <a:p>
            <a:pPr lvl="1"/>
            <a:r>
              <a:rPr lang="en-CA" dirty="0"/>
              <a:t>Magazines</a:t>
            </a:r>
          </a:p>
          <a:p>
            <a:pPr lvl="1"/>
            <a:r>
              <a:rPr lang="en-CA" dirty="0"/>
              <a:t>Textbooks</a:t>
            </a:r>
          </a:p>
          <a:p>
            <a:pPr lvl="1"/>
            <a:r>
              <a:rPr lang="en-CA" dirty="0"/>
              <a:t>Menus</a:t>
            </a:r>
          </a:p>
          <a:p>
            <a:pPr lvl="1"/>
            <a:r>
              <a:rPr lang="en-CA" dirty="0"/>
              <a:t>Dictionary</a:t>
            </a:r>
          </a:p>
          <a:p>
            <a:pPr lvl="1"/>
            <a:r>
              <a:rPr lang="en-CA" dirty="0"/>
              <a:t>Websites/ Apps </a:t>
            </a:r>
          </a:p>
          <a:p>
            <a:pPr lvl="1"/>
            <a:endParaRPr lang="en-CA" dirty="0"/>
          </a:p>
        </p:txBody>
      </p:sp>
      <p:sp>
        <p:nvSpPr>
          <p:cNvPr id="4" name="Content Placeholder 2">
            <a:extLst>
              <a:ext uri="{FF2B5EF4-FFF2-40B4-BE49-F238E27FC236}">
                <a16:creationId xmlns:a16="http://schemas.microsoft.com/office/drawing/2014/main" id="{AC80500E-3A50-4FA6-A63F-288739571932}"/>
              </a:ext>
            </a:extLst>
          </p:cNvPr>
          <p:cNvSpPr txBox="1">
            <a:spLocks/>
          </p:cNvSpPr>
          <p:nvPr/>
        </p:nvSpPr>
        <p:spPr>
          <a:xfrm>
            <a:off x="4198377" y="2249487"/>
            <a:ext cx="3385764" cy="3541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CA" dirty="0"/>
              <a:t>Listening</a:t>
            </a:r>
          </a:p>
          <a:p>
            <a:pPr lvl="1"/>
            <a:r>
              <a:rPr lang="en-CA" dirty="0"/>
              <a:t>T.V.</a:t>
            </a:r>
          </a:p>
          <a:p>
            <a:pPr lvl="1"/>
            <a:r>
              <a:rPr lang="en-CA" dirty="0"/>
              <a:t>Movies</a:t>
            </a:r>
          </a:p>
          <a:p>
            <a:pPr lvl="1"/>
            <a:r>
              <a:rPr lang="en-CA" dirty="0"/>
              <a:t>Songs</a:t>
            </a:r>
          </a:p>
          <a:p>
            <a:pPr lvl="1"/>
            <a:r>
              <a:rPr lang="en-CA" dirty="0"/>
              <a:t>Podcasts</a:t>
            </a:r>
          </a:p>
          <a:p>
            <a:pPr lvl="1"/>
            <a:r>
              <a:rPr lang="en-CA" dirty="0"/>
              <a:t>Audiobooks (audible.com)</a:t>
            </a:r>
          </a:p>
          <a:p>
            <a:pPr lvl="1"/>
            <a:r>
              <a:rPr lang="en-CA" dirty="0"/>
              <a:t>Eavesdropping</a:t>
            </a:r>
          </a:p>
          <a:p>
            <a:pPr lvl="1"/>
            <a:r>
              <a:rPr lang="en-CA" dirty="0"/>
              <a:t>Websites/ Apps </a:t>
            </a:r>
          </a:p>
          <a:p>
            <a:pPr lvl="1"/>
            <a:endParaRPr lang="en-CA" dirty="0"/>
          </a:p>
          <a:p>
            <a:pPr lvl="1"/>
            <a:endParaRPr lang="en-CA" dirty="0"/>
          </a:p>
        </p:txBody>
      </p:sp>
      <p:sp>
        <p:nvSpPr>
          <p:cNvPr id="5" name="Content Placeholder 2">
            <a:extLst>
              <a:ext uri="{FF2B5EF4-FFF2-40B4-BE49-F238E27FC236}">
                <a16:creationId xmlns:a16="http://schemas.microsoft.com/office/drawing/2014/main" id="{95C7793E-88F5-43F6-973C-38EBAA2A2BC4}"/>
              </a:ext>
            </a:extLst>
          </p:cNvPr>
          <p:cNvSpPr txBox="1">
            <a:spLocks/>
          </p:cNvSpPr>
          <p:nvPr/>
        </p:nvSpPr>
        <p:spPr>
          <a:xfrm>
            <a:off x="7268789" y="2097088"/>
            <a:ext cx="4131140" cy="418268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40000"/>
              </a:lnSpc>
            </a:pPr>
            <a:r>
              <a:rPr lang="en-CA" sz="3500" dirty="0"/>
              <a:t>Interacting</a:t>
            </a:r>
          </a:p>
          <a:p>
            <a:pPr lvl="1">
              <a:lnSpc>
                <a:spcPct val="140000"/>
              </a:lnSpc>
            </a:pPr>
            <a:r>
              <a:rPr lang="en-CA" sz="3000" dirty="0"/>
              <a:t>Online</a:t>
            </a:r>
          </a:p>
          <a:p>
            <a:pPr lvl="2">
              <a:lnSpc>
                <a:spcPct val="140000"/>
              </a:lnSpc>
            </a:pPr>
            <a:r>
              <a:rPr lang="en-CA" sz="2600" dirty="0"/>
              <a:t>Websites/ Apps </a:t>
            </a:r>
          </a:p>
          <a:p>
            <a:pPr lvl="2">
              <a:lnSpc>
                <a:spcPct val="140000"/>
              </a:lnSpc>
            </a:pPr>
            <a:r>
              <a:rPr lang="en-CA" sz="2600" dirty="0"/>
              <a:t>Chats</a:t>
            </a:r>
          </a:p>
          <a:p>
            <a:pPr lvl="2">
              <a:lnSpc>
                <a:spcPct val="140000"/>
              </a:lnSpc>
            </a:pPr>
            <a:r>
              <a:rPr lang="en-CA" sz="2600" dirty="0"/>
              <a:t>Groups</a:t>
            </a:r>
          </a:p>
          <a:p>
            <a:pPr lvl="2">
              <a:lnSpc>
                <a:spcPct val="140000"/>
              </a:lnSpc>
            </a:pPr>
            <a:r>
              <a:rPr lang="en-CA" sz="2600" dirty="0"/>
              <a:t>Messengers</a:t>
            </a:r>
          </a:p>
          <a:p>
            <a:pPr lvl="2">
              <a:lnSpc>
                <a:spcPct val="140000"/>
              </a:lnSpc>
            </a:pPr>
            <a:r>
              <a:rPr lang="en-CA" sz="2600" dirty="0"/>
              <a:t>Texting</a:t>
            </a:r>
          </a:p>
          <a:p>
            <a:pPr lvl="1">
              <a:lnSpc>
                <a:spcPct val="140000"/>
              </a:lnSpc>
            </a:pPr>
            <a:r>
              <a:rPr lang="en-CA" sz="3000" dirty="0"/>
              <a:t>Offline</a:t>
            </a:r>
          </a:p>
          <a:p>
            <a:pPr lvl="2">
              <a:lnSpc>
                <a:spcPct val="140000"/>
              </a:lnSpc>
            </a:pPr>
            <a:r>
              <a:rPr lang="en-CA" sz="2600" dirty="0"/>
              <a:t>Friends</a:t>
            </a:r>
          </a:p>
          <a:p>
            <a:pPr lvl="2">
              <a:lnSpc>
                <a:spcPct val="140000"/>
              </a:lnSpc>
            </a:pPr>
            <a:r>
              <a:rPr lang="en-CA" sz="2600" dirty="0"/>
              <a:t>Family</a:t>
            </a:r>
          </a:p>
          <a:p>
            <a:pPr lvl="2">
              <a:lnSpc>
                <a:spcPct val="140000"/>
              </a:lnSpc>
            </a:pPr>
            <a:r>
              <a:rPr lang="en-CA" sz="2600" dirty="0"/>
              <a:t>others</a:t>
            </a:r>
          </a:p>
          <a:p>
            <a:pPr lvl="1"/>
            <a:endParaRPr lang="en-CA" dirty="0"/>
          </a:p>
        </p:txBody>
      </p:sp>
    </p:spTree>
    <p:extLst>
      <p:ext uri="{BB962C8B-B14F-4D97-AF65-F5344CB8AC3E}">
        <p14:creationId xmlns:p14="http://schemas.microsoft.com/office/powerpoint/2010/main" val="15184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125F-1466-4C4D-BCA2-3A2F2473EBFC}"/>
              </a:ext>
            </a:extLst>
          </p:cNvPr>
          <p:cNvSpPr>
            <a:spLocks noGrp="1"/>
          </p:cNvSpPr>
          <p:nvPr>
            <p:ph type="title"/>
          </p:nvPr>
        </p:nvSpPr>
        <p:spPr/>
        <p:txBody>
          <a:bodyPr/>
          <a:lstStyle/>
          <a:p>
            <a:r>
              <a:rPr lang="en-CA" dirty="0"/>
              <a:t>Strategies to understand meaning</a:t>
            </a:r>
          </a:p>
        </p:txBody>
      </p:sp>
      <p:sp>
        <p:nvSpPr>
          <p:cNvPr id="3" name="Content Placeholder 2">
            <a:extLst>
              <a:ext uri="{FF2B5EF4-FFF2-40B4-BE49-F238E27FC236}">
                <a16:creationId xmlns:a16="http://schemas.microsoft.com/office/drawing/2014/main" id="{A5B486AA-B40D-4D84-9B68-337ACAA4BB0A}"/>
              </a:ext>
            </a:extLst>
          </p:cNvPr>
          <p:cNvSpPr>
            <a:spLocks noGrp="1"/>
          </p:cNvSpPr>
          <p:nvPr>
            <p:ph idx="1"/>
          </p:nvPr>
        </p:nvSpPr>
        <p:spPr/>
        <p:txBody>
          <a:bodyPr/>
          <a:lstStyle/>
          <a:p>
            <a:r>
              <a:rPr lang="en-CA" dirty="0"/>
              <a:t>Looking it up in a dictionary or online</a:t>
            </a:r>
          </a:p>
          <a:p>
            <a:r>
              <a:rPr lang="en-CA" dirty="0"/>
              <a:t>Guessing the meaning from the context OR prefix, root, suffix</a:t>
            </a:r>
          </a:p>
          <a:p>
            <a:r>
              <a:rPr lang="en-CA" dirty="0"/>
              <a:t>Asking someone (classmate, teacher, friend, parent etc.)</a:t>
            </a:r>
          </a:p>
          <a:p>
            <a:r>
              <a:rPr lang="en-CA" dirty="0"/>
              <a:t>Websites/ Apps </a:t>
            </a:r>
          </a:p>
          <a:p>
            <a:endParaRPr lang="en-CA" dirty="0"/>
          </a:p>
          <a:p>
            <a:endParaRPr lang="en-CA" dirty="0"/>
          </a:p>
        </p:txBody>
      </p:sp>
    </p:spTree>
    <p:extLst>
      <p:ext uri="{BB962C8B-B14F-4D97-AF65-F5344CB8AC3E}">
        <p14:creationId xmlns:p14="http://schemas.microsoft.com/office/powerpoint/2010/main" val="2102996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02D0-7320-4036-9556-A3B5950F9878}"/>
              </a:ext>
            </a:extLst>
          </p:cNvPr>
          <p:cNvSpPr>
            <a:spLocks noGrp="1"/>
          </p:cNvSpPr>
          <p:nvPr>
            <p:ph type="title"/>
          </p:nvPr>
        </p:nvSpPr>
        <p:spPr/>
        <p:txBody>
          <a:bodyPr/>
          <a:lstStyle/>
          <a:p>
            <a:r>
              <a:rPr lang="en-CA" dirty="0"/>
              <a:t>Remember the words (FUMP)</a:t>
            </a:r>
            <a:br>
              <a:rPr lang="en-CA" dirty="0"/>
            </a:br>
            <a:endParaRPr lang="en-CA" dirty="0"/>
          </a:p>
        </p:txBody>
      </p:sp>
      <p:sp>
        <p:nvSpPr>
          <p:cNvPr id="3" name="Content Placeholder 2">
            <a:extLst>
              <a:ext uri="{FF2B5EF4-FFF2-40B4-BE49-F238E27FC236}">
                <a16:creationId xmlns:a16="http://schemas.microsoft.com/office/drawing/2014/main" id="{252C9C34-FAE0-49A1-BC46-3AB64313087B}"/>
              </a:ext>
            </a:extLst>
          </p:cNvPr>
          <p:cNvSpPr>
            <a:spLocks noGrp="1"/>
          </p:cNvSpPr>
          <p:nvPr>
            <p:ph idx="1"/>
          </p:nvPr>
        </p:nvSpPr>
        <p:spPr>
          <a:xfrm>
            <a:off x="1679294" y="1519168"/>
            <a:ext cx="9905999" cy="4639887"/>
          </a:xfrm>
        </p:spPr>
        <p:txBody>
          <a:bodyPr>
            <a:normAutofit fontScale="92500" lnSpcReduction="10000"/>
          </a:bodyPr>
          <a:lstStyle/>
          <a:p>
            <a:pPr marL="285750" indent="-285750"/>
            <a:r>
              <a:rPr lang="en-CA" sz="2000" dirty="0"/>
              <a:t>rote repetition</a:t>
            </a:r>
          </a:p>
          <a:p>
            <a:pPr marL="742950" lvl="1" indent="-285750"/>
            <a:r>
              <a:rPr lang="en-CA" dirty="0"/>
              <a:t>In ones head</a:t>
            </a:r>
          </a:p>
          <a:p>
            <a:pPr marL="742950" lvl="1" indent="-285750"/>
            <a:r>
              <a:rPr lang="en-CA" dirty="0"/>
              <a:t>Look at the words again after 24 hours, after one week and after one month.</a:t>
            </a:r>
          </a:p>
          <a:p>
            <a:pPr marL="742950" lvl="1" indent="-285750"/>
            <a:r>
              <a:rPr lang="en-CA" dirty="0"/>
              <a:t>Making flashcards</a:t>
            </a:r>
          </a:p>
          <a:p>
            <a:r>
              <a:rPr lang="en-CA" sz="2000" dirty="0"/>
              <a:t>word association</a:t>
            </a:r>
          </a:p>
          <a:p>
            <a:pPr lvl="1"/>
            <a:r>
              <a:rPr lang="en-CA" dirty="0"/>
              <a:t>with visuals</a:t>
            </a:r>
          </a:p>
          <a:p>
            <a:pPr lvl="1"/>
            <a:r>
              <a:rPr lang="en-CA" dirty="0"/>
              <a:t>with other words (English, Korean)</a:t>
            </a:r>
          </a:p>
          <a:p>
            <a:pPr marL="285750" indent="-285750"/>
            <a:r>
              <a:rPr lang="en-CA" sz="2000" dirty="0"/>
              <a:t>using the word actively</a:t>
            </a:r>
          </a:p>
          <a:p>
            <a:pPr marL="742950" lvl="1" indent="-285750"/>
            <a:r>
              <a:rPr lang="en-CA" dirty="0"/>
              <a:t>Speaking</a:t>
            </a:r>
          </a:p>
          <a:p>
            <a:pPr marL="742950" lvl="1" indent="-285750"/>
            <a:r>
              <a:rPr lang="en-CA" dirty="0"/>
              <a:t>Writing</a:t>
            </a:r>
          </a:p>
          <a:p>
            <a:pPr marL="285750" indent="-285750"/>
            <a:r>
              <a:rPr lang="en-CA" sz="2000" dirty="0"/>
              <a:t>using websites or apps </a:t>
            </a:r>
          </a:p>
          <a:p>
            <a:endParaRPr lang="en-CA" dirty="0"/>
          </a:p>
        </p:txBody>
      </p:sp>
    </p:spTree>
    <p:extLst>
      <p:ext uri="{BB962C8B-B14F-4D97-AF65-F5344CB8AC3E}">
        <p14:creationId xmlns:p14="http://schemas.microsoft.com/office/powerpoint/2010/main" val="502602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2B06-B014-46BC-8BBF-C2DD113A7377}"/>
              </a:ext>
            </a:extLst>
          </p:cNvPr>
          <p:cNvSpPr>
            <a:spLocks noGrp="1"/>
          </p:cNvSpPr>
          <p:nvPr>
            <p:ph type="title"/>
          </p:nvPr>
        </p:nvSpPr>
        <p:spPr/>
        <p:txBody>
          <a:bodyPr/>
          <a:lstStyle/>
          <a:p>
            <a:r>
              <a:rPr lang="en-CA" dirty="0"/>
              <a:t>What about highlighting?</a:t>
            </a:r>
          </a:p>
        </p:txBody>
      </p:sp>
      <p:sp>
        <p:nvSpPr>
          <p:cNvPr id="3" name="Content Placeholder 2">
            <a:extLst>
              <a:ext uri="{FF2B5EF4-FFF2-40B4-BE49-F238E27FC236}">
                <a16:creationId xmlns:a16="http://schemas.microsoft.com/office/drawing/2014/main" id="{3D9D22C7-2FC3-4D85-ABD5-BBFEFBF62B3A}"/>
              </a:ext>
            </a:extLst>
          </p:cNvPr>
          <p:cNvSpPr>
            <a:spLocks noGrp="1"/>
          </p:cNvSpPr>
          <p:nvPr>
            <p:ph idx="1"/>
          </p:nvPr>
        </p:nvSpPr>
        <p:spPr>
          <a:xfrm>
            <a:off x="1289330" y="3153910"/>
            <a:ext cx="5353517" cy="1959442"/>
          </a:xfrm>
        </p:spPr>
        <p:txBody>
          <a:bodyPr/>
          <a:lstStyle/>
          <a:p>
            <a:r>
              <a:rPr lang="en-CA" dirty="0"/>
              <a:t>Not purposeful unless additional steps are </a:t>
            </a:r>
            <a:r>
              <a:rPr lang="en-CA" dirty="0" smtClean="0"/>
              <a:t>taken </a:t>
            </a:r>
            <a:r>
              <a:rPr lang="en-CA" dirty="0"/>
              <a:t>to understand the meaning and remember it.</a:t>
            </a:r>
          </a:p>
          <a:p>
            <a:endParaRPr lang="en-CA" dirty="0"/>
          </a:p>
        </p:txBody>
      </p:sp>
      <p:pic>
        <p:nvPicPr>
          <p:cNvPr id="1026" name="Picture 2" descr="Related image">
            <a:extLst>
              <a:ext uri="{FF2B5EF4-FFF2-40B4-BE49-F238E27FC236}">
                <a16:creationId xmlns:a16="http://schemas.microsoft.com/office/drawing/2014/main" id="{3176A93C-CE92-436E-A428-119188C93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224" y="2728475"/>
            <a:ext cx="4213412" cy="28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BA77-DEB3-43A3-BE63-31A0C1FD1AAE}"/>
              </a:ext>
            </a:extLst>
          </p:cNvPr>
          <p:cNvSpPr>
            <a:spLocks noGrp="1"/>
          </p:cNvSpPr>
          <p:nvPr>
            <p:ph type="title"/>
          </p:nvPr>
        </p:nvSpPr>
        <p:spPr/>
        <p:txBody>
          <a:bodyPr/>
          <a:lstStyle/>
          <a:p>
            <a:r>
              <a:rPr lang="en-CA" dirty="0"/>
              <a:t>Useful apps and websites</a:t>
            </a:r>
          </a:p>
        </p:txBody>
      </p:sp>
      <p:sp>
        <p:nvSpPr>
          <p:cNvPr id="3" name="Content Placeholder 2">
            <a:extLst>
              <a:ext uri="{FF2B5EF4-FFF2-40B4-BE49-F238E27FC236}">
                <a16:creationId xmlns:a16="http://schemas.microsoft.com/office/drawing/2014/main" id="{EE006484-7E30-44D6-B7D7-A1A3CEAC44F1}"/>
              </a:ext>
            </a:extLst>
          </p:cNvPr>
          <p:cNvSpPr>
            <a:spLocks noGrp="1"/>
          </p:cNvSpPr>
          <p:nvPr>
            <p:ph idx="1"/>
          </p:nvPr>
        </p:nvSpPr>
        <p:spPr/>
        <p:txBody>
          <a:bodyPr>
            <a:normAutofit fontScale="70000" lnSpcReduction="20000"/>
          </a:bodyPr>
          <a:lstStyle/>
          <a:p>
            <a:r>
              <a:rPr lang="en-CA" dirty="0">
                <a:hlinkClick r:id="rId2"/>
              </a:rPr>
              <a:t>Word associations</a:t>
            </a:r>
            <a:endParaRPr lang="en-CA" dirty="0"/>
          </a:p>
          <a:p>
            <a:r>
              <a:rPr lang="en-CA" dirty="0">
                <a:hlinkClick r:id="rId3"/>
              </a:rPr>
              <a:t>Lexipedia</a:t>
            </a:r>
            <a:endParaRPr lang="en-CA" dirty="0">
              <a:hlinkClick r:id="rId4"/>
            </a:endParaRPr>
          </a:p>
          <a:p>
            <a:r>
              <a:rPr lang="en-CA" dirty="0">
                <a:hlinkClick r:id="rId4"/>
              </a:rPr>
              <a:t>Word it out </a:t>
            </a:r>
            <a:endParaRPr lang="en-CA" dirty="0">
              <a:hlinkClick r:id="rId5" action="ppaction://hlinkfile"/>
            </a:endParaRPr>
          </a:p>
          <a:p>
            <a:r>
              <a:rPr lang="en-CA" dirty="0">
                <a:hlinkClick r:id="rId5" action="ppaction://hlinkfile"/>
              </a:rPr>
              <a:t>Memrise</a:t>
            </a:r>
            <a:endParaRPr lang="en-CA" dirty="0"/>
          </a:p>
          <a:p>
            <a:r>
              <a:rPr lang="en-CA" dirty="0">
                <a:hlinkClick r:id="rId6"/>
              </a:rPr>
              <a:t>Anki</a:t>
            </a:r>
            <a:endParaRPr lang="en-CA" dirty="0"/>
          </a:p>
          <a:p>
            <a:r>
              <a:rPr lang="en-CA" dirty="0">
                <a:hlinkClick r:id="rId7"/>
              </a:rPr>
              <a:t>Word to Word</a:t>
            </a:r>
            <a:endParaRPr lang="en-CA" dirty="0"/>
          </a:p>
          <a:p>
            <a:r>
              <a:rPr lang="en-CA" dirty="0"/>
              <a:t> </a:t>
            </a:r>
            <a:r>
              <a:rPr lang="en-CA" dirty="0">
                <a:hlinkClick r:id="rId8"/>
              </a:rPr>
              <a:t>Magoosh</a:t>
            </a:r>
            <a:endParaRPr lang="en-CA" dirty="0"/>
          </a:p>
          <a:p>
            <a:r>
              <a:rPr lang="en-CA" dirty="0">
                <a:hlinkClick r:id="rId9" action="ppaction://hlinkfile"/>
              </a:rPr>
              <a:t>Vocabulary.com</a:t>
            </a:r>
            <a:endParaRPr lang="en-CA" dirty="0"/>
          </a:p>
          <a:p>
            <a:r>
              <a:rPr lang="en-CA" dirty="0">
                <a:hlinkClick r:id="rId10" action="ppaction://hlinkfile"/>
              </a:rPr>
              <a:t>Freerice.com </a:t>
            </a:r>
            <a:endParaRPr lang="en-CA" dirty="0"/>
          </a:p>
          <a:p>
            <a:endParaRPr lang="en-CA" dirty="0"/>
          </a:p>
        </p:txBody>
      </p:sp>
    </p:spTree>
    <p:extLst>
      <p:ext uri="{BB962C8B-B14F-4D97-AF65-F5344CB8AC3E}">
        <p14:creationId xmlns:p14="http://schemas.microsoft.com/office/powerpoint/2010/main" val="2811821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F504-DD3F-4854-A312-60C302E552C0}"/>
              </a:ext>
            </a:extLst>
          </p:cNvPr>
          <p:cNvSpPr>
            <a:spLocks noGrp="1"/>
          </p:cNvSpPr>
          <p:nvPr>
            <p:ph type="title"/>
          </p:nvPr>
        </p:nvSpPr>
        <p:spPr/>
        <p:txBody>
          <a:bodyPr/>
          <a:lstStyle/>
          <a:p>
            <a:r>
              <a:rPr lang="en-CA" dirty="0"/>
              <a:t>Concordances</a:t>
            </a:r>
          </a:p>
        </p:txBody>
      </p:sp>
      <p:sp>
        <p:nvSpPr>
          <p:cNvPr id="3" name="Content Placeholder 2">
            <a:extLst>
              <a:ext uri="{FF2B5EF4-FFF2-40B4-BE49-F238E27FC236}">
                <a16:creationId xmlns:a16="http://schemas.microsoft.com/office/drawing/2014/main" id="{4F0BA05A-ED35-403A-9752-7B0F495861ED}"/>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CFBBB08D-5517-4C0E-B958-065C6ACE92E3}"/>
              </a:ext>
            </a:extLst>
          </p:cNvPr>
          <p:cNvPicPr>
            <a:picLocks noChangeAspect="1"/>
          </p:cNvPicPr>
          <p:nvPr/>
        </p:nvPicPr>
        <p:blipFill rotWithShape="1">
          <a:blip r:embed="rId2"/>
          <a:srcRect l="771" t="11764" r="38678" b="57451"/>
          <a:stretch/>
        </p:blipFill>
        <p:spPr>
          <a:xfrm>
            <a:off x="0" y="1988457"/>
            <a:ext cx="12232367" cy="4992914"/>
          </a:xfrm>
          <a:prstGeom prst="rect">
            <a:avLst/>
          </a:prstGeom>
        </p:spPr>
      </p:pic>
    </p:spTree>
    <p:extLst>
      <p:ext uri="{BB962C8B-B14F-4D97-AF65-F5344CB8AC3E}">
        <p14:creationId xmlns:p14="http://schemas.microsoft.com/office/powerpoint/2010/main" val="2481953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7B09-01FD-4266-AE5F-56906A66DEAC}"/>
              </a:ext>
            </a:extLst>
          </p:cNvPr>
          <p:cNvSpPr>
            <a:spLocks noGrp="1"/>
          </p:cNvSpPr>
          <p:nvPr>
            <p:ph type="title"/>
          </p:nvPr>
        </p:nvSpPr>
        <p:spPr/>
        <p:txBody>
          <a:bodyPr/>
          <a:lstStyle/>
          <a:p>
            <a:r>
              <a:rPr lang="en-CA" dirty="0"/>
              <a:t>Why are concordances useful</a:t>
            </a:r>
          </a:p>
        </p:txBody>
      </p:sp>
      <p:sp>
        <p:nvSpPr>
          <p:cNvPr id="3" name="Content Placeholder 2">
            <a:extLst>
              <a:ext uri="{FF2B5EF4-FFF2-40B4-BE49-F238E27FC236}">
                <a16:creationId xmlns:a16="http://schemas.microsoft.com/office/drawing/2014/main" id="{B1BF314C-197C-41E6-8B87-CD4E060ACE85}"/>
              </a:ext>
            </a:extLst>
          </p:cNvPr>
          <p:cNvSpPr>
            <a:spLocks noGrp="1"/>
          </p:cNvSpPr>
          <p:nvPr>
            <p:ph idx="1"/>
          </p:nvPr>
        </p:nvSpPr>
        <p:spPr/>
        <p:txBody>
          <a:bodyPr/>
          <a:lstStyle/>
          <a:p>
            <a:r>
              <a:rPr lang="en-CA" dirty="0"/>
              <a:t>Good for checking word usage and contexts of word usage.</a:t>
            </a:r>
          </a:p>
          <a:p>
            <a:endParaRPr lang="en-CA" dirty="0"/>
          </a:p>
          <a:p>
            <a:r>
              <a:rPr lang="en-CA" dirty="0"/>
              <a:t>Good to check what words often surround </a:t>
            </a:r>
            <a:r>
              <a:rPr lang="en-CA"/>
              <a:t>the word. </a:t>
            </a:r>
          </a:p>
          <a:p>
            <a:endParaRPr lang="en-CA" dirty="0"/>
          </a:p>
          <a:p>
            <a:r>
              <a:rPr lang="en-CA" dirty="0"/>
              <a:t>Good reference to check if students answers on a test are acceptable or not.</a:t>
            </a:r>
          </a:p>
        </p:txBody>
      </p:sp>
    </p:spTree>
    <p:extLst>
      <p:ext uri="{BB962C8B-B14F-4D97-AF65-F5344CB8AC3E}">
        <p14:creationId xmlns:p14="http://schemas.microsoft.com/office/powerpoint/2010/main" val="166247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1DDB-0E54-4033-94F0-5D6E6AEB9387}"/>
              </a:ext>
            </a:extLst>
          </p:cNvPr>
          <p:cNvSpPr>
            <a:spLocks noGrp="1"/>
          </p:cNvSpPr>
          <p:nvPr>
            <p:ph type="title"/>
          </p:nvPr>
        </p:nvSpPr>
        <p:spPr/>
        <p:txBody>
          <a:bodyPr/>
          <a:lstStyle/>
          <a:p>
            <a:r>
              <a:rPr lang="en-CA" dirty="0"/>
              <a:t>Useful sites</a:t>
            </a:r>
          </a:p>
        </p:txBody>
      </p:sp>
      <p:sp>
        <p:nvSpPr>
          <p:cNvPr id="3" name="Content Placeholder 2">
            <a:extLst>
              <a:ext uri="{FF2B5EF4-FFF2-40B4-BE49-F238E27FC236}">
                <a16:creationId xmlns:a16="http://schemas.microsoft.com/office/drawing/2014/main" id="{8F39F8B4-0C70-4CE9-AED3-1234F4B8A9FB}"/>
              </a:ext>
            </a:extLst>
          </p:cNvPr>
          <p:cNvSpPr>
            <a:spLocks noGrp="1"/>
          </p:cNvSpPr>
          <p:nvPr>
            <p:ph idx="1"/>
          </p:nvPr>
        </p:nvSpPr>
        <p:spPr/>
        <p:txBody>
          <a:bodyPr/>
          <a:lstStyle/>
          <a:p>
            <a:endParaRPr lang="en-CA"/>
          </a:p>
        </p:txBody>
      </p:sp>
      <p:pic>
        <p:nvPicPr>
          <p:cNvPr id="4" name="Picture 3">
            <a:hlinkClick r:id="rId2"/>
            <a:extLst>
              <a:ext uri="{FF2B5EF4-FFF2-40B4-BE49-F238E27FC236}">
                <a16:creationId xmlns:a16="http://schemas.microsoft.com/office/drawing/2014/main" id="{CF4D7282-A158-4958-AFF6-3159A9A96527}"/>
              </a:ext>
            </a:extLst>
          </p:cNvPr>
          <p:cNvPicPr>
            <a:picLocks noChangeAspect="1"/>
          </p:cNvPicPr>
          <p:nvPr/>
        </p:nvPicPr>
        <p:blipFill rotWithShape="1">
          <a:blip r:embed="rId3"/>
          <a:srcRect l="12022" t="5883" r="12537" b="6666"/>
          <a:stretch/>
        </p:blipFill>
        <p:spPr>
          <a:xfrm>
            <a:off x="369713" y="2160169"/>
            <a:ext cx="5568669" cy="3631032"/>
          </a:xfrm>
          <a:prstGeom prst="rect">
            <a:avLst/>
          </a:prstGeom>
        </p:spPr>
      </p:pic>
      <p:pic>
        <p:nvPicPr>
          <p:cNvPr id="6" name="Picture 5">
            <a:hlinkClick r:id="rId4"/>
            <a:extLst>
              <a:ext uri="{FF2B5EF4-FFF2-40B4-BE49-F238E27FC236}">
                <a16:creationId xmlns:a16="http://schemas.microsoft.com/office/drawing/2014/main" id="{049AC11A-1339-44E2-AB92-AE278DF9AA73}"/>
              </a:ext>
            </a:extLst>
          </p:cNvPr>
          <p:cNvPicPr>
            <a:picLocks noChangeAspect="1"/>
          </p:cNvPicPr>
          <p:nvPr/>
        </p:nvPicPr>
        <p:blipFill rotWithShape="1">
          <a:blip r:embed="rId5"/>
          <a:srcRect t="6561" r="23453" b="25502"/>
          <a:stretch/>
        </p:blipFill>
        <p:spPr>
          <a:xfrm>
            <a:off x="6270172" y="2160169"/>
            <a:ext cx="5718628" cy="3631032"/>
          </a:xfrm>
          <a:prstGeom prst="rect">
            <a:avLst/>
          </a:prstGeom>
        </p:spPr>
      </p:pic>
    </p:spTree>
    <p:extLst>
      <p:ext uri="{BB962C8B-B14F-4D97-AF65-F5344CB8AC3E}">
        <p14:creationId xmlns:p14="http://schemas.microsoft.com/office/powerpoint/2010/main" val="4135652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BA77-DEB3-43A3-BE63-31A0C1FD1AAE}"/>
              </a:ext>
            </a:extLst>
          </p:cNvPr>
          <p:cNvSpPr>
            <a:spLocks noGrp="1"/>
          </p:cNvSpPr>
          <p:nvPr>
            <p:ph type="ctrTitle"/>
          </p:nvPr>
        </p:nvSpPr>
        <p:spPr/>
        <p:txBody>
          <a:bodyPr/>
          <a:lstStyle/>
          <a:p>
            <a:r>
              <a:rPr lang="en-CA" dirty="0"/>
              <a:t>Teaching vocabulary learning strategies</a:t>
            </a:r>
          </a:p>
        </p:txBody>
      </p:sp>
      <p:sp>
        <p:nvSpPr>
          <p:cNvPr id="6" name="Subtitle 5">
            <a:extLst>
              <a:ext uri="{FF2B5EF4-FFF2-40B4-BE49-F238E27FC236}">
                <a16:creationId xmlns:a16="http://schemas.microsoft.com/office/drawing/2014/main" id="{2558C125-EA83-4024-8109-1E562D3B6267}"/>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03955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43B9-1BF1-4BAE-BB56-0341B92E8DC9}"/>
              </a:ext>
            </a:extLst>
          </p:cNvPr>
          <p:cNvSpPr>
            <a:spLocks noGrp="1"/>
          </p:cNvSpPr>
          <p:nvPr>
            <p:ph type="title"/>
          </p:nvPr>
        </p:nvSpPr>
        <p:spPr/>
        <p:txBody>
          <a:bodyPr/>
          <a:lstStyle/>
          <a:p>
            <a:r>
              <a:rPr lang="en-CA" dirty="0"/>
              <a:t>Defining vocabulary learning strategies</a:t>
            </a:r>
          </a:p>
        </p:txBody>
      </p:sp>
      <p:sp>
        <p:nvSpPr>
          <p:cNvPr id="3" name="Content Placeholder 2">
            <a:extLst>
              <a:ext uri="{FF2B5EF4-FFF2-40B4-BE49-F238E27FC236}">
                <a16:creationId xmlns:a16="http://schemas.microsoft.com/office/drawing/2014/main" id="{DDE05BA5-45A2-40EA-86AE-1B9A17B7D203}"/>
              </a:ext>
            </a:extLst>
          </p:cNvPr>
          <p:cNvSpPr>
            <a:spLocks noGrp="1"/>
          </p:cNvSpPr>
          <p:nvPr>
            <p:ph idx="1"/>
          </p:nvPr>
        </p:nvSpPr>
        <p:spPr/>
        <p:txBody>
          <a:bodyPr/>
          <a:lstStyle/>
          <a:p>
            <a:r>
              <a:rPr lang="en-CA" dirty="0"/>
              <a:t>Techniques which students use to comprehend, store, and remember information and skills” (</a:t>
            </a:r>
            <a:r>
              <a:rPr lang="en-CA" dirty="0" err="1"/>
              <a:t>Chamot</a:t>
            </a:r>
            <a:r>
              <a:rPr lang="en-CA" dirty="0"/>
              <a:t> and Kupper,1989, p.9)</a:t>
            </a:r>
          </a:p>
          <a:p>
            <a:endParaRPr lang="en-CA" dirty="0"/>
          </a:p>
          <a:p>
            <a:r>
              <a:rPr lang="en-CA" dirty="0"/>
              <a:t>The process by which information is obtained, stored, retrieved and used... therefore vocabulary learning strategies could be any which affect this broadly defined process (Schmitt,1997, p.203). </a:t>
            </a:r>
          </a:p>
        </p:txBody>
      </p:sp>
    </p:spTree>
    <p:extLst>
      <p:ext uri="{BB962C8B-B14F-4D97-AF65-F5344CB8AC3E}">
        <p14:creationId xmlns:p14="http://schemas.microsoft.com/office/powerpoint/2010/main" val="3177728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BA77-DEB3-43A3-BE63-31A0C1FD1AAE}"/>
              </a:ext>
            </a:extLst>
          </p:cNvPr>
          <p:cNvSpPr>
            <a:spLocks noGrp="1"/>
          </p:cNvSpPr>
          <p:nvPr>
            <p:ph type="title"/>
          </p:nvPr>
        </p:nvSpPr>
        <p:spPr/>
        <p:txBody>
          <a:bodyPr/>
          <a:lstStyle/>
          <a:p>
            <a:r>
              <a:rPr lang="en-CA" dirty="0"/>
              <a:t>Remember</a:t>
            </a:r>
          </a:p>
        </p:txBody>
      </p:sp>
      <p:sp>
        <p:nvSpPr>
          <p:cNvPr id="3" name="Content Placeholder 2">
            <a:extLst>
              <a:ext uri="{FF2B5EF4-FFF2-40B4-BE49-F238E27FC236}">
                <a16:creationId xmlns:a16="http://schemas.microsoft.com/office/drawing/2014/main" id="{EE006484-7E30-44D6-B7D7-A1A3CEAC44F1}"/>
              </a:ext>
            </a:extLst>
          </p:cNvPr>
          <p:cNvSpPr>
            <a:spLocks noGrp="1"/>
          </p:cNvSpPr>
          <p:nvPr>
            <p:ph idx="1"/>
          </p:nvPr>
        </p:nvSpPr>
        <p:spPr/>
        <p:txBody>
          <a:bodyPr>
            <a:normAutofit fontScale="92500"/>
          </a:bodyPr>
          <a:lstStyle/>
          <a:p>
            <a:r>
              <a:rPr lang="en-CA" dirty="0"/>
              <a:t>Different strategies work for different people.</a:t>
            </a:r>
          </a:p>
          <a:p>
            <a:r>
              <a:rPr lang="en-CA" dirty="0"/>
              <a:t>Help learners develop what works best for them by introducing them to different strategies (directly or indirectly).</a:t>
            </a:r>
          </a:p>
          <a:p>
            <a:r>
              <a:rPr lang="en-CA" dirty="0"/>
              <a:t>Give them a lot of exposure and practice with different strategies through different classroom activities and tasks.  </a:t>
            </a:r>
          </a:p>
          <a:p>
            <a:r>
              <a:rPr lang="en-CA" dirty="0"/>
              <a:t>Many of the strategies for finding meaning and remembering can be turned into learner centered classroom activities, or given as out of class tasks or assignments.</a:t>
            </a:r>
          </a:p>
        </p:txBody>
      </p:sp>
    </p:spTree>
    <p:extLst>
      <p:ext uri="{BB962C8B-B14F-4D97-AF65-F5344CB8AC3E}">
        <p14:creationId xmlns:p14="http://schemas.microsoft.com/office/powerpoint/2010/main" val="187812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Slide Number Placeholder 3">
            <a:extLst>
              <a:ext uri="{FF2B5EF4-FFF2-40B4-BE49-F238E27FC236}">
                <a16:creationId xmlns:a16="http://schemas.microsoft.com/office/drawing/2014/main" id="{0E29B4B3-C560-477F-8C36-C60F89E20D4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fld id="{4598ADBD-F007-4937-9DB9-AC95C705B690}" type="slidenum">
              <a:rPr lang="en-US" altLang="en-US" sz="1400"/>
              <a:pPr>
                <a:spcBef>
                  <a:spcPct val="0"/>
                </a:spcBef>
                <a:buFontTx/>
                <a:buNone/>
              </a:pPr>
              <a:t>21</a:t>
            </a:fld>
            <a:endParaRPr lang="en-US" altLang="en-US" sz="1400"/>
          </a:p>
        </p:txBody>
      </p:sp>
      <p:sp>
        <p:nvSpPr>
          <p:cNvPr id="120837" name="Rectangle 3">
            <a:extLst>
              <a:ext uri="{FF2B5EF4-FFF2-40B4-BE49-F238E27FC236}">
                <a16:creationId xmlns:a16="http://schemas.microsoft.com/office/drawing/2014/main" id="{A00B4DEE-A64F-452B-82AD-B4DB77584786}"/>
              </a:ext>
            </a:extLst>
          </p:cNvPr>
          <p:cNvSpPr>
            <a:spLocks noChangeArrowheads="1"/>
          </p:cNvSpPr>
          <p:nvPr/>
        </p:nvSpPr>
        <p:spPr bwMode="auto">
          <a:xfrm>
            <a:off x="4572000" y="44958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200">
              <a:latin typeface="Lucida Grande"/>
            </a:endParaRPr>
          </a:p>
        </p:txBody>
      </p:sp>
      <p:sp>
        <p:nvSpPr>
          <p:cNvPr id="653316" name="Rectangle 4">
            <a:extLst>
              <a:ext uri="{FF2B5EF4-FFF2-40B4-BE49-F238E27FC236}">
                <a16:creationId xmlns:a16="http://schemas.microsoft.com/office/drawing/2014/main" id="{8EF8C88F-6B51-46B5-9F59-80F721AF1940}"/>
              </a:ext>
            </a:extLst>
          </p:cNvPr>
          <p:cNvSpPr>
            <a:spLocks noChangeArrowheads="1"/>
          </p:cNvSpPr>
          <p:nvPr/>
        </p:nvSpPr>
        <p:spPr bwMode="auto">
          <a:xfrm>
            <a:off x="4419600" y="51816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800">
              <a:latin typeface="Lucida Grande"/>
            </a:endParaRPr>
          </a:p>
        </p:txBody>
      </p:sp>
      <p:sp>
        <p:nvSpPr>
          <p:cNvPr id="120839" name="Rectangle 5">
            <a:extLst>
              <a:ext uri="{FF2B5EF4-FFF2-40B4-BE49-F238E27FC236}">
                <a16:creationId xmlns:a16="http://schemas.microsoft.com/office/drawing/2014/main" id="{7B93F689-CF31-40BB-89BA-1AAA6913790D}"/>
              </a:ext>
            </a:extLst>
          </p:cNvPr>
          <p:cNvSpPr>
            <a:spLocks noChangeArrowheads="1"/>
          </p:cNvSpPr>
          <p:nvPr/>
        </p:nvSpPr>
        <p:spPr bwMode="auto">
          <a:xfrm>
            <a:off x="2362200" y="1295401"/>
            <a:ext cx="8001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dirty="0">
                <a:latin typeface="Lucida Grande"/>
              </a:rPr>
              <a:t>According to Mike Graves (2006), for younger learners, strategies can </a:t>
            </a:r>
            <a:r>
              <a:rPr lang="en-US" altLang="en-US" sz="2000" dirty="0" smtClean="0">
                <a:latin typeface="Lucida Grande"/>
              </a:rPr>
              <a:t>be </a:t>
            </a:r>
            <a:r>
              <a:rPr lang="en-US" altLang="en-US" sz="2000" dirty="0">
                <a:latin typeface="Lucida Grande"/>
              </a:rPr>
              <a:t>taught casually and informally in the context of reading.  </a:t>
            </a:r>
          </a:p>
          <a:p>
            <a:pPr>
              <a:spcBef>
                <a:spcPct val="100000"/>
              </a:spcBef>
              <a:buFontTx/>
              <a:buNone/>
            </a:pPr>
            <a:r>
              <a:rPr lang="en-US" altLang="en-US" sz="2000" dirty="0">
                <a:latin typeface="Lucida Grande"/>
              </a:rPr>
              <a:t>In middle school it is possible to introduce strategies through more formal instruction.</a:t>
            </a:r>
          </a:p>
          <a:p>
            <a:pPr>
              <a:spcBef>
                <a:spcPct val="100000"/>
              </a:spcBef>
              <a:buFontTx/>
              <a:buNone/>
            </a:pPr>
            <a:r>
              <a:rPr lang="en-US" altLang="en-US" sz="2000" dirty="0">
                <a:latin typeface="Lucida Grande"/>
              </a:rPr>
              <a:t>In an ideal world, initial instruction would be largely concluded by high-school.</a:t>
            </a:r>
          </a:p>
          <a:p>
            <a:pPr>
              <a:spcBef>
                <a:spcPct val="100000"/>
              </a:spcBef>
              <a:buFontTx/>
              <a:buNone/>
            </a:pPr>
            <a:r>
              <a:rPr lang="en-US" altLang="en-US" sz="2000" dirty="0">
                <a:latin typeface="Lucida Grande"/>
              </a:rPr>
              <a:t>However, if older students have not had quality instruction in word-learning strategies, they are likely to profit from instruction in at least some elements.</a:t>
            </a:r>
          </a:p>
        </p:txBody>
      </p:sp>
      <p:sp>
        <p:nvSpPr>
          <p:cNvPr id="8" name="Title 1">
            <a:extLst>
              <a:ext uri="{FF2B5EF4-FFF2-40B4-BE49-F238E27FC236}">
                <a16:creationId xmlns:a16="http://schemas.microsoft.com/office/drawing/2014/main" id="{4507F107-AE62-47A4-BA70-576CC64C8622}"/>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CA" dirty="0"/>
              <a:t>Teaching VLS</a:t>
            </a:r>
          </a:p>
        </p:txBody>
      </p:sp>
    </p:spTree>
    <p:extLst>
      <p:ext uri="{BB962C8B-B14F-4D97-AF65-F5344CB8AC3E}">
        <p14:creationId xmlns:p14="http://schemas.microsoft.com/office/powerpoint/2010/main" val="256362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533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3">
            <a:extLst>
              <a:ext uri="{FF2B5EF4-FFF2-40B4-BE49-F238E27FC236}">
                <a16:creationId xmlns:a16="http://schemas.microsoft.com/office/drawing/2014/main" id="{50B107A1-9777-402D-9717-64E5D0DA7C1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fld id="{20421ACE-2828-4DE9-86F7-AA8D6FDFEA81}" type="slidenum">
              <a:rPr lang="en-US" altLang="en-US" sz="1400"/>
              <a:pPr>
                <a:spcBef>
                  <a:spcPct val="0"/>
                </a:spcBef>
                <a:buFontTx/>
                <a:buNone/>
              </a:pPr>
              <a:t>22</a:t>
            </a:fld>
            <a:endParaRPr lang="en-US" altLang="en-US" sz="1400"/>
          </a:p>
        </p:txBody>
      </p:sp>
      <p:sp>
        <p:nvSpPr>
          <p:cNvPr id="122884" name="Rectangle 2">
            <a:extLst>
              <a:ext uri="{FF2B5EF4-FFF2-40B4-BE49-F238E27FC236}">
                <a16:creationId xmlns:a16="http://schemas.microsoft.com/office/drawing/2014/main" id="{C4D1A493-F9A5-4855-A2EB-9879D6C0B621}"/>
              </a:ext>
            </a:extLst>
          </p:cNvPr>
          <p:cNvSpPr>
            <a:spLocks noChangeArrowheads="1"/>
          </p:cNvSpPr>
          <p:nvPr/>
        </p:nvSpPr>
        <p:spPr bwMode="auto">
          <a:xfrm>
            <a:off x="2246312" y="1357803"/>
            <a:ext cx="76962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lvl="2">
              <a:spcBef>
                <a:spcPts val="600"/>
              </a:spcBef>
              <a:buNone/>
            </a:pPr>
            <a:endParaRPr lang="en-US" altLang="en-US" sz="2000" dirty="0">
              <a:latin typeface="Lucida Grande"/>
            </a:endParaRPr>
          </a:p>
          <a:p>
            <a:pPr lvl="2">
              <a:spcBef>
                <a:spcPts val="600"/>
              </a:spcBef>
              <a:buNone/>
            </a:pPr>
            <a:r>
              <a:rPr lang="en-US" altLang="en-US" sz="2000" dirty="0">
                <a:latin typeface="Lucida Grande"/>
              </a:rPr>
              <a:t>Do not teach too many strategies at once. Give them enough time to practice with one or two before introducing another. </a:t>
            </a:r>
          </a:p>
          <a:p>
            <a:pPr lvl="2">
              <a:spcBef>
                <a:spcPts val="600"/>
              </a:spcBef>
              <a:buNone/>
            </a:pPr>
            <a:endParaRPr lang="en-US" altLang="en-US" sz="2000" dirty="0">
              <a:latin typeface="Lucida Grande"/>
            </a:endParaRPr>
          </a:p>
          <a:p>
            <a:pPr lvl="2">
              <a:spcBef>
                <a:spcPct val="0"/>
              </a:spcBef>
              <a:buFontTx/>
              <a:buNone/>
            </a:pPr>
            <a:r>
              <a:rPr lang="en-US" altLang="en-US" sz="2000" dirty="0">
                <a:latin typeface="Lucida Grande"/>
              </a:rPr>
              <a:t>Key point: teach one or two strategies well rather than more strategies less well.</a:t>
            </a:r>
          </a:p>
          <a:p>
            <a:pPr lvl="2">
              <a:spcBef>
                <a:spcPct val="0"/>
              </a:spcBef>
              <a:buFontTx/>
              <a:buNone/>
            </a:pPr>
            <a:endParaRPr lang="en-US" altLang="en-US" sz="2000" dirty="0">
              <a:latin typeface="Lucida Grande"/>
            </a:endParaRPr>
          </a:p>
          <a:p>
            <a:pPr lvl="2">
              <a:spcBef>
                <a:spcPct val="0"/>
              </a:spcBef>
              <a:buFontTx/>
              <a:buNone/>
            </a:pPr>
            <a:r>
              <a:rPr lang="en-US" altLang="en-US" sz="2000" dirty="0">
                <a:latin typeface="Lucida Grande"/>
              </a:rPr>
              <a:t>Explain but also demonstrate/ show students how to use the strategy you are presenting</a:t>
            </a:r>
          </a:p>
          <a:p>
            <a:pPr lvl="2">
              <a:spcBef>
                <a:spcPct val="0"/>
              </a:spcBef>
              <a:buFontTx/>
              <a:buNone/>
            </a:pPr>
            <a:endParaRPr lang="en-US" altLang="en-US" sz="2000" dirty="0">
              <a:latin typeface="Lucida Grande"/>
            </a:endParaRPr>
          </a:p>
          <a:p>
            <a:pPr lvl="2">
              <a:spcBef>
                <a:spcPct val="0"/>
              </a:spcBef>
              <a:buFontTx/>
              <a:buNone/>
            </a:pPr>
            <a:endParaRPr lang="en-US" altLang="en-US" sz="2000" dirty="0">
              <a:latin typeface="Lucida Grande"/>
            </a:endParaRPr>
          </a:p>
          <a:p>
            <a:pPr lvl="2">
              <a:spcBef>
                <a:spcPct val="0"/>
              </a:spcBef>
              <a:buFontTx/>
              <a:buNone/>
            </a:pPr>
            <a:endParaRPr lang="en-US" altLang="en-US" sz="2000" dirty="0">
              <a:latin typeface="Lucida Grande"/>
            </a:endParaRPr>
          </a:p>
          <a:p>
            <a:pPr lvl="2">
              <a:spcBef>
                <a:spcPct val="0"/>
              </a:spcBef>
              <a:buFontTx/>
              <a:buNone/>
            </a:pPr>
            <a:endParaRPr lang="en-US" altLang="en-US" sz="2000" dirty="0">
              <a:latin typeface="Lucida Grande"/>
            </a:endParaRPr>
          </a:p>
          <a:p>
            <a:pPr>
              <a:spcBef>
                <a:spcPct val="0"/>
              </a:spcBef>
              <a:buFontTx/>
              <a:buNone/>
            </a:pPr>
            <a:endParaRPr lang="en-US" altLang="en-US" sz="2400" dirty="0"/>
          </a:p>
        </p:txBody>
      </p:sp>
      <p:sp>
        <p:nvSpPr>
          <p:cNvPr id="5" name="Title 1">
            <a:extLst>
              <a:ext uri="{FF2B5EF4-FFF2-40B4-BE49-F238E27FC236}">
                <a16:creationId xmlns:a16="http://schemas.microsoft.com/office/drawing/2014/main" id="{3CBD4542-0E58-4DD3-82AB-CEB19061ECBF}"/>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CA" dirty="0"/>
              <a:t>Teaching VLS Guidelines</a:t>
            </a:r>
          </a:p>
        </p:txBody>
      </p:sp>
    </p:spTree>
    <p:extLst>
      <p:ext uri="{BB962C8B-B14F-4D97-AF65-F5344CB8AC3E}">
        <p14:creationId xmlns:p14="http://schemas.microsoft.com/office/powerpoint/2010/main" val="3243481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BA77-DEB3-43A3-BE63-31A0C1FD1AAE}"/>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EE006484-7E30-44D6-B7D7-A1A3CEAC44F1}"/>
              </a:ext>
            </a:extLst>
          </p:cNvPr>
          <p:cNvSpPr>
            <a:spLocks noGrp="1"/>
          </p:cNvSpPr>
          <p:nvPr>
            <p:ph idx="1"/>
          </p:nvPr>
        </p:nvSpPr>
        <p:spPr/>
        <p:txBody>
          <a:bodyPr>
            <a:normAutofit fontScale="92500"/>
          </a:bodyPr>
          <a:lstStyle/>
          <a:p>
            <a:r>
              <a:rPr lang="en-CA" dirty="0" err="1"/>
              <a:t>Chamot</a:t>
            </a:r>
            <a:r>
              <a:rPr lang="en-CA" dirty="0"/>
              <a:t>, A.U., &amp; </a:t>
            </a:r>
            <a:r>
              <a:rPr lang="en-CA" dirty="0" err="1"/>
              <a:t>Kupper</a:t>
            </a:r>
            <a:r>
              <a:rPr lang="en-CA" dirty="0"/>
              <a:t>. L. (1989): Learning strategies in foreign language instruction. Foreign Language Annals, 22, 13-24.</a:t>
            </a:r>
          </a:p>
          <a:p>
            <a:r>
              <a:rPr lang="en-CA" dirty="0"/>
              <a:t>Oxford, R. (1990). Language Learning Strategies. Boston: </a:t>
            </a:r>
            <a:r>
              <a:rPr lang="en-CA" dirty="0" err="1"/>
              <a:t>Heinle</a:t>
            </a:r>
            <a:r>
              <a:rPr lang="en-CA" dirty="0"/>
              <a:t> &amp; </a:t>
            </a:r>
            <a:r>
              <a:rPr lang="en-CA" dirty="0" err="1"/>
              <a:t>Heinle</a:t>
            </a:r>
            <a:r>
              <a:rPr lang="en-CA" dirty="0"/>
              <a:t> Publishers</a:t>
            </a:r>
          </a:p>
          <a:p>
            <a:r>
              <a:rPr lang="en-CA" dirty="0"/>
              <a:t>Schmitt, N. (1997). Vocabulary Learning Strategies. In Schmitt, N., and McCarthy, M. Vocabulary: Description, Acquisition and Pedagogy. Cambridge: Cambridge University Press.</a:t>
            </a:r>
          </a:p>
          <a:p>
            <a:r>
              <a:rPr lang="en-GB" altLang="en-US" dirty="0"/>
              <a:t>Watkins, P. (2014). Learning to Teach English (2nd ed.). </a:t>
            </a:r>
            <a:r>
              <a:rPr lang="en-GB" altLang="en-US" dirty="0" err="1"/>
              <a:t>Peaslake</a:t>
            </a:r>
            <a:r>
              <a:rPr lang="en-GB" altLang="en-US" dirty="0"/>
              <a:t>: Delta Publishing.</a:t>
            </a:r>
          </a:p>
          <a:p>
            <a:endParaRPr lang="en-CA" dirty="0"/>
          </a:p>
        </p:txBody>
      </p:sp>
    </p:spTree>
    <p:extLst>
      <p:ext uri="{BB962C8B-B14F-4D97-AF65-F5344CB8AC3E}">
        <p14:creationId xmlns:p14="http://schemas.microsoft.com/office/powerpoint/2010/main" val="329152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8168-9FED-4233-B9DB-CC0A75429D70}"/>
              </a:ext>
            </a:extLst>
          </p:cNvPr>
          <p:cNvSpPr>
            <a:spLocks noGrp="1"/>
          </p:cNvSpPr>
          <p:nvPr>
            <p:ph type="title"/>
          </p:nvPr>
        </p:nvSpPr>
        <p:spPr/>
        <p:txBody>
          <a:bodyPr/>
          <a:lstStyle/>
          <a:p>
            <a:r>
              <a:rPr lang="en-CA" dirty="0"/>
              <a:t>Strategies to…</a:t>
            </a:r>
          </a:p>
        </p:txBody>
      </p:sp>
      <p:sp>
        <p:nvSpPr>
          <p:cNvPr id="3" name="Content Placeholder 2">
            <a:extLst>
              <a:ext uri="{FF2B5EF4-FFF2-40B4-BE49-F238E27FC236}">
                <a16:creationId xmlns:a16="http://schemas.microsoft.com/office/drawing/2014/main" id="{1F4DEED9-49A8-48A3-A4EE-3CBD9EFC9DB6}"/>
              </a:ext>
            </a:extLst>
          </p:cNvPr>
          <p:cNvSpPr>
            <a:spLocks noGrp="1"/>
          </p:cNvSpPr>
          <p:nvPr>
            <p:ph idx="1"/>
          </p:nvPr>
        </p:nvSpPr>
        <p:spPr/>
        <p:txBody>
          <a:bodyPr/>
          <a:lstStyle/>
          <a:p>
            <a:r>
              <a:rPr lang="en-CA" dirty="0"/>
              <a:t>Encounter new words</a:t>
            </a:r>
          </a:p>
          <a:p>
            <a:r>
              <a:rPr lang="en-CA" dirty="0"/>
              <a:t>Understand the meaning</a:t>
            </a:r>
          </a:p>
          <a:p>
            <a:r>
              <a:rPr lang="en-CA" dirty="0"/>
              <a:t>Remember the words (FUMP)</a:t>
            </a:r>
          </a:p>
        </p:txBody>
      </p:sp>
    </p:spTree>
    <p:extLst>
      <p:ext uri="{BB962C8B-B14F-4D97-AF65-F5344CB8AC3E}">
        <p14:creationId xmlns:p14="http://schemas.microsoft.com/office/powerpoint/2010/main" val="4030656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9D34-12D9-4268-BF24-C195C6A7A270}"/>
              </a:ext>
            </a:extLst>
          </p:cNvPr>
          <p:cNvSpPr>
            <a:spLocks noGrp="1"/>
          </p:cNvSpPr>
          <p:nvPr>
            <p:ph type="title"/>
          </p:nvPr>
        </p:nvSpPr>
        <p:spPr/>
        <p:txBody>
          <a:bodyPr/>
          <a:lstStyle/>
          <a:p>
            <a:r>
              <a:rPr lang="en-CA" dirty="0"/>
              <a:t>Important</a:t>
            </a:r>
          </a:p>
        </p:txBody>
      </p:sp>
      <p:sp>
        <p:nvSpPr>
          <p:cNvPr id="3" name="Content Placeholder 2">
            <a:extLst>
              <a:ext uri="{FF2B5EF4-FFF2-40B4-BE49-F238E27FC236}">
                <a16:creationId xmlns:a16="http://schemas.microsoft.com/office/drawing/2014/main" id="{180BA491-6C86-43D0-B6AD-A3E3AF548167}"/>
              </a:ext>
            </a:extLst>
          </p:cNvPr>
          <p:cNvSpPr>
            <a:spLocks noGrp="1"/>
          </p:cNvSpPr>
          <p:nvPr>
            <p:ph idx="1"/>
          </p:nvPr>
        </p:nvSpPr>
        <p:spPr/>
        <p:txBody>
          <a:bodyPr/>
          <a:lstStyle/>
          <a:p>
            <a:r>
              <a:rPr lang="en-CA" dirty="0"/>
              <a:t>Different strategies work for different people</a:t>
            </a:r>
          </a:p>
          <a:p>
            <a:endParaRPr lang="en-CA" dirty="0"/>
          </a:p>
        </p:txBody>
      </p:sp>
    </p:spTree>
    <p:extLst>
      <p:ext uri="{BB962C8B-B14F-4D97-AF65-F5344CB8AC3E}">
        <p14:creationId xmlns:p14="http://schemas.microsoft.com/office/powerpoint/2010/main" val="3605045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3CB0D0B0-0C63-42F3-A793-CFDA314BED73}"/>
              </a:ext>
            </a:extLst>
          </p:cNvPr>
          <p:cNvSpPr>
            <a:spLocks noGrp="1"/>
          </p:cNvSpPr>
          <p:nvPr>
            <p:ph type="title"/>
          </p:nvPr>
        </p:nvSpPr>
        <p:spPr>
          <a:xfrm>
            <a:off x="1981200" y="704850"/>
            <a:ext cx="8229600" cy="636588"/>
          </a:xfrm>
        </p:spPr>
        <p:txBody>
          <a:bodyPr/>
          <a:lstStyle/>
          <a:p>
            <a:r>
              <a:rPr lang="en-GB" altLang="en-US" dirty="0">
                <a:latin typeface="Arial" panose="020B0604020202020204" pitchFamily="34" charset="0"/>
                <a:cs typeface="Arial" panose="020B0604020202020204" pitchFamily="34" charset="0"/>
              </a:rPr>
              <a:t>Learners’ strategies</a:t>
            </a:r>
          </a:p>
        </p:txBody>
      </p:sp>
      <p:sp>
        <p:nvSpPr>
          <p:cNvPr id="3" name="Content Placeholder 2">
            <a:extLst>
              <a:ext uri="{FF2B5EF4-FFF2-40B4-BE49-F238E27FC236}">
                <a16:creationId xmlns:a16="http://schemas.microsoft.com/office/drawing/2014/main" id="{5896DA97-341A-4536-AC17-DFE44FD4A1DF}"/>
              </a:ext>
            </a:extLst>
          </p:cNvPr>
          <p:cNvSpPr>
            <a:spLocks noGrp="1"/>
          </p:cNvSpPr>
          <p:nvPr>
            <p:ph idx="1"/>
          </p:nvPr>
        </p:nvSpPr>
        <p:spPr>
          <a:xfrm>
            <a:off x="1992313" y="1700214"/>
            <a:ext cx="8229600" cy="4389437"/>
          </a:xfrm>
        </p:spPr>
        <p:txBody>
          <a:bodyPr>
            <a:normAutofit/>
          </a:bodyPr>
          <a:lstStyle/>
          <a:p>
            <a:pPr marL="342900" indent="-342900" defTabSz="457200" eaLnBrk="0" hangingPunct="0">
              <a:buSzTx/>
              <a:buNone/>
              <a:defRPr/>
            </a:pPr>
            <a:r>
              <a:rPr lang="en-GB" altLang="en-US" sz="2000" dirty="0">
                <a:latin typeface="Arial" pitchFamily="34" charset="0"/>
                <a:ea typeface="MS PGothic" pitchFamily="34" charset="-128"/>
              </a:rPr>
              <a:t>	</a:t>
            </a:r>
            <a:r>
              <a:rPr lang="en-GB" altLang="en-US" sz="2200" b="1" dirty="0" err="1">
                <a:latin typeface="Arial" pitchFamily="34" charset="0"/>
                <a:ea typeface="MS PGothic" pitchFamily="34" charset="-128"/>
              </a:rPr>
              <a:t>Anja</a:t>
            </a:r>
            <a:r>
              <a:rPr lang="en-GB" altLang="en-US" sz="2200" dirty="0">
                <a:latin typeface="Arial" pitchFamily="34" charset="0"/>
                <a:ea typeface="MS PGothic" pitchFamily="34" charset="-128"/>
              </a:rPr>
              <a:t>: I read a text and write definitions of new words (from a dictionary) but I do </a:t>
            </a:r>
            <a:r>
              <a:rPr lang="en-GB" altLang="en-US" sz="2200" b="1" dirty="0">
                <a:latin typeface="Arial" pitchFamily="34" charset="0"/>
                <a:ea typeface="MS PGothic" pitchFamily="34" charset="-128"/>
              </a:rPr>
              <a:t>not</a:t>
            </a:r>
            <a:r>
              <a:rPr lang="en-GB" altLang="en-US" sz="2200" dirty="0">
                <a:latin typeface="Arial" pitchFamily="34" charset="0"/>
                <a:ea typeface="MS PGothic" pitchFamily="34" charset="-128"/>
              </a:rPr>
              <a:t> write the new word down. I try to remember the word that goes with the definition the next day. If I can’t, I reread the text and try the exercise again. If I do remember the word I write it down, although I sometimes wait to see if I can remember it after two or three days. </a:t>
            </a:r>
          </a:p>
          <a:p>
            <a:pPr marL="342900" indent="-342900" defTabSz="457200" eaLnBrk="0" hangingPunct="0">
              <a:buSzTx/>
              <a:buNone/>
              <a:defRPr/>
            </a:pPr>
            <a:endParaRPr lang="en-GB" altLang="en-US" sz="2200" dirty="0">
              <a:latin typeface="Arial" pitchFamily="34" charset="0"/>
              <a:ea typeface="MS PGothic" pitchFamily="34" charset="-128"/>
            </a:endParaRPr>
          </a:p>
          <a:p>
            <a:pPr marL="342900" indent="-342900" defTabSz="457200" eaLnBrk="0" hangingPunct="0">
              <a:buSzTx/>
              <a:buNone/>
              <a:defRPr/>
            </a:pPr>
            <a:r>
              <a:rPr lang="en-GB" altLang="en-US" sz="2200" dirty="0">
                <a:latin typeface="Arial" pitchFamily="34" charset="0"/>
                <a:ea typeface="MS PGothic" pitchFamily="34" charset="-128"/>
              </a:rPr>
              <a:t>	</a:t>
            </a:r>
            <a:endParaRPr lang="en-GB" dirty="0"/>
          </a:p>
        </p:txBody>
      </p:sp>
    </p:spTree>
    <p:extLst>
      <p:ext uri="{BB962C8B-B14F-4D97-AF65-F5344CB8AC3E}">
        <p14:creationId xmlns:p14="http://schemas.microsoft.com/office/powerpoint/2010/main" val="4116006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B80B-2C4B-4DBB-A766-30F6ACEFF7C1}"/>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Learners’ strategies</a:t>
            </a:r>
            <a:endParaRPr lang="en-CA" dirty="0"/>
          </a:p>
        </p:txBody>
      </p:sp>
      <p:sp>
        <p:nvSpPr>
          <p:cNvPr id="3" name="Content Placeholder 2">
            <a:extLst>
              <a:ext uri="{FF2B5EF4-FFF2-40B4-BE49-F238E27FC236}">
                <a16:creationId xmlns:a16="http://schemas.microsoft.com/office/drawing/2014/main" id="{2E77A642-9558-4061-A392-4F01C82FF21B}"/>
              </a:ext>
            </a:extLst>
          </p:cNvPr>
          <p:cNvSpPr>
            <a:spLocks noGrp="1"/>
          </p:cNvSpPr>
          <p:nvPr>
            <p:ph idx="1"/>
          </p:nvPr>
        </p:nvSpPr>
        <p:spPr/>
        <p:txBody>
          <a:bodyPr/>
          <a:lstStyle/>
          <a:p>
            <a:r>
              <a:rPr lang="en-GB" altLang="en-US" b="1" dirty="0">
                <a:latin typeface="Arial" pitchFamily="34" charset="0"/>
                <a:ea typeface="MS PGothic" pitchFamily="34" charset="-128"/>
              </a:rPr>
              <a:t>David</a:t>
            </a:r>
            <a:r>
              <a:rPr lang="en-GB" altLang="en-US" dirty="0">
                <a:latin typeface="Arial" pitchFamily="34" charset="0"/>
                <a:ea typeface="MS PGothic" pitchFamily="34" charset="-128"/>
              </a:rPr>
              <a:t>: I copy out the sentences from the text that have a new word in but in place of the new word I leave a gap. </a:t>
            </a:r>
            <a:r>
              <a:rPr lang="en-GB" altLang="en-US" i="1" dirty="0">
                <a:latin typeface="Arial" pitchFamily="34" charset="0"/>
                <a:ea typeface="MS PGothic" pitchFamily="34" charset="-128"/>
              </a:rPr>
              <a:t>At university you have to read ______ journals (academic).  </a:t>
            </a:r>
            <a:r>
              <a:rPr lang="en-GB" altLang="en-US" dirty="0">
                <a:latin typeface="Arial" pitchFamily="34" charset="0"/>
                <a:ea typeface="MS PGothic" pitchFamily="34" charset="-128"/>
              </a:rPr>
              <a:t>Later I go back and try to fill in the gaps. </a:t>
            </a:r>
          </a:p>
          <a:p>
            <a:endParaRPr lang="en-CA" dirty="0"/>
          </a:p>
        </p:txBody>
      </p:sp>
      <p:sp>
        <p:nvSpPr>
          <p:cNvPr id="4" name="Rectangle 3">
            <a:extLst>
              <a:ext uri="{FF2B5EF4-FFF2-40B4-BE49-F238E27FC236}">
                <a16:creationId xmlns:a16="http://schemas.microsoft.com/office/drawing/2014/main" id="{0A269046-5C4E-4BCE-978F-896EC254654D}"/>
              </a:ext>
            </a:extLst>
          </p:cNvPr>
          <p:cNvSpPr/>
          <p:nvPr/>
        </p:nvSpPr>
        <p:spPr>
          <a:xfrm>
            <a:off x="4994865" y="3244334"/>
            <a:ext cx="2202270" cy="369332"/>
          </a:xfrm>
          <a:prstGeom prst="rect">
            <a:avLst/>
          </a:prstGeom>
        </p:spPr>
        <p:txBody>
          <a:bodyPr wrap="none">
            <a:spAutoFit/>
          </a:bodyPr>
          <a:lstStyle/>
          <a:p>
            <a:r>
              <a:rPr lang="en-GB" altLang="en-US" dirty="0">
                <a:latin typeface="Arial" panose="020B0604020202020204" pitchFamily="34" charset="0"/>
                <a:cs typeface="Arial" panose="020B0604020202020204" pitchFamily="34" charset="0"/>
              </a:rPr>
              <a:t>Learners’ strategies</a:t>
            </a:r>
            <a:endParaRPr lang="en-CA" dirty="0"/>
          </a:p>
        </p:txBody>
      </p:sp>
    </p:spTree>
    <p:extLst>
      <p:ext uri="{BB962C8B-B14F-4D97-AF65-F5344CB8AC3E}">
        <p14:creationId xmlns:p14="http://schemas.microsoft.com/office/powerpoint/2010/main" val="404087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E64F-12E3-4153-83CD-C436C830086D}"/>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Learners’ strategies</a:t>
            </a:r>
            <a:endParaRPr lang="en-CA" dirty="0"/>
          </a:p>
        </p:txBody>
      </p:sp>
      <p:sp>
        <p:nvSpPr>
          <p:cNvPr id="3" name="Content Placeholder 2">
            <a:extLst>
              <a:ext uri="{FF2B5EF4-FFF2-40B4-BE49-F238E27FC236}">
                <a16:creationId xmlns:a16="http://schemas.microsoft.com/office/drawing/2014/main" id="{EB76302B-0A1B-460E-AAC2-9D7B86F7C5E4}"/>
              </a:ext>
            </a:extLst>
          </p:cNvPr>
          <p:cNvSpPr>
            <a:spLocks noGrp="1"/>
          </p:cNvSpPr>
          <p:nvPr>
            <p:ph idx="1"/>
          </p:nvPr>
        </p:nvSpPr>
        <p:spPr/>
        <p:txBody>
          <a:bodyPr/>
          <a:lstStyle/>
          <a:p>
            <a:r>
              <a:rPr lang="en-GB" altLang="en-US" b="1" dirty="0" err="1">
                <a:latin typeface="Arial" pitchFamily="34" charset="0"/>
              </a:rPr>
              <a:t>Aasmah</a:t>
            </a:r>
            <a:r>
              <a:rPr lang="en-GB" altLang="en-US" dirty="0">
                <a:latin typeface="Arial" pitchFamily="34" charset="0"/>
              </a:rPr>
              <a:t>: Whenever my teacher teaches me new grammar or vocabulary, I always try to use it over the next few days. I try to use it in lessons and outside if I can. That way I think I remember it better and I get feedback on if I’m using it properly.</a:t>
            </a:r>
            <a:endParaRPr lang="en-GB" altLang="en-US" u="sng" dirty="0">
              <a:latin typeface="Arial" pitchFamily="34" charset="0"/>
            </a:endParaRPr>
          </a:p>
          <a:p>
            <a:endParaRPr lang="en-CA" dirty="0"/>
          </a:p>
        </p:txBody>
      </p:sp>
    </p:spTree>
    <p:extLst>
      <p:ext uri="{BB962C8B-B14F-4D97-AF65-F5344CB8AC3E}">
        <p14:creationId xmlns:p14="http://schemas.microsoft.com/office/powerpoint/2010/main" val="29192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C7D5-A694-4FCA-A46A-3A4668A9ABA4}"/>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Learners’ strategies</a:t>
            </a:r>
            <a:endParaRPr lang="en-CA" dirty="0"/>
          </a:p>
        </p:txBody>
      </p:sp>
      <p:sp>
        <p:nvSpPr>
          <p:cNvPr id="3" name="Content Placeholder 2">
            <a:extLst>
              <a:ext uri="{FF2B5EF4-FFF2-40B4-BE49-F238E27FC236}">
                <a16:creationId xmlns:a16="http://schemas.microsoft.com/office/drawing/2014/main" id="{0DF70A6E-F4F2-4FBC-8C93-9E135F89229B}"/>
              </a:ext>
            </a:extLst>
          </p:cNvPr>
          <p:cNvSpPr>
            <a:spLocks noGrp="1"/>
          </p:cNvSpPr>
          <p:nvPr>
            <p:ph idx="1"/>
          </p:nvPr>
        </p:nvSpPr>
        <p:spPr/>
        <p:txBody>
          <a:bodyPr/>
          <a:lstStyle/>
          <a:p>
            <a:r>
              <a:rPr lang="en-GB" altLang="en-US" b="1" dirty="0">
                <a:latin typeface="Arial" pitchFamily="34" charset="0"/>
              </a:rPr>
              <a:t>Gaston</a:t>
            </a:r>
            <a:r>
              <a:rPr lang="en-GB" altLang="en-US" dirty="0">
                <a:latin typeface="Arial" pitchFamily="34" charset="0"/>
              </a:rPr>
              <a:t>: When I find a new word I ask myself as many questions as I can about it. What does it rhyme with? Where’s the stress? How many syllables does it have? What word class is it? What words are derived from it? What words combine with it? What does it make me think of?</a:t>
            </a:r>
            <a:endParaRPr lang="en-GB" altLang="en-US" u="sng" dirty="0">
              <a:latin typeface="Arial" pitchFamily="34" charset="0"/>
            </a:endParaRPr>
          </a:p>
          <a:p>
            <a:endParaRPr lang="en-CA" dirty="0"/>
          </a:p>
        </p:txBody>
      </p:sp>
    </p:spTree>
    <p:extLst>
      <p:ext uri="{BB962C8B-B14F-4D97-AF65-F5344CB8AC3E}">
        <p14:creationId xmlns:p14="http://schemas.microsoft.com/office/powerpoint/2010/main" val="3800403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D140-E08B-4207-8578-76E67AAE87C0}"/>
              </a:ext>
            </a:extLst>
          </p:cNvPr>
          <p:cNvSpPr>
            <a:spLocks noGrp="1"/>
          </p:cNvSpPr>
          <p:nvPr>
            <p:ph type="title"/>
          </p:nvPr>
        </p:nvSpPr>
        <p:spPr/>
        <p:txBody>
          <a:bodyPr/>
          <a:lstStyle/>
          <a:p>
            <a:r>
              <a:rPr lang="en-CA" dirty="0"/>
              <a:t>Thinking time</a:t>
            </a:r>
          </a:p>
        </p:txBody>
      </p:sp>
      <p:sp>
        <p:nvSpPr>
          <p:cNvPr id="3" name="Content Placeholder 2">
            <a:extLst>
              <a:ext uri="{FF2B5EF4-FFF2-40B4-BE49-F238E27FC236}">
                <a16:creationId xmlns:a16="http://schemas.microsoft.com/office/drawing/2014/main" id="{66A4EACC-AC62-472A-B083-1503793110D4}"/>
              </a:ext>
            </a:extLst>
          </p:cNvPr>
          <p:cNvSpPr>
            <a:spLocks noGrp="1"/>
          </p:cNvSpPr>
          <p:nvPr>
            <p:ph idx="1"/>
          </p:nvPr>
        </p:nvSpPr>
        <p:spPr>
          <a:xfrm>
            <a:off x="1141412" y="1993993"/>
            <a:ext cx="9905999" cy="3541714"/>
          </a:xfrm>
        </p:spPr>
        <p:txBody>
          <a:bodyPr>
            <a:normAutofit/>
          </a:bodyPr>
          <a:lstStyle/>
          <a:p>
            <a:pPr marL="0" indent="0">
              <a:buNone/>
            </a:pPr>
            <a:r>
              <a:rPr lang="en-CA" dirty="0"/>
              <a:t>Think about the strategies you use to encounter , understand, and remember new words. </a:t>
            </a:r>
          </a:p>
          <a:p>
            <a:pPr marL="0" indent="0">
              <a:buNone/>
            </a:pPr>
            <a:endParaRPr lang="en-CA" dirty="0"/>
          </a:p>
          <a:p>
            <a:pPr lvl="1"/>
            <a:r>
              <a:rPr lang="en-CA" dirty="0"/>
              <a:t>Where do you encounter new words? </a:t>
            </a:r>
          </a:p>
          <a:p>
            <a:pPr lvl="1"/>
            <a:r>
              <a:rPr lang="en-CA" dirty="0"/>
              <a:t>When you encounter a new word, how do you find its meaning?</a:t>
            </a:r>
          </a:p>
          <a:p>
            <a:pPr lvl="1"/>
            <a:r>
              <a:rPr lang="en-CA" dirty="0"/>
              <a:t>What works or has worked best for you to remember the Spelling, How to use it, Meaning, and Pronunciation?</a:t>
            </a:r>
          </a:p>
          <a:p>
            <a:pPr marL="0" indent="0">
              <a:buNone/>
            </a:pPr>
            <a:endParaRPr lang="en-CA" dirty="0"/>
          </a:p>
        </p:txBody>
      </p:sp>
    </p:spTree>
    <p:extLst>
      <p:ext uri="{BB962C8B-B14F-4D97-AF65-F5344CB8AC3E}">
        <p14:creationId xmlns:p14="http://schemas.microsoft.com/office/powerpoint/2010/main" val="1734292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335</TotalTime>
  <Words>978</Words>
  <Application>Microsoft Office PowerPoint</Application>
  <PresentationFormat>Widescreen</PresentationFormat>
  <Paragraphs>147</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Lucida Grande</vt:lpstr>
      <vt:lpstr>MS PGothic</vt:lpstr>
      <vt:lpstr>Arial</vt:lpstr>
      <vt:lpstr>Calibri</vt:lpstr>
      <vt:lpstr>Times</vt:lpstr>
      <vt:lpstr>Trebuchet MS</vt:lpstr>
      <vt:lpstr>Tw Cen MT</vt:lpstr>
      <vt:lpstr>Circuit</vt:lpstr>
      <vt:lpstr>Vocabulary Learning and retention Strategies</vt:lpstr>
      <vt:lpstr>Defining vocabulary learning strategies</vt:lpstr>
      <vt:lpstr>Strategies to…</vt:lpstr>
      <vt:lpstr>Important</vt:lpstr>
      <vt:lpstr>Learners’ strategies</vt:lpstr>
      <vt:lpstr>Learners’ strategies</vt:lpstr>
      <vt:lpstr>Learners’ strategies</vt:lpstr>
      <vt:lpstr>Learners’ strategies</vt:lpstr>
      <vt:lpstr>Thinking time</vt:lpstr>
      <vt:lpstr>Strategy sorting activity</vt:lpstr>
      <vt:lpstr>Strategies to encounter new words</vt:lpstr>
      <vt:lpstr>Strategies to understand meaning</vt:lpstr>
      <vt:lpstr>Remember the words (FUMP) </vt:lpstr>
      <vt:lpstr>What about highlighting?</vt:lpstr>
      <vt:lpstr>Useful apps and websites</vt:lpstr>
      <vt:lpstr>Concordances</vt:lpstr>
      <vt:lpstr>Why are concordances useful</vt:lpstr>
      <vt:lpstr>Useful sites</vt:lpstr>
      <vt:lpstr>Teaching vocabulary learning strategies</vt:lpstr>
      <vt:lpstr>Remember</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Learning Strategies</dc:title>
  <dc:creator>Whitehead, George E.K. (Prof.)</dc:creator>
  <cp:lastModifiedBy>user</cp:lastModifiedBy>
  <cp:revision>32</cp:revision>
  <dcterms:created xsi:type="dcterms:W3CDTF">2018-07-13T03:32:14Z</dcterms:created>
  <dcterms:modified xsi:type="dcterms:W3CDTF">2018-11-27T02:51:33Z</dcterms:modified>
</cp:coreProperties>
</file>