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40" r:id="rId1"/>
  </p:sldMasterIdLst>
  <p:notesMasterIdLst>
    <p:notesMasterId r:id="rId40"/>
  </p:notesMasterIdLst>
  <p:sldIdLst>
    <p:sldId id="256" r:id="rId2"/>
    <p:sldId id="293" r:id="rId3"/>
    <p:sldId id="294" r:id="rId4"/>
    <p:sldId id="309" r:id="rId5"/>
    <p:sldId id="295" r:id="rId6"/>
    <p:sldId id="298" r:id="rId7"/>
    <p:sldId id="257" r:id="rId8"/>
    <p:sldId id="296" r:id="rId9"/>
    <p:sldId id="259" r:id="rId10"/>
    <p:sldId id="306" r:id="rId11"/>
    <p:sldId id="305" r:id="rId12"/>
    <p:sldId id="297" r:id="rId13"/>
    <p:sldId id="307" r:id="rId14"/>
    <p:sldId id="299" r:id="rId15"/>
    <p:sldId id="300" r:id="rId16"/>
    <p:sldId id="310" r:id="rId17"/>
    <p:sldId id="311" r:id="rId18"/>
    <p:sldId id="319" r:id="rId19"/>
    <p:sldId id="314" r:id="rId20"/>
    <p:sldId id="320" r:id="rId21"/>
    <p:sldId id="321" r:id="rId22"/>
    <p:sldId id="313" r:id="rId23"/>
    <p:sldId id="318" r:id="rId24"/>
    <p:sldId id="317" r:id="rId25"/>
    <p:sldId id="315" r:id="rId26"/>
    <p:sldId id="324" r:id="rId27"/>
    <p:sldId id="323" r:id="rId28"/>
    <p:sldId id="322" r:id="rId29"/>
    <p:sldId id="312" r:id="rId30"/>
    <p:sldId id="316" r:id="rId31"/>
    <p:sldId id="301" r:id="rId32"/>
    <p:sldId id="302" r:id="rId33"/>
    <p:sldId id="325" r:id="rId34"/>
    <p:sldId id="292" r:id="rId35"/>
    <p:sldId id="303" r:id="rId36"/>
    <p:sldId id="261" r:id="rId37"/>
    <p:sldId id="304" r:id="rId38"/>
    <p:sldId id="30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333FE-8C7E-4895-9296-4357ECC7CFE4}" type="datetimeFigureOut">
              <a:rPr lang="en-CA" smtClean="0"/>
              <a:t>20/07/2018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F90BA-B099-4F4F-90D6-8DDBD179BA04}" type="slidenum">
              <a:rPr lang="en-CA" smtClean="0"/>
              <a:t>‹#›</a:t>
            </a:fld>
            <a:endParaRPr lang="en-CA"/>
          </a:p>
        </p:txBody>
      </p:sp>
    </p:spTree>
    <p:extLst>
      <p:ext uri="{BB962C8B-B14F-4D97-AF65-F5344CB8AC3E}">
        <p14:creationId xmlns:p14="http://schemas.microsoft.com/office/powerpoint/2010/main" val="315612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E18311A-8D5F-4349-89E7-83671D6D75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D345F71-0985-47FD-9B0B-9BD7D66FFADF}" type="slidenum">
              <a:rPr lang="zh-TW" altLang="en-US" smtClean="0"/>
              <a:pPr/>
              <a:t>36</a:t>
            </a:fld>
            <a:endParaRPr lang="en-US" altLang="zh-TW"/>
          </a:p>
        </p:txBody>
      </p:sp>
      <p:sp>
        <p:nvSpPr>
          <p:cNvPr id="13315" name="Rectangle 2">
            <a:extLst>
              <a:ext uri="{FF2B5EF4-FFF2-40B4-BE49-F238E27FC236}">
                <a16:creationId xmlns:a16="http://schemas.microsoft.com/office/drawing/2014/main" id="{AE5702F3-B713-4382-A30D-06126FA420A1}"/>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1653E6C9-3FCF-4964-B44A-F82B40FD83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extLst>
      <p:ext uri="{BB962C8B-B14F-4D97-AF65-F5344CB8AC3E}">
        <p14:creationId xmlns:p14="http://schemas.microsoft.com/office/powerpoint/2010/main" val="16356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7/20/2018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7/20/2018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7/20/2018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7/20/2018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7/20/2018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7/20/2018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717D-9752-4C52-98DF-770CB4A1E060}"/>
              </a:ext>
            </a:extLst>
          </p:cNvPr>
          <p:cNvSpPr>
            <a:spLocks noGrp="1"/>
          </p:cNvSpPr>
          <p:nvPr>
            <p:ph type="ctrTitle"/>
          </p:nvPr>
        </p:nvSpPr>
        <p:spPr/>
        <p:txBody>
          <a:bodyPr/>
          <a:lstStyle/>
          <a:p>
            <a:r>
              <a:rPr lang="en-US" altLang="zh-TW" dirty="0">
                <a:ea typeface="PMingLiU" panose="02020500000000000000" pitchFamily="18" charset="-120"/>
              </a:rPr>
              <a:t>VOCABULARY ASSESSMENT</a:t>
            </a:r>
            <a:endParaRPr lang="en-CA" dirty="0"/>
          </a:p>
        </p:txBody>
      </p:sp>
      <p:sp>
        <p:nvSpPr>
          <p:cNvPr id="3" name="Subtitle 2">
            <a:extLst>
              <a:ext uri="{FF2B5EF4-FFF2-40B4-BE49-F238E27FC236}">
                <a16:creationId xmlns:a16="http://schemas.microsoft.com/office/drawing/2014/main" id="{3AC20702-03D1-4F91-B0DA-B50BB8730A11}"/>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93030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C3CB-6039-46A4-85BD-3C7028EEF3ED}"/>
              </a:ext>
            </a:extLst>
          </p:cNvPr>
          <p:cNvSpPr>
            <a:spLocks noGrp="1"/>
          </p:cNvSpPr>
          <p:nvPr>
            <p:ph type="title"/>
          </p:nvPr>
        </p:nvSpPr>
        <p:spPr/>
        <p:txBody>
          <a:bodyPr/>
          <a:lstStyle/>
          <a:p>
            <a:r>
              <a:rPr lang="en-US" altLang="zh-HK" dirty="0">
                <a:ea typeface="PMingLiU" panose="02020500000000000000" pitchFamily="18" charset="-120"/>
              </a:rPr>
              <a:t>Size or Depth?</a:t>
            </a:r>
            <a:br>
              <a:rPr lang="en-US" altLang="zh-HK" dirty="0">
                <a:ea typeface="PMingLiU" panose="02020500000000000000" pitchFamily="18" charset="-120"/>
              </a:rPr>
            </a:br>
            <a:br>
              <a:rPr lang="en-US" altLang="zh-HK" dirty="0">
                <a:ea typeface="PMingLiU" panose="02020500000000000000" pitchFamily="18" charset="-120"/>
              </a:rPr>
            </a:br>
            <a:r>
              <a:rPr lang="en-US" altLang="zh-HK" sz="1200" b="1" dirty="0">
                <a:solidFill>
                  <a:schemeClr val="bg1"/>
                </a:solidFill>
                <a:ea typeface="PMingLiU" panose="02020500000000000000" pitchFamily="18" charset="-120"/>
              </a:rPr>
              <a:t>(available at http://www.lextutor.ca/tests/)</a:t>
            </a:r>
            <a:br>
              <a:rPr lang="en-US" altLang="zh-HK" b="1" dirty="0">
                <a:solidFill>
                  <a:srgbClr val="336600"/>
                </a:solidFill>
                <a:ea typeface="PMingLiU" panose="02020500000000000000" pitchFamily="18" charset="-120"/>
              </a:rPr>
            </a:br>
            <a:endParaRPr lang="en-CA" dirty="0"/>
          </a:p>
        </p:txBody>
      </p:sp>
      <p:sp>
        <p:nvSpPr>
          <p:cNvPr id="3" name="Content Placeholder 2">
            <a:extLst>
              <a:ext uri="{FF2B5EF4-FFF2-40B4-BE49-F238E27FC236}">
                <a16:creationId xmlns:a16="http://schemas.microsoft.com/office/drawing/2014/main" id="{9C39D309-7451-4F19-A0AF-62668E296F82}"/>
              </a:ext>
            </a:extLst>
          </p:cNvPr>
          <p:cNvSpPr>
            <a:spLocks noGrp="1"/>
          </p:cNvSpPr>
          <p:nvPr>
            <p:ph idx="1"/>
          </p:nvPr>
        </p:nvSpPr>
        <p:spPr/>
        <p:txBody>
          <a:bodyPr>
            <a:normAutofit lnSpcReduction="10000"/>
          </a:bodyPr>
          <a:lstStyle/>
          <a:p>
            <a:r>
              <a:rPr lang="en-US" altLang="zh-HK" sz="2200" b="1" dirty="0">
                <a:ea typeface="PMingLiU" panose="02020500000000000000" pitchFamily="18" charset="-120"/>
              </a:rPr>
              <a:t>Vocabulary Levels Tests (VLTs) </a:t>
            </a:r>
          </a:p>
          <a:p>
            <a:pPr lvl="1"/>
            <a:r>
              <a:rPr lang="en-US" altLang="zh-HK" sz="2200" dirty="0">
                <a:ea typeface="PMingLiU" panose="02020500000000000000" pitchFamily="18" charset="-120"/>
              </a:rPr>
              <a:t> To check vocabulary size at different word frequency levels – both receptive and productive</a:t>
            </a:r>
          </a:p>
          <a:p>
            <a:pPr lvl="2"/>
            <a:r>
              <a:rPr lang="en-US" altLang="zh-HK" sz="2200" dirty="0">
                <a:ea typeface="PMingLiU" panose="02020500000000000000" pitchFamily="18" charset="-120"/>
              </a:rPr>
              <a:t>2000, 3000, 5000, 10000-word levels; AWL</a:t>
            </a:r>
          </a:p>
          <a:p>
            <a:pPr lvl="2"/>
            <a:r>
              <a:rPr lang="en-US" altLang="zh-HK" sz="2200" dirty="0">
                <a:ea typeface="PMingLiU" panose="02020500000000000000" pitchFamily="18" charset="-120"/>
              </a:rPr>
              <a:t>Aim at score of at least 80%</a:t>
            </a:r>
          </a:p>
          <a:p>
            <a:r>
              <a:rPr lang="en-US" altLang="zh-HK" sz="2200" b="1" dirty="0">
                <a:ea typeface="PMingLiU" panose="02020500000000000000" pitchFamily="18" charset="-120"/>
              </a:rPr>
              <a:t>Word Association Test</a:t>
            </a:r>
          </a:p>
          <a:p>
            <a:pPr lvl="1"/>
            <a:r>
              <a:rPr lang="en-US" altLang="zh-HK" sz="2200" dirty="0">
                <a:ea typeface="PMingLiU" panose="02020500000000000000" pitchFamily="18" charset="-120"/>
              </a:rPr>
              <a:t>Meaning (different senses of a word), collocations</a:t>
            </a:r>
          </a:p>
          <a:p>
            <a:r>
              <a:rPr lang="en-US" altLang="zh-HK" sz="2200" b="1" dirty="0">
                <a:ea typeface="PMingLiU" panose="02020500000000000000" pitchFamily="18" charset="-120"/>
              </a:rPr>
              <a:t>Vocabulary Knowledge Scale (VKS)</a:t>
            </a:r>
          </a:p>
          <a:p>
            <a:pPr lvl="1"/>
            <a:r>
              <a:rPr lang="en-US" altLang="zh-HK" sz="2200" dirty="0">
                <a:ea typeface="PMingLiU" panose="02020500000000000000" pitchFamily="18" charset="-120"/>
              </a:rPr>
              <a:t>To check “quality” or “depth” of vocab knowledge</a:t>
            </a:r>
          </a:p>
          <a:p>
            <a:r>
              <a:rPr lang="en-US" altLang="zh-HK" sz="2200" b="1" dirty="0">
                <a:ea typeface="PMingLiU" panose="02020500000000000000" pitchFamily="18" charset="-120"/>
              </a:rPr>
              <a:t>Vocab Profiler</a:t>
            </a:r>
          </a:p>
          <a:p>
            <a:pPr lvl="1"/>
            <a:r>
              <a:rPr lang="en-US" altLang="zh-HK" sz="2200" dirty="0">
                <a:ea typeface="PMingLiU" panose="02020500000000000000" pitchFamily="18" charset="-120"/>
              </a:rPr>
              <a:t>Lexical richness (type/token ratio) – more different words</a:t>
            </a:r>
          </a:p>
          <a:p>
            <a:pPr lvl="1"/>
            <a:r>
              <a:rPr lang="en-US" altLang="zh-HK" sz="2200" dirty="0">
                <a:ea typeface="PMingLiU" panose="02020500000000000000" pitchFamily="18" charset="-120"/>
              </a:rPr>
              <a:t>More frequent words or more low-frequency words being used</a:t>
            </a:r>
          </a:p>
          <a:p>
            <a:endParaRPr lang="en-CA" dirty="0"/>
          </a:p>
        </p:txBody>
      </p:sp>
    </p:spTree>
    <p:extLst>
      <p:ext uri="{BB962C8B-B14F-4D97-AF65-F5344CB8AC3E}">
        <p14:creationId xmlns:p14="http://schemas.microsoft.com/office/powerpoint/2010/main" val="416153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784E6-6455-427E-AD9D-CF0367B0F3A8}"/>
              </a:ext>
            </a:extLst>
          </p:cNvPr>
          <p:cNvSpPr>
            <a:spLocks noGrp="1"/>
          </p:cNvSpPr>
          <p:nvPr>
            <p:ph type="ctrTitle"/>
          </p:nvPr>
        </p:nvSpPr>
        <p:spPr/>
        <p:txBody>
          <a:bodyPr/>
          <a:lstStyle/>
          <a:p>
            <a:r>
              <a:rPr lang="en-CA" dirty="0"/>
              <a:t>Vocabulary Size</a:t>
            </a:r>
          </a:p>
        </p:txBody>
      </p:sp>
      <p:sp>
        <p:nvSpPr>
          <p:cNvPr id="5" name="Subtitle 4">
            <a:extLst>
              <a:ext uri="{FF2B5EF4-FFF2-40B4-BE49-F238E27FC236}">
                <a16:creationId xmlns:a16="http://schemas.microsoft.com/office/drawing/2014/main" id="{214F926B-6D9C-478D-9BF8-ADBB2354426F}"/>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56362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20BD-934F-4133-A306-58AC588ED9C3}"/>
              </a:ext>
            </a:extLst>
          </p:cNvPr>
          <p:cNvSpPr>
            <a:spLocks noGrp="1"/>
          </p:cNvSpPr>
          <p:nvPr>
            <p:ph type="title"/>
          </p:nvPr>
        </p:nvSpPr>
        <p:spPr/>
        <p:txBody>
          <a:bodyPr/>
          <a:lstStyle/>
          <a:p>
            <a:r>
              <a:rPr lang="en-CA" dirty="0"/>
              <a:t>Well-known size tests</a:t>
            </a:r>
          </a:p>
        </p:txBody>
      </p:sp>
      <p:sp>
        <p:nvSpPr>
          <p:cNvPr id="3" name="Content Placeholder 2">
            <a:extLst>
              <a:ext uri="{FF2B5EF4-FFF2-40B4-BE49-F238E27FC236}">
                <a16:creationId xmlns:a16="http://schemas.microsoft.com/office/drawing/2014/main" id="{1E0BDF00-D8BE-4BC9-B315-2290FCF72C0A}"/>
              </a:ext>
            </a:extLst>
          </p:cNvPr>
          <p:cNvSpPr>
            <a:spLocks noGrp="1"/>
          </p:cNvSpPr>
          <p:nvPr>
            <p:ph idx="1"/>
          </p:nvPr>
        </p:nvSpPr>
        <p:spPr/>
        <p:txBody>
          <a:bodyPr/>
          <a:lstStyle/>
          <a:p>
            <a:r>
              <a:rPr lang="en-CA" dirty="0"/>
              <a:t>Vocabulary Levels Test (Nation)</a:t>
            </a:r>
          </a:p>
          <a:p>
            <a:r>
              <a:rPr lang="en-CA" dirty="0"/>
              <a:t>Vocabulary Size Tests (Nation)</a:t>
            </a:r>
          </a:p>
          <a:p>
            <a:r>
              <a:rPr lang="en-CA" dirty="0"/>
              <a:t>X_Lex and Y_ Lex tests (Meara)</a:t>
            </a:r>
          </a:p>
          <a:p>
            <a:endParaRPr lang="en-CA" dirty="0"/>
          </a:p>
          <a:p>
            <a:endParaRPr lang="en-CA" dirty="0"/>
          </a:p>
          <a:p>
            <a:r>
              <a:rPr lang="en-CA" dirty="0"/>
              <a:t>www.lextutor.ca/tests</a:t>
            </a:r>
          </a:p>
        </p:txBody>
      </p:sp>
    </p:spTree>
    <p:extLst>
      <p:ext uri="{BB962C8B-B14F-4D97-AF65-F5344CB8AC3E}">
        <p14:creationId xmlns:p14="http://schemas.microsoft.com/office/powerpoint/2010/main" val="1351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F5878A-C4BA-49A5-A7E6-F52EE5691A48}"/>
              </a:ext>
            </a:extLst>
          </p:cNvPr>
          <p:cNvSpPr>
            <a:spLocks noGrp="1"/>
          </p:cNvSpPr>
          <p:nvPr>
            <p:ph type="ctrTitle"/>
          </p:nvPr>
        </p:nvSpPr>
        <p:spPr/>
        <p:txBody>
          <a:bodyPr/>
          <a:lstStyle/>
          <a:p>
            <a:r>
              <a:rPr lang="en-CA" dirty="0"/>
              <a:t>Depth of Knowledge</a:t>
            </a:r>
          </a:p>
        </p:txBody>
      </p:sp>
      <p:sp>
        <p:nvSpPr>
          <p:cNvPr id="5" name="Subtitle 4">
            <a:extLst>
              <a:ext uri="{FF2B5EF4-FFF2-40B4-BE49-F238E27FC236}">
                <a16:creationId xmlns:a16="http://schemas.microsoft.com/office/drawing/2014/main" id="{A1F69915-3D43-4640-9CE2-BF1D5633E92D}"/>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56539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CDF6-EEA9-45FF-8CEC-9E5C92A6EFAA}"/>
              </a:ext>
            </a:extLst>
          </p:cNvPr>
          <p:cNvSpPr>
            <a:spLocks noGrp="1"/>
          </p:cNvSpPr>
          <p:nvPr>
            <p:ph type="title"/>
          </p:nvPr>
        </p:nvSpPr>
        <p:spPr/>
        <p:txBody>
          <a:bodyPr/>
          <a:lstStyle/>
          <a:p>
            <a:r>
              <a:rPr lang="en-CA" dirty="0"/>
              <a:t>Depth of knowledge tests</a:t>
            </a:r>
          </a:p>
        </p:txBody>
      </p:sp>
      <p:sp>
        <p:nvSpPr>
          <p:cNvPr id="3" name="Content Placeholder 2">
            <a:extLst>
              <a:ext uri="{FF2B5EF4-FFF2-40B4-BE49-F238E27FC236}">
                <a16:creationId xmlns:a16="http://schemas.microsoft.com/office/drawing/2014/main" id="{C0FA86AE-5A3B-490C-AF73-317AD2A96ABE}"/>
              </a:ext>
            </a:extLst>
          </p:cNvPr>
          <p:cNvSpPr>
            <a:spLocks noGrp="1"/>
          </p:cNvSpPr>
          <p:nvPr>
            <p:ph idx="1"/>
          </p:nvPr>
        </p:nvSpPr>
        <p:spPr/>
        <p:txBody>
          <a:bodyPr/>
          <a:lstStyle/>
          <a:p>
            <a:r>
              <a:rPr lang="en-CA" dirty="0"/>
              <a:t>How well does one know a word or phrase and what are they able to do with the word?</a:t>
            </a:r>
          </a:p>
          <a:p>
            <a:endParaRPr lang="en-CA" dirty="0"/>
          </a:p>
          <a:p>
            <a:pPr lvl="1"/>
            <a:r>
              <a:rPr lang="en-CA" dirty="0"/>
              <a:t>Spelling</a:t>
            </a:r>
          </a:p>
          <a:p>
            <a:pPr lvl="1"/>
            <a:r>
              <a:rPr lang="en-CA" dirty="0"/>
              <a:t>Pronunciation</a:t>
            </a:r>
          </a:p>
          <a:p>
            <a:pPr lvl="1"/>
            <a:r>
              <a:rPr lang="en-CA" dirty="0"/>
              <a:t>Part of speech</a:t>
            </a:r>
          </a:p>
          <a:p>
            <a:pPr lvl="1"/>
            <a:r>
              <a:rPr lang="en-CA" dirty="0"/>
              <a:t>Meaning </a:t>
            </a:r>
          </a:p>
          <a:p>
            <a:pPr lvl="1"/>
            <a:r>
              <a:rPr lang="en-CA" dirty="0"/>
              <a:t>Collocations</a:t>
            </a:r>
          </a:p>
          <a:p>
            <a:pPr lvl="1"/>
            <a:r>
              <a:rPr lang="en-CA" dirty="0"/>
              <a:t>Inflected forms</a:t>
            </a:r>
          </a:p>
          <a:p>
            <a:pPr lvl="1"/>
            <a:r>
              <a:rPr lang="en-CA" dirty="0"/>
              <a:t>Related words/  synonyms/ antonyms</a:t>
            </a:r>
          </a:p>
          <a:p>
            <a:pPr lvl="1"/>
            <a:r>
              <a:rPr lang="en-CA" dirty="0"/>
              <a:t>How and when to use it in writing</a:t>
            </a:r>
          </a:p>
          <a:p>
            <a:pPr lvl="1"/>
            <a:r>
              <a:rPr lang="en-CA"/>
              <a:t>How and when </a:t>
            </a:r>
            <a:r>
              <a:rPr lang="en-CA" dirty="0"/>
              <a:t>to use it in speaking</a:t>
            </a:r>
          </a:p>
          <a:p>
            <a:pPr lvl="1"/>
            <a:endParaRPr lang="en-CA" dirty="0"/>
          </a:p>
        </p:txBody>
      </p:sp>
    </p:spTree>
    <p:extLst>
      <p:ext uri="{BB962C8B-B14F-4D97-AF65-F5344CB8AC3E}">
        <p14:creationId xmlns:p14="http://schemas.microsoft.com/office/powerpoint/2010/main" val="167625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E5E1-F11D-4BB1-BDAA-26F099A9DDEA}"/>
              </a:ext>
            </a:extLst>
          </p:cNvPr>
          <p:cNvSpPr>
            <a:spLocks noGrp="1"/>
          </p:cNvSpPr>
          <p:nvPr>
            <p:ph type="title"/>
          </p:nvPr>
        </p:nvSpPr>
        <p:spPr/>
        <p:txBody>
          <a:bodyPr/>
          <a:lstStyle/>
          <a:p>
            <a:r>
              <a:rPr lang="en-CA" dirty="0"/>
              <a:t>Depth of Knowledge</a:t>
            </a:r>
          </a:p>
        </p:txBody>
      </p:sp>
      <p:sp>
        <p:nvSpPr>
          <p:cNvPr id="3" name="Content Placeholder 2">
            <a:extLst>
              <a:ext uri="{FF2B5EF4-FFF2-40B4-BE49-F238E27FC236}">
                <a16:creationId xmlns:a16="http://schemas.microsoft.com/office/drawing/2014/main" id="{8215761C-F5C0-4269-9B61-0EB420B6AAB9}"/>
              </a:ext>
            </a:extLst>
          </p:cNvPr>
          <p:cNvSpPr>
            <a:spLocks noGrp="1"/>
          </p:cNvSpPr>
          <p:nvPr>
            <p:ph idx="1"/>
          </p:nvPr>
        </p:nvSpPr>
        <p:spPr/>
        <p:txBody>
          <a:bodyPr>
            <a:normAutofit/>
          </a:bodyPr>
          <a:lstStyle/>
          <a:p>
            <a:pPr lvl="1"/>
            <a:r>
              <a:rPr lang="en-CA" dirty="0"/>
              <a:t>How accurate are students in their ability to recall the form, use and pronunciation of a lexical item ?</a:t>
            </a:r>
          </a:p>
          <a:p>
            <a:pPr lvl="1"/>
            <a:endParaRPr lang="en-CA" dirty="0"/>
          </a:p>
          <a:p>
            <a:pPr lvl="1"/>
            <a:r>
              <a:rPr lang="en-CA" dirty="0"/>
              <a:t>To what level of detail and accuracy do students understand the meaning?</a:t>
            </a:r>
          </a:p>
          <a:p>
            <a:pPr marL="502920" lvl="1" indent="0">
              <a:buNone/>
            </a:pPr>
            <a:endParaRPr lang="en-CA" dirty="0"/>
          </a:p>
          <a:p>
            <a:pPr lvl="1"/>
            <a:r>
              <a:rPr lang="en-CA" dirty="0"/>
              <a:t>To what extent are they able to accurately use the lexical item?</a:t>
            </a:r>
          </a:p>
          <a:p>
            <a:pPr marL="0" indent="0">
              <a:buNone/>
            </a:pPr>
            <a:endParaRPr lang="en-CA" dirty="0"/>
          </a:p>
          <a:p>
            <a:pPr marL="0" indent="0">
              <a:buNone/>
            </a:pPr>
            <a:r>
              <a:rPr lang="en-CA" dirty="0"/>
              <a:t>(See Read, 2004; Nation, 2013)</a:t>
            </a:r>
          </a:p>
        </p:txBody>
      </p:sp>
    </p:spTree>
    <p:extLst>
      <p:ext uri="{BB962C8B-B14F-4D97-AF65-F5344CB8AC3E}">
        <p14:creationId xmlns:p14="http://schemas.microsoft.com/office/powerpoint/2010/main" val="375228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468DE-0DED-4690-9E38-B0B59CAEABAC}"/>
              </a:ext>
            </a:extLst>
          </p:cNvPr>
          <p:cNvSpPr>
            <a:spLocks noGrp="1"/>
          </p:cNvSpPr>
          <p:nvPr>
            <p:ph type="ctrTitle"/>
          </p:nvPr>
        </p:nvSpPr>
        <p:spPr/>
        <p:txBody>
          <a:bodyPr/>
          <a:lstStyle/>
          <a:p>
            <a:r>
              <a:rPr lang="en-CA" dirty="0"/>
              <a:t>Checking Meaning, Usage, Spelling</a:t>
            </a:r>
          </a:p>
        </p:txBody>
      </p:sp>
      <p:sp>
        <p:nvSpPr>
          <p:cNvPr id="5" name="Subtitle 4">
            <a:extLst>
              <a:ext uri="{FF2B5EF4-FFF2-40B4-BE49-F238E27FC236}">
                <a16:creationId xmlns:a16="http://schemas.microsoft.com/office/drawing/2014/main" id="{8157E8FC-9044-400C-9BEF-38F250B6C721}"/>
              </a:ext>
            </a:extLst>
          </p:cNvPr>
          <p:cNvSpPr>
            <a:spLocks noGrp="1"/>
          </p:cNvSpPr>
          <p:nvPr>
            <p:ph type="subTitle" idx="1"/>
          </p:nvPr>
        </p:nvSpPr>
        <p:spPr/>
        <p:txBody>
          <a:bodyPr/>
          <a:lstStyle/>
          <a:p>
            <a:r>
              <a:rPr lang="en-CA" dirty="0"/>
              <a:t>How well to learners know the specific meaning of a lexical item</a:t>
            </a:r>
          </a:p>
        </p:txBody>
      </p:sp>
    </p:spTree>
    <p:extLst>
      <p:ext uri="{BB962C8B-B14F-4D97-AF65-F5344CB8AC3E}">
        <p14:creationId xmlns:p14="http://schemas.microsoft.com/office/powerpoint/2010/main" val="124585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43B3-C963-4F3C-942C-5268411A18B0}"/>
              </a:ext>
            </a:extLst>
          </p:cNvPr>
          <p:cNvSpPr>
            <a:spLocks noGrp="1"/>
          </p:cNvSpPr>
          <p:nvPr>
            <p:ph type="title"/>
          </p:nvPr>
        </p:nvSpPr>
        <p:spPr/>
        <p:txBody>
          <a:bodyPr/>
          <a:lstStyle/>
          <a:p>
            <a:r>
              <a:rPr lang="en-CA" dirty="0"/>
              <a:t>Multiple choice</a:t>
            </a:r>
          </a:p>
        </p:txBody>
      </p:sp>
      <p:sp>
        <p:nvSpPr>
          <p:cNvPr id="3" name="Content Placeholder 2">
            <a:extLst>
              <a:ext uri="{FF2B5EF4-FFF2-40B4-BE49-F238E27FC236}">
                <a16:creationId xmlns:a16="http://schemas.microsoft.com/office/drawing/2014/main" id="{D19C8271-86A9-44EF-884F-1FB831568311}"/>
              </a:ext>
            </a:extLst>
          </p:cNvPr>
          <p:cNvSpPr>
            <a:spLocks noGrp="1"/>
          </p:cNvSpPr>
          <p:nvPr>
            <p:ph idx="1"/>
          </p:nvPr>
        </p:nvSpPr>
        <p:spPr/>
        <p:txBody>
          <a:bodyPr/>
          <a:lstStyle/>
          <a:p>
            <a:endParaRPr lang="en-CA" dirty="0"/>
          </a:p>
        </p:txBody>
      </p:sp>
      <p:pic>
        <p:nvPicPr>
          <p:cNvPr id="6" name="Picture 5">
            <a:extLst>
              <a:ext uri="{FF2B5EF4-FFF2-40B4-BE49-F238E27FC236}">
                <a16:creationId xmlns:a16="http://schemas.microsoft.com/office/drawing/2014/main" id="{08A2AF5E-E184-4E08-9C4A-DE3D9B1CD92F}"/>
              </a:ext>
            </a:extLst>
          </p:cNvPr>
          <p:cNvPicPr>
            <a:picLocks noChangeAspect="1"/>
          </p:cNvPicPr>
          <p:nvPr/>
        </p:nvPicPr>
        <p:blipFill rotWithShape="1">
          <a:blip r:embed="rId2"/>
          <a:srcRect l="51069" t="40000" r="27500" b="35000"/>
          <a:stretch/>
        </p:blipFill>
        <p:spPr>
          <a:xfrm>
            <a:off x="3624945" y="873252"/>
            <a:ext cx="7803846" cy="5120640"/>
          </a:xfrm>
          <a:prstGeom prst="rect">
            <a:avLst/>
          </a:prstGeom>
        </p:spPr>
      </p:pic>
    </p:spTree>
    <p:extLst>
      <p:ext uri="{BB962C8B-B14F-4D97-AF65-F5344CB8AC3E}">
        <p14:creationId xmlns:p14="http://schemas.microsoft.com/office/powerpoint/2010/main" val="405902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6124-58DA-4E6C-ABD0-D13B34F6137B}"/>
              </a:ext>
            </a:extLst>
          </p:cNvPr>
          <p:cNvSpPr>
            <a:spLocks noGrp="1"/>
          </p:cNvSpPr>
          <p:nvPr>
            <p:ph type="title"/>
          </p:nvPr>
        </p:nvSpPr>
        <p:spPr/>
        <p:txBody>
          <a:bodyPr/>
          <a:lstStyle/>
          <a:p>
            <a:r>
              <a:rPr lang="en-CA" dirty="0"/>
              <a:t>Multiple choice</a:t>
            </a:r>
          </a:p>
        </p:txBody>
      </p:sp>
      <p:sp>
        <p:nvSpPr>
          <p:cNvPr id="3" name="Content Placeholder 2">
            <a:extLst>
              <a:ext uri="{FF2B5EF4-FFF2-40B4-BE49-F238E27FC236}">
                <a16:creationId xmlns:a16="http://schemas.microsoft.com/office/drawing/2014/main" id="{D8FDE187-2A7D-41D5-8859-1F2E3E759185}"/>
              </a:ext>
            </a:extLst>
          </p:cNvPr>
          <p:cNvSpPr>
            <a:spLocks noGrp="1"/>
          </p:cNvSpPr>
          <p:nvPr>
            <p:ph idx="1"/>
          </p:nvPr>
        </p:nvSpPr>
        <p:spPr/>
        <p:txBody>
          <a:bodyPr/>
          <a:lstStyle/>
          <a:p>
            <a:r>
              <a:rPr lang="en-CA" dirty="0"/>
              <a:t>Which of the following is incorrect?</a:t>
            </a:r>
          </a:p>
          <a:p>
            <a:pPr lvl="1"/>
            <a:r>
              <a:rPr lang="en-CA" dirty="0"/>
              <a:t>Caffeine. can be found in coffee.</a:t>
            </a:r>
          </a:p>
          <a:p>
            <a:pPr lvl="1"/>
            <a:r>
              <a:rPr lang="en-CA" dirty="0"/>
              <a:t>Consuming caffeine generally makes people sleepy.</a:t>
            </a:r>
          </a:p>
          <a:p>
            <a:pPr lvl="1"/>
            <a:r>
              <a:rPr lang="en-CA" dirty="0"/>
              <a:t>Consuming caffeine generally makes people feel less sleepy.</a:t>
            </a:r>
          </a:p>
          <a:p>
            <a:r>
              <a:rPr lang="en-CA" dirty="0"/>
              <a:t>Which usage is correct?</a:t>
            </a:r>
          </a:p>
          <a:p>
            <a:pPr lvl="1"/>
            <a:r>
              <a:rPr lang="en-CA" dirty="0"/>
              <a:t>He likes to caffeine his cereal in the morning.</a:t>
            </a:r>
          </a:p>
          <a:p>
            <a:pPr lvl="1"/>
            <a:r>
              <a:rPr lang="en-CA" dirty="0"/>
              <a:t>The dark chocolate I ate contained a lot of caffeine.</a:t>
            </a:r>
          </a:p>
          <a:p>
            <a:pPr lvl="1"/>
            <a:r>
              <a:rPr lang="en-CA" dirty="0"/>
              <a:t>I went to the caffeine and bought a coffee.</a:t>
            </a:r>
          </a:p>
        </p:txBody>
      </p:sp>
    </p:spTree>
    <p:extLst>
      <p:ext uri="{BB962C8B-B14F-4D97-AF65-F5344CB8AC3E}">
        <p14:creationId xmlns:p14="http://schemas.microsoft.com/office/powerpoint/2010/main" val="8131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A7FD-046E-4FDB-82AB-B93B4EA602FD}"/>
              </a:ext>
            </a:extLst>
          </p:cNvPr>
          <p:cNvSpPr>
            <a:spLocks noGrp="1"/>
          </p:cNvSpPr>
          <p:nvPr>
            <p:ph type="title"/>
          </p:nvPr>
        </p:nvSpPr>
        <p:spPr/>
        <p:txBody>
          <a:bodyPr/>
          <a:lstStyle/>
          <a:p>
            <a:r>
              <a:rPr lang="en-CA" dirty="0"/>
              <a:t>Definitions</a:t>
            </a:r>
            <a:br>
              <a:rPr lang="en-CA" dirty="0"/>
            </a:br>
            <a:r>
              <a:rPr lang="en-CA" dirty="0"/>
              <a:t>L1-L2</a:t>
            </a:r>
          </a:p>
        </p:txBody>
      </p:sp>
      <p:sp>
        <p:nvSpPr>
          <p:cNvPr id="3" name="Content Placeholder 2">
            <a:extLst>
              <a:ext uri="{FF2B5EF4-FFF2-40B4-BE49-F238E27FC236}">
                <a16:creationId xmlns:a16="http://schemas.microsoft.com/office/drawing/2014/main" id="{0392CAB2-515C-4009-9C74-CFA19FE01C83}"/>
              </a:ext>
            </a:extLst>
          </p:cNvPr>
          <p:cNvSpPr>
            <a:spLocks noGrp="1"/>
          </p:cNvSpPr>
          <p:nvPr>
            <p:ph idx="1"/>
          </p:nvPr>
        </p:nvSpPr>
        <p:spPr/>
        <p:txBody>
          <a:bodyPr/>
          <a:lstStyle/>
          <a:p>
            <a:endParaRPr lang="en-CA"/>
          </a:p>
        </p:txBody>
      </p:sp>
      <p:grpSp>
        <p:nvGrpSpPr>
          <p:cNvPr id="5" name="Group 4">
            <a:extLst>
              <a:ext uri="{FF2B5EF4-FFF2-40B4-BE49-F238E27FC236}">
                <a16:creationId xmlns:a16="http://schemas.microsoft.com/office/drawing/2014/main" id="{8A696DC9-1672-4072-91F4-49E9BE217300}"/>
              </a:ext>
            </a:extLst>
          </p:cNvPr>
          <p:cNvGrpSpPr/>
          <p:nvPr/>
        </p:nvGrpSpPr>
        <p:grpSpPr>
          <a:xfrm>
            <a:off x="3869268" y="1123837"/>
            <a:ext cx="3174093" cy="4454299"/>
            <a:chOff x="3869268" y="1123837"/>
            <a:chExt cx="3174093" cy="4454299"/>
          </a:xfrm>
        </p:grpSpPr>
        <p:pic>
          <p:nvPicPr>
            <p:cNvPr id="1026" name="Picture 2" descr="Image result for word in english word korean lest">
              <a:extLst>
                <a:ext uri="{FF2B5EF4-FFF2-40B4-BE49-F238E27FC236}">
                  <a16:creationId xmlns:a16="http://schemas.microsoft.com/office/drawing/2014/main" id="{677CF8FF-FFAE-4A7B-83DE-6CE81B3A3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268" y="1123837"/>
              <a:ext cx="3174093" cy="44542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E8AD53C-D941-43E9-9331-CFFB4A7D85AD}"/>
                </a:ext>
              </a:extLst>
            </p:cNvPr>
            <p:cNvSpPr/>
            <p:nvPr/>
          </p:nvSpPr>
          <p:spPr>
            <a:xfrm>
              <a:off x="4992914" y="1683657"/>
              <a:ext cx="1843315" cy="371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8" name="Picture 2" descr="Image result for word in english word korean lest">
            <a:extLst>
              <a:ext uri="{FF2B5EF4-FFF2-40B4-BE49-F238E27FC236}">
                <a16:creationId xmlns:a16="http://schemas.microsoft.com/office/drawing/2014/main" id="{4C80A797-C688-4D62-89FA-C42BF6B47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096" y="1123836"/>
            <a:ext cx="3174093" cy="44542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E6A1F0F-A6C6-4689-B950-77CBE3271580}"/>
              </a:ext>
            </a:extLst>
          </p:cNvPr>
          <p:cNvSpPr/>
          <p:nvPr/>
        </p:nvSpPr>
        <p:spPr>
          <a:xfrm>
            <a:off x="7623932" y="1566599"/>
            <a:ext cx="796171" cy="371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0783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744E-E7F5-412F-A71D-1FA8E64ED29E}"/>
              </a:ext>
            </a:extLst>
          </p:cNvPr>
          <p:cNvSpPr>
            <a:spLocks noGrp="1"/>
          </p:cNvSpPr>
          <p:nvPr>
            <p:ph type="title"/>
          </p:nvPr>
        </p:nvSpPr>
        <p:spPr/>
        <p:txBody>
          <a:bodyPr/>
          <a:lstStyle/>
          <a:p>
            <a:r>
              <a:rPr lang="en-CA" dirty="0"/>
              <a:t>Thinking</a:t>
            </a:r>
          </a:p>
        </p:txBody>
      </p:sp>
      <p:sp>
        <p:nvSpPr>
          <p:cNvPr id="3" name="Content Placeholder 2">
            <a:extLst>
              <a:ext uri="{FF2B5EF4-FFF2-40B4-BE49-F238E27FC236}">
                <a16:creationId xmlns:a16="http://schemas.microsoft.com/office/drawing/2014/main" id="{9C7AD983-7B20-42EB-902C-31051EDD7272}"/>
              </a:ext>
            </a:extLst>
          </p:cNvPr>
          <p:cNvSpPr>
            <a:spLocks noGrp="1"/>
          </p:cNvSpPr>
          <p:nvPr>
            <p:ph idx="1"/>
          </p:nvPr>
        </p:nvSpPr>
        <p:spPr/>
        <p:txBody>
          <a:bodyPr/>
          <a:lstStyle/>
          <a:p>
            <a:r>
              <a:rPr lang="en-CA" dirty="0"/>
              <a:t>What are some of the purposes for assessing students vocabulary other than to check the progress of the words they learned in class?</a:t>
            </a:r>
          </a:p>
          <a:p>
            <a:endParaRPr lang="en-CA" dirty="0"/>
          </a:p>
          <a:p>
            <a:r>
              <a:rPr lang="en-CA" dirty="0"/>
              <a:t>Tip: Think of usage before a course, during a course, and after a course.</a:t>
            </a:r>
          </a:p>
        </p:txBody>
      </p:sp>
    </p:spTree>
    <p:extLst>
      <p:ext uri="{BB962C8B-B14F-4D97-AF65-F5344CB8AC3E}">
        <p14:creationId xmlns:p14="http://schemas.microsoft.com/office/powerpoint/2010/main" val="1038027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539D-2320-4ABA-A7D4-FE069B47D908}"/>
              </a:ext>
            </a:extLst>
          </p:cNvPr>
          <p:cNvSpPr>
            <a:spLocks noGrp="1"/>
          </p:cNvSpPr>
          <p:nvPr>
            <p:ph type="title"/>
          </p:nvPr>
        </p:nvSpPr>
        <p:spPr/>
        <p:txBody>
          <a:bodyPr/>
          <a:lstStyle/>
          <a:p>
            <a:r>
              <a:rPr lang="en-CA" dirty="0"/>
              <a:t>Definition matching</a:t>
            </a:r>
          </a:p>
        </p:txBody>
      </p:sp>
      <p:sp>
        <p:nvSpPr>
          <p:cNvPr id="3" name="Content Placeholder 2">
            <a:extLst>
              <a:ext uri="{FF2B5EF4-FFF2-40B4-BE49-F238E27FC236}">
                <a16:creationId xmlns:a16="http://schemas.microsoft.com/office/drawing/2014/main" id="{EEB09ECD-21DF-4853-B3C5-065152D03CFF}"/>
              </a:ext>
            </a:extLst>
          </p:cNvPr>
          <p:cNvSpPr>
            <a:spLocks noGrp="1"/>
          </p:cNvSpPr>
          <p:nvPr>
            <p:ph idx="1"/>
          </p:nvPr>
        </p:nvSpPr>
        <p:spPr/>
        <p:txBody>
          <a:bodyPr/>
          <a:lstStyle/>
          <a:p>
            <a:endParaRPr lang="en-CA"/>
          </a:p>
        </p:txBody>
      </p:sp>
      <p:pic>
        <p:nvPicPr>
          <p:cNvPr id="3074" name="Picture 2" descr="Image result for match the word with its definition">
            <a:extLst>
              <a:ext uri="{FF2B5EF4-FFF2-40B4-BE49-F238E27FC236}">
                <a16:creationId xmlns:a16="http://schemas.microsoft.com/office/drawing/2014/main" id="{86A1CF84-68CB-410F-BA21-1F1AF7332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811" y="873252"/>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21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FE50-FFDB-4C31-8EC1-29D66C10DC0F}"/>
              </a:ext>
            </a:extLst>
          </p:cNvPr>
          <p:cNvSpPr>
            <a:spLocks noGrp="1"/>
          </p:cNvSpPr>
          <p:nvPr>
            <p:ph type="title"/>
          </p:nvPr>
        </p:nvSpPr>
        <p:spPr/>
        <p:txBody>
          <a:bodyPr/>
          <a:lstStyle/>
          <a:p>
            <a:r>
              <a:rPr lang="en-CA" dirty="0"/>
              <a:t>Graphic organizers</a:t>
            </a:r>
          </a:p>
        </p:txBody>
      </p:sp>
      <p:graphicFrame>
        <p:nvGraphicFramePr>
          <p:cNvPr id="4" name="Content Placeholder 3">
            <a:extLst>
              <a:ext uri="{FF2B5EF4-FFF2-40B4-BE49-F238E27FC236}">
                <a16:creationId xmlns:a16="http://schemas.microsoft.com/office/drawing/2014/main" id="{7CE9A4CB-D72F-47E1-9C68-12807D405296}"/>
              </a:ext>
            </a:extLst>
          </p:cNvPr>
          <p:cNvGraphicFramePr>
            <a:graphicFrameLocks noGrp="1"/>
          </p:cNvGraphicFramePr>
          <p:nvPr>
            <p:ph idx="1"/>
            <p:extLst>
              <p:ext uri="{D42A27DB-BD31-4B8C-83A1-F6EECF244321}">
                <p14:modId xmlns:p14="http://schemas.microsoft.com/office/powerpoint/2010/main" val="1583288640"/>
              </p:ext>
            </p:extLst>
          </p:nvPr>
        </p:nvGraphicFramePr>
        <p:xfrm>
          <a:off x="3441647" y="1474523"/>
          <a:ext cx="8497434" cy="3630048"/>
        </p:xfrm>
        <a:graphic>
          <a:graphicData uri="http://schemas.openxmlformats.org/drawingml/2006/table">
            <a:tbl>
              <a:tblPr firstRow="1" bandRow="1">
                <a:tableStyleId>{5C22544A-7EE6-4342-B048-85BDC9FD1C3A}</a:tableStyleId>
              </a:tblPr>
              <a:tblGrid>
                <a:gridCol w="2095859">
                  <a:extLst>
                    <a:ext uri="{9D8B030D-6E8A-4147-A177-3AD203B41FA5}">
                      <a16:colId xmlns:a16="http://schemas.microsoft.com/office/drawing/2014/main" val="411437404"/>
                    </a:ext>
                  </a:extLst>
                </a:gridCol>
                <a:gridCol w="1060319">
                  <a:extLst>
                    <a:ext uri="{9D8B030D-6E8A-4147-A177-3AD203B41FA5}">
                      <a16:colId xmlns:a16="http://schemas.microsoft.com/office/drawing/2014/main" val="3738507067"/>
                    </a:ext>
                  </a:extLst>
                </a:gridCol>
                <a:gridCol w="1915886">
                  <a:extLst>
                    <a:ext uri="{9D8B030D-6E8A-4147-A177-3AD203B41FA5}">
                      <a16:colId xmlns:a16="http://schemas.microsoft.com/office/drawing/2014/main" val="993031483"/>
                    </a:ext>
                  </a:extLst>
                </a:gridCol>
                <a:gridCol w="3425370">
                  <a:extLst>
                    <a:ext uri="{9D8B030D-6E8A-4147-A177-3AD203B41FA5}">
                      <a16:colId xmlns:a16="http://schemas.microsoft.com/office/drawing/2014/main" val="31804227"/>
                    </a:ext>
                  </a:extLst>
                </a:gridCol>
              </a:tblGrid>
              <a:tr h="244316">
                <a:tc>
                  <a:txBody>
                    <a:bodyPr/>
                    <a:lstStyle/>
                    <a:p>
                      <a:r>
                        <a:rPr lang="en-CA" dirty="0"/>
                        <a:t>Word </a:t>
                      </a:r>
                    </a:p>
                  </a:txBody>
                  <a:tcPr/>
                </a:tc>
                <a:tc>
                  <a:txBody>
                    <a:bodyPr/>
                    <a:lstStyle/>
                    <a:p>
                      <a:r>
                        <a:rPr lang="en-CA" dirty="0"/>
                        <a:t>Part of Speech</a:t>
                      </a:r>
                    </a:p>
                  </a:txBody>
                  <a:tcPr/>
                </a:tc>
                <a:tc>
                  <a:txBody>
                    <a:bodyPr/>
                    <a:lstStyle/>
                    <a:p>
                      <a:r>
                        <a:rPr lang="en-CA" dirty="0"/>
                        <a:t>Definition</a:t>
                      </a:r>
                    </a:p>
                  </a:txBody>
                  <a:tcPr/>
                </a:tc>
                <a:tc>
                  <a:txBody>
                    <a:bodyPr/>
                    <a:lstStyle/>
                    <a:p>
                      <a:r>
                        <a:rPr lang="en-CA" dirty="0"/>
                        <a:t>Sentence</a:t>
                      </a:r>
                    </a:p>
                  </a:txBody>
                  <a:tcPr/>
                </a:tc>
                <a:extLst>
                  <a:ext uri="{0D108BD9-81ED-4DB2-BD59-A6C34878D82A}">
                    <a16:rowId xmlns:a16="http://schemas.microsoft.com/office/drawing/2014/main" val="3176701778"/>
                  </a:ext>
                </a:extLst>
              </a:tr>
              <a:tr h="996656">
                <a:tc>
                  <a:txBody>
                    <a:bodyPr/>
                    <a:lstStyle/>
                    <a:p>
                      <a:endParaRPr lang="en-CA" dirty="0"/>
                    </a:p>
                    <a:p>
                      <a:endParaRPr lang="en-CA" dirty="0"/>
                    </a:p>
                    <a:p>
                      <a:r>
                        <a:rPr lang="en-CA" dirty="0"/>
                        <a:t>infiltrate</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414706510"/>
                  </a:ext>
                </a:extLst>
              </a:tr>
              <a:tr h="996656">
                <a:tc>
                  <a:txBody>
                    <a:bodyPr/>
                    <a:lstStyle/>
                    <a:p>
                      <a:endParaRPr lang="en-CA" dirty="0"/>
                    </a:p>
                  </a:txBody>
                  <a:tcPr/>
                </a:tc>
                <a:tc>
                  <a:txBody>
                    <a:bodyPr/>
                    <a:lstStyle/>
                    <a:p>
                      <a:endParaRPr lang="en-CA" dirty="0"/>
                    </a:p>
                  </a:txBody>
                  <a:tcPr/>
                </a:tc>
                <a:tc>
                  <a:txBody>
                    <a:bodyPr/>
                    <a:lstStyle/>
                    <a:p>
                      <a:r>
                        <a:rPr lang="en-CA" dirty="0"/>
                        <a:t>to throw someone out of a window</a:t>
                      </a:r>
                    </a:p>
                  </a:txBody>
                  <a:tcPr/>
                </a:tc>
                <a:tc>
                  <a:txBody>
                    <a:bodyPr/>
                    <a:lstStyle/>
                    <a:p>
                      <a:endParaRPr lang="en-CA" dirty="0"/>
                    </a:p>
                  </a:txBody>
                  <a:tcPr/>
                </a:tc>
                <a:extLst>
                  <a:ext uri="{0D108BD9-81ED-4DB2-BD59-A6C34878D82A}">
                    <a16:rowId xmlns:a16="http://schemas.microsoft.com/office/drawing/2014/main" val="3579669521"/>
                  </a:ext>
                </a:extLst>
              </a:tr>
              <a:tr h="996656">
                <a:tc>
                  <a:txBody>
                    <a:bodyPr/>
                    <a:lstStyle/>
                    <a:p>
                      <a:r>
                        <a:rPr lang="en-CA" sz="1800" b="0" i="0" kern="1200" dirty="0">
                          <a:solidFill>
                            <a:schemeClr val="dk1"/>
                          </a:solidFill>
                          <a:effectLst/>
                          <a:latin typeface="+mn-lt"/>
                          <a:ea typeface="+mn-ea"/>
                          <a:cs typeface="+mn-cs"/>
                        </a:rPr>
                        <a:t>clandestine</a:t>
                      </a:r>
                      <a:endParaRPr lang="en-CA" b="0" dirty="0"/>
                    </a:p>
                  </a:txBody>
                  <a:tcPr/>
                </a:tc>
                <a:tc>
                  <a:txBody>
                    <a:bodyPr/>
                    <a:lstStyle/>
                    <a:p>
                      <a:endParaRPr lang="en-CA" dirty="0"/>
                    </a:p>
                  </a:txBody>
                  <a:tcPr/>
                </a:tc>
                <a:tc>
                  <a:txBody>
                    <a:bodyPr/>
                    <a:lstStyle/>
                    <a:p>
                      <a:endParaRPr lang="en-CA" dirty="0"/>
                    </a:p>
                  </a:txBody>
                  <a:tcPr/>
                </a:tc>
                <a:tc>
                  <a:txBody>
                    <a:bodyPr/>
                    <a:lstStyle/>
                    <a:p>
                      <a:r>
                        <a:rPr lang="en-CA" sz="1800" b="0" i="0" kern="1200" dirty="0">
                          <a:solidFill>
                            <a:schemeClr val="dk1"/>
                          </a:solidFill>
                          <a:effectLst/>
                          <a:latin typeface="+mn-lt"/>
                          <a:ea typeface="+mn-ea"/>
                          <a:cs typeface="+mn-cs"/>
                        </a:rPr>
                        <a:t>Their </a:t>
                      </a:r>
                      <a:r>
                        <a:rPr lang="en-CA" sz="1800" b="1" i="0" kern="1200" dirty="0">
                          <a:solidFill>
                            <a:schemeClr val="dk1"/>
                          </a:solidFill>
                          <a:effectLst/>
                          <a:latin typeface="+mn-lt"/>
                          <a:ea typeface="+mn-ea"/>
                          <a:cs typeface="+mn-cs"/>
                        </a:rPr>
                        <a:t>clandestine </a:t>
                      </a:r>
                      <a:r>
                        <a:rPr lang="en-CA" sz="1800" b="0" i="0" kern="1200" dirty="0">
                          <a:solidFill>
                            <a:schemeClr val="dk1"/>
                          </a:solidFill>
                          <a:effectLst/>
                          <a:latin typeface="+mn-lt"/>
                          <a:ea typeface="+mn-ea"/>
                          <a:cs typeface="+mn-cs"/>
                        </a:rPr>
                        <a:t>meetings went undiscovered for two years</a:t>
                      </a:r>
                      <a:endParaRPr lang="en-CA" dirty="0"/>
                    </a:p>
                  </a:txBody>
                  <a:tcPr/>
                </a:tc>
                <a:extLst>
                  <a:ext uri="{0D108BD9-81ED-4DB2-BD59-A6C34878D82A}">
                    <a16:rowId xmlns:a16="http://schemas.microsoft.com/office/drawing/2014/main" val="2317014499"/>
                  </a:ext>
                </a:extLst>
              </a:tr>
            </a:tbl>
          </a:graphicData>
        </a:graphic>
      </p:graphicFrame>
    </p:spTree>
    <p:extLst>
      <p:ext uri="{BB962C8B-B14F-4D97-AF65-F5344CB8AC3E}">
        <p14:creationId xmlns:p14="http://schemas.microsoft.com/office/powerpoint/2010/main" val="1764839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C1C9-5311-490C-A6D9-33A5F9602369}"/>
              </a:ext>
            </a:extLst>
          </p:cNvPr>
          <p:cNvSpPr>
            <a:spLocks noGrp="1"/>
          </p:cNvSpPr>
          <p:nvPr>
            <p:ph type="title"/>
          </p:nvPr>
        </p:nvSpPr>
        <p:spPr/>
        <p:txBody>
          <a:bodyPr/>
          <a:lstStyle/>
          <a:p>
            <a:r>
              <a:rPr lang="en-CA" dirty="0"/>
              <a:t>Fill-in the blank</a:t>
            </a:r>
          </a:p>
        </p:txBody>
      </p:sp>
      <p:sp>
        <p:nvSpPr>
          <p:cNvPr id="3" name="Content Placeholder 2">
            <a:extLst>
              <a:ext uri="{FF2B5EF4-FFF2-40B4-BE49-F238E27FC236}">
                <a16:creationId xmlns:a16="http://schemas.microsoft.com/office/drawing/2014/main" id="{BFF75D15-BBD4-467D-A01B-4647DB4C0212}"/>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973B5479-4976-43D1-B316-7437A42014AF}"/>
              </a:ext>
            </a:extLst>
          </p:cNvPr>
          <p:cNvPicPr>
            <a:picLocks noChangeAspect="1"/>
          </p:cNvPicPr>
          <p:nvPr/>
        </p:nvPicPr>
        <p:blipFill rotWithShape="1">
          <a:blip r:embed="rId2"/>
          <a:srcRect l="27262" t="22645" r="42857" b="47090"/>
          <a:stretch/>
        </p:blipFill>
        <p:spPr>
          <a:xfrm>
            <a:off x="3869268" y="1123837"/>
            <a:ext cx="7794805" cy="4440863"/>
          </a:xfrm>
          <a:prstGeom prst="rect">
            <a:avLst/>
          </a:prstGeom>
        </p:spPr>
      </p:pic>
    </p:spTree>
    <p:extLst>
      <p:ext uri="{BB962C8B-B14F-4D97-AF65-F5344CB8AC3E}">
        <p14:creationId xmlns:p14="http://schemas.microsoft.com/office/powerpoint/2010/main" val="731910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8BC1-7CAF-4FFB-93FC-5D1FE36C70E0}"/>
              </a:ext>
            </a:extLst>
          </p:cNvPr>
          <p:cNvSpPr>
            <a:spLocks noGrp="1"/>
          </p:cNvSpPr>
          <p:nvPr>
            <p:ph type="title"/>
          </p:nvPr>
        </p:nvSpPr>
        <p:spPr/>
        <p:txBody>
          <a:bodyPr/>
          <a:lstStyle/>
          <a:p>
            <a:r>
              <a:rPr lang="en-CA" dirty="0"/>
              <a:t>Fill-in-the-blank</a:t>
            </a:r>
          </a:p>
        </p:txBody>
      </p:sp>
      <p:sp>
        <p:nvSpPr>
          <p:cNvPr id="3" name="Content Placeholder 2">
            <a:extLst>
              <a:ext uri="{FF2B5EF4-FFF2-40B4-BE49-F238E27FC236}">
                <a16:creationId xmlns:a16="http://schemas.microsoft.com/office/drawing/2014/main" id="{FE63BE14-53E6-431E-86FA-D0CBB6004E33}"/>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4AA23395-E914-482F-AA0D-C027038F5F3B}"/>
              </a:ext>
            </a:extLst>
          </p:cNvPr>
          <p:cNvPicPr>
            <a:picLocks noChangeAspect="1"/>
          </p:cNvPicPr>
          <p:nvPr/>
        </p:nvPicPr>
        <p:blipFill rotWithShape="1">
          <a:blip r:embed="rId2"/>
          <a:srcRect l="12858" t="6137" r="52380" b="50000"/>
          <a:stretch/>
        </p:blipFill>
        <p:spPr>
          <a:xfrm>
            <a:off x="3869268" y="873252"/>
            <a:ext cx="7315200" cy="5111496"/>
          </a:xfrm>
          <a:prstGeom prst="rect">
            <a:avLst/>
          </a:prstGeom>
        </p:spPr>
      </p:pic>
    </p:spTree>
    <p:extLst>
      <p:ext uri="{BB962C8B-B14F-4D97-AF65-F5344CB8AC3E}">
        <p14:creationId xmlns:p14="http://schemas.microsoft.com/office/powerpoint/2010/main" val="170024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1A8A-5443-44E8-AA5D-C9730120F9F3}"/>
              </a:ext>
            </a:extLst>
          </p:cNvPr>
          <p:cNvSpPr>
            <a:spLocks noGrp="1"/>
          </p:cNvSpPr>
          <p:nvPr>
            <p:ph type="title"/>
          </p:nvPr>
        </p:nvSpPr>
        <p:spPr/>
        <p:txBody>
          <a:bodyPr/>
          <a:lstStyle/>
          <a:p>
            <a:r>
              <a:rPr lang="en-CA" dirty="0"/>
              <a:t>Fill-in-the blank</a:t>
            </a:r>
          </a:p>
        </p:txBody>
      </p:sp>
      <p:sp>
        <p:nvSpPr>
          <p:cNvPr id="3" name="Content Placeholder 2">
            <a:extLst>
              <a:ext uri="{FF2B5EF4-FFF2-40B4-BE49-F238E27FC236}">
                <a16:creationId xmlns:a16="http://schemas.microsoft.com/office/drawing/2014/main" id="{AE8C2403-4375-481B-96E3-741746C9A45B}"/>
              </a:ext>
            </a:extLst>
          </p:cNvPr>
          <p:cNvSpPr>
            <a:spLocks noGrp="1"/>
          </p:cNvSpPr>
          <p:nvPr>
            <p:ph idx="1"/>
          </p:nvPr>
        </p:nvSpPr>
        <p:spPr/>
        <p:txBody>
          <a:bodyPr/>
          <a:lstStyle/>
          <a:p>
            <a:pPr marL="0" indent="0">
              <a:buNone/>
            </a:pPr>
            <a:r>
              <a:rPr lang="en-CA" dirty="0"/>
              <a:t>A nuclear family consists of only a (1) ……….., (2) ……………… and children. In my country, an extended (3) ………… is more common. It consists not only of (4) ……… and children but also of (5) ………., aunts, uncles and cousins. My (6) ………….. lives with us and loves looking after her grandchildren. My mum’s brother, my (7) ……… George, is a widower and has lived with us since (8) ……… Helen died. He is also my godfather.</a:t>
            </a:r>
          </a:p>
        </p:txBody>
      </p:sp>
    </p:spTree>
    <p:extLst>
      <p:ext uri="{BB962C8B-B14F-4D97-AF65-F5344CB8AC3E}">
        <p14:creationId xmlns:p14="http://schemas.microsoft.com/office/powerpoint/2010/main" val="1776594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064E-26DA-4867-BCEC-251A63858748}"/>
              </a:ext>
            </a:extLst>
          </p:cNvPr>
          <p:cNvSpPr>
            <a:spLocks noGrp="1"/>
          </p:cNvSpPr>
          <p:nvPr>
            <p:ph type="title"/>
          </p:nvPr>
        </p:nvSpPr>
        <p:spPr/>
        <p:txBody>
          <a:bodyPr/>
          <a:lstStyle/>
          <a:p>
            <a:r>
              <a:rPr lang="en-CA" dirty="0"/>
              <a:t>Usage in writing</a:t>
            </a:r>
          </a:p>
        </p:txBody>
      </p:sp>
      <p:sp>
        <p:nvSpPr>
          <p:cNvPr id="3" name="Content Placeholder 2">
            <a:extLst>
              <a:ext uri="{FF2B5EF4-FFF2-40B4-BE49-F238E27FC236}">
                <a16:creationId xmlns:a16="http://schemas.microsoft.com/office/drawing/2014/main" id="{6A66D2D2-AAB9-4A13-AE42-37B8A307FBCF}"/>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119D1EB0-11C3-4F41-B645-50E817AC26F6}"/>
              </a:ext>
            </a:extLst>
          </p:cNvPr>
          <p:cNvPicPr>
            <a:picLocks noChangeAspect="1"/>
          </p:cNvPicPr>
          <p:nvPr/>
        </p:nvPicPr>
        <p:blipFill rotWithShape="1">
          <a:blip r:embed="rId2"/>
          <a:srcRect l="26250" t="22645" r="43452" b="50000"/>
          <a:stretch/>
        </p:blipFill>
        <p:spPr>
          <a:xfrm>
            <a:off x="3869268" y="873252"/>
            <a:ext cx="7315200" cy="4181134"/>
          </a:xfrm>
          <a:prstGeom prst="rect">
            <a:avLst/>
          </a:prstGeom>
        </p:spPr>
      </p:pic>
    </p:spTree>
    <p:extLst>
      <p:ext uri="{BB962C8B-B14F-4D97-AF65-F5344CB8AC3E}">
        <p14:creationId xmlns:p14="http://schemas.microsoft.com/office/powerpoint/2010/main" val="2950896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9CFB-AD13-4722-BA22-0AB407CBAB2A}"/>
              </a:ext>
            </a:extLst>
          </p:cNvPr>
          <p:cNvSpPr>
            <a:spLocks noGrp="1"/>
          </p:cNvSpPr>
          <p:nvPr>
            <p:ph type="title"/>
          </p:nvPr>
        </p:nvSpPr>
        <p:spPr/>
        <p:txBody>
          <a:bodyPr/>
          <a:lstStyle/>
          <a:p>
            <a:r>
              <a:rPr lang="en-CA" dirty="0"/>
              <a:t>Usage in speaking</a:t>
            </a:r>
          </a:p>
        </p:txBody>
      </p:sp>
      <p:sp>
        <p:nvSpPr>
          <p:cNvPr id="3" name="Content Placeholder 2">
            <a:extLst>
              <a:ext uri="{FF2B5EF4-FFF2-40B4-BE49-F238E27FC236}">
                <a16:creationId xmlns:a16="http://schemas.microsoft.com/office/drawing/2014/main" id="{EEAC919F-F59F-46BA-9BCB-CBF295488C52}"/>
              </a:ext>
            </a:extLst>
          </p:cNvPr>
          <p:cNvSpPr>
            <a:spLocks noGrp="1"/>
          </p:cNvSpPr>
          <p:nvPr>
            <p:ph idx="1"/>
          </p:nvPr>
        </p:nvSpPr>
        <p:spPr/>
        <p:txBody>
          <a:bodyPr/>
          <a:lstStyle/>
          <a:p>
            <a:r>
              <a:rPr lang="en-CA" dirty="0"/>
              <a:t>Get students to record using the word in 3 sentences using the voice recorder on their phones. </a:t>
            </a:r>
          </a:p>
        </p:txBody>
      </p:sp>
    </p:spTree>
    <p:extLst>
      <p:ext uri="{BB962C8B-B14F-4D97-AF65-F5344CB8AC3E}">
        <p14:creationId xmlns:p14="http://schemas.microsoft.com/office/powerpoint/2010/main" val="2190151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E43D-9B25-4F06-8C0E-C1BE3EABCDC6}"/>
              </a:ext>
            </a:extLst>
          </p:cNvPr>
          <p:cNvSpPr>
            <a:spLocks noGrp="1"/>
          </p:cNvSpPr>
          <p:nvPr>
            <p:ph type="title"/>
          </p:nvPr>
        </p:nvSpPr>
        <p:spPr/>
        <p:txBody>
          <a:bodyPr/>
          <a:lstStyle/>
          <a:p>
            <a:r>
              <a:rPr lang="en-CA" dirty="0"/>
              <a:t>Usage in speaking</a:t>
            </a:r>
          </a:p>
        </p:txBody>
      </p:sp>
      <p:sp>
        <p:nvSpPr>
          <p:cNvPr id="3" name="Content Placeholder 2">
            <a:extLst>
              <a:ext uri="{FF2B5EF4-FFF2-40B4-BE49-F238E27FC236}">
                <a16:creationId xmlns:a16="http://schemas.microsoft.com/office/drawing/2014/main" id="{C5434F76-5C2B-48D7-A8A7-E3BB205110D3}"/>
              </a:ext>
            </a:extLst>
          </p:cNvPr>
          <p:cNvSpPr>
            <a:spLocks noGrp="1"/>
          </p:cNvSpPr>
          <p:nvPr>
            <p:ph idx="1"/>
          </p:nvPr>
        </p:nvSpPr>
        <p:spPr/>
        <p:txBody>
          <a:bodyPr/>
          <a:lstStyle/>
          <a:p>
            <a:r>
              <a:rPr lang="en-CA" dirty="0"/>
              <a:t>Interview with students </a:t>
            </a:r>
          </a:p>
          <a:p>
            <a:r>
              <a:rPr lang="en-CA" dirty="0"/>
              <a:t>Have them use the specific words they learned in context.</a:t>
            </a:r>
          </a:p>
          <a:p>
            <a:endParaRPr lang="en-CA" dirty="0"/>
          </a:p>
          <a:p>
            <a:r>
              <a:rPr lang="en-CA" dirty="0"/>
              <a:t>You may want to give them a situation to set the scene. </a:t>
            </a:r>
          </a:p>
        </p:txBody>
      </p:sp>
    </p:spTree>
    <p:extLst>
      <p:ext uri="{BB962C8B-B14F-4D97-AF65-F5344CB8AC3E}">
        <p14:creationId xmlns:p14="http://schemas.microsoft.com/office/powerpoint/2010/main" val="537268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1789-2C95-4442-A071-CA5CC87A5DAB}"/>
              </a:ext>
            </a:extLst>
          </p:cNvPr>
          <p:cNvSpPr>
            <a:spLocks noGrp="1"/>
          </p:cNvSpPr>
          <p:nvPr>
            <p:ph type="title"/>
          </p:nvPr>
        </p:nvSpPr>
        <p:spPr/>
        <p:txBody>
          <a:bodyPr/>
          <a:lstStyle/>
          <a:p>
            <a:r>
              <a:rPr lang="en-CA" dirty="0"/>
              <a:t>Usage in speaking</a:t>
            </a:r>
          </a:p>
        </p:txBody>
      </p:sp>
      <p:sp>
        <p:nvSpPr>
          <p:cNvPr id="3" name="Content Placeholder 2">
            <a:extLst>
              <a:ext uri="{FF2B5EF4-FFF2-40B4-BE49-F238E27FC236}">
                <a16:creationId xmlns:a16="http://schemas.microsoft.com/office/drawing/2014/main" id="{3BEBCA60-1BD2-4A21-9EF6-075A776F8EB4}"/>
              </a:ext>
            </a:extLst>
          </p:cNvPr>
          <p:cNvSpPr>
            <a:spLocks noGrp="1"/>
          </p:cNvSpPr>
          <p:nvPr>
            <p:ph idx="1"/>
          </p:nvPr>
        </p:nvSpPr>
        <p:spPr/>
        <p:txBody>
          <a:bodyPr/>
          <a:lstStyle/>
          <a:p>
            <a:r>
              <a:rPr lang="en-CA" dirty="0"/>
              <a:t>Describe a situation you would use word X and create a short dialogue where one of the participants uses the word accurately and appropriately.</a:t>
            </a:r>
          </a:p>
        </p:txBody>
      </p:sp>
    </p:spTree>
    <p:extLst>
      <p:ext uri="{BB962C8B-B14F-4D97-AF65-F5344CB8AC3E}">
        <p14:creationId xmlns:p14="http://schemas.microsoft.com/office/powerpoint/2010/main" val="2313090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4D62-E3D8-414C-ADB0-7EFBE0515E50}"/>
              </a:ext>
            </a:extLst>
          </p:cNvPr>
          <p:cNvSpPr>
            <a:spLocks noGrp="1"/>
          </p:cNvSpPr>
          <p:nvPr>
            <p:ph type="title"/>
          </p:nvPr>
        </p:nvSpPr>
        <p:spPr/>
        <p:txBody>
          <a:bodyPr/>
          <a:lstStyle/>
          <a:p>
            <a:r>
              <a:rPr lang="en-CA" dirty="0"/>
              <a:t>Test card</a:t>
            </a:r>
          </a:p>
        </p:txBody>
      </p:sp>
      <p:sp>
        <p:nvSpPr>
          <p:cNvPr id="3" name="Content Placeholder 2">
            <a:extLst>
              <a:ext uri="{FF2B5EF4-FFF2-40B4-BE49-F238E27FC236}">
                <a16:creationId xmlns:a16="http://schemas.microsoft.com/office/drawing/2014/main" id="{D6B87A65-8DCB-4E06-AB4F-102C471E3012}"/>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B29A0C47-EC69-4593-B66E-0AE58C8754AE}"/>
              </a:ext>
            </a:extLst>
          </p:cNvPr>
          <p:cNvPicPr>
            <a:picLocks noChangeAspect="1"/>
          </p:cNvPicPr>
          <p:nvPr/>
        </p:nvPicPr>
        <p:blipFill rotWithShape="1">
          <a:blip r:embed="rId2"/>
          <a:srcRect l="50238" t="17566" r="6309" b="29312"/>
          <a:stretch/>
        </p:blipFill>
        <p:spPr>
          <a:xfrm>
            <a:off x="3869268" y="794600"/>
            <a:ext cx="7547428" cy="5190148"/>
          </a:xfrm>
          <a:prstGeom prst="rect">
            <a:avLst/>
          </a:prstGeom>
        </p:spPr>
      </p:pic>
    </p:spTree>
    <p:extLst>
      <p:ext uri="{BB962C8B-B14F-4D97-AF65-F5344CB8AC3E}">
        <p14:creationId xmlns:p14="http://schemas.microsoft.com/office/powerpoint/2010/main" val="372343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1D09-A9A5-44EA-91E4-9CDEDC87942E}"/>
              </a:ext>
            </a:extLst>
          </p:cNvPr>
          <p:cNvSpPr>
            <a:spLocks noGrp="1"/>
          </p:cNvSpPr>
          <p:nvPr>
            <p:ph type="title"/>
          </p:nvPr>
        </p:nvSpPr>
        <p:spPr/>
        <p:txBody>
          <a:bodyPr/>
          <a:lstStyle/>
          <a:p>
            <a:r>
              <a:rPr lang="en-CA" dirty="0"/>
              <a:t>Uses of vocabulary assessment results</a:t>
            </a:r>
          </a:p>
        </p:txBody>
      </p:sp>
      <p:sp>
        <p:nvSpPr>
          <p:cNvPr id="3" name="Content Placeholder 2">
            <a:extLst>
              <a:ext uri="{FF2B5EF4-FFF2-40B4-BE49-F238E27FC236}">
                <a16:creationId xmlns:a16="http://schemas.microsoft.com/office/drawing/2014/main" id="{EE263E21-4C98-4622-A61E-533BB7EF9A2B}"/>
              </a:ext>
            </a:extLst>
          </p:cNvPr>
          <p:cNvSpPr>
            <a:spLocks noGrp="1"/>
          </p:cNvSpPr>
          <p:nvPr>
            <p:ph idx="1"/>
          </p:nvPr>
        </p:nvSpPr>
        <p:spPr/>
        <p:txBody>
          <a:bodyPr/>
          <a:lstStyle/>
          <a:p>
            <a:r>
              <a:rPr lang="en-CA" dirty="0"/>
              <a:t>Before a course:</a:t>
            </a:r>
          </a:p>
          <a:p>
            <a:pPr lvl="1"/>
            <a:r>
              <a:rPr lang="en-CA" dirty="0"/>
              <a:t>To identify students level for level placement purposes</a:t>
            </a:r>
          </a:p>
          <a:p>
            <a:pPr lvl="1"/>
            <a:r>
              <a:rPr lang="en-CA" dirty="0"/>
              <a:t>To help plan a courses vocabulary teaching (needs analysis)</a:t>
            </a:r>
          </a:p>
          <a:p>
            <a:r>
              <a:rPr lang="en-CA" dirty="0"/>
              <a:t>During a course</a:t>
            </a:r>
          </a:p>
          <a:p>
            <a:pPr lvl="1"/>
            <a:r>
              <a:rPr lang="en-CA" dirty="0"/>
              <a:t>To assess students progress in vocabulary learnt</a:t>
            </a:r>
          </a:p>
          <a:p>
            <a:pPr lvl="1"/>
            <a:r>
              <a:rPr lang="en-CA" dirty="0"/>
              <a:t>To evaluate if the learners have met the learning goals expected by the teacher for the words taught (receptive vs. productive, can they actually use the word in writing or speaking etc.)</a:t>
            </a:r>
          </a:p>
          <a:p>
            <a:r>
              <a:rPr lang="en-CA" dirty="0"/>
              <a:t>After a course</a:t>
            </a:r>
          </a:p>
          <a:p>
            <a:pPr lvl="1"/>
            <a:r>
              <a:rPr lang="en-CA" dirty="0"/>
              <a:t>Measuring end of course achievement</a:t>
            </a:r>
          </a:p>
          <a:p>
            <a:pPr lvl="2"/>
            <a:r>
              <a:rPr lang="en-CA" dirty="0"/>
              <a:t>Measuring progress (pre-post levels, comparing different tests at different times during the course to the final comprehensive test)</a:t>
            </a:r>
          </a:p>
          <a:p>
            <a:pPr lvl="2"/>
            <a:r>
              <a:rPr lang="en-CA" dirty="0"/>
              <a:t>Assessing knowledge level of taught words</a:t>
            </a:r>
          </a:p>
          <a:p>
            <a:pPr lvl="2"/>
            <a:r>
              <a:rPr lang="en-CA" dirty="0"/>
              <a:t>Identify outstanding problems that still may exist</a:t>
            </a:r>
          </a:p>
        </p:txBody>
      </p:sp>
    </p:spTree>
    <p:extLst>
      <p:ext uri="{BB962C8B-B14F-4D97-AF65-F5344CB8AC3E}">
        <p14:creationId xmlns:p14="http://schemas.microsoft.com/office/powerpoint/2010/main" val="91123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F1AA74-7340-4C1A-9C1B-2045FA6E4DE6}"/>
              </a:ext>
            </a:extLst>
          </p:cNvPr>
          <p:cNvSpPr>
            <a:spLocks noGrp="1"/>
          </p:cNvSpPr>
          <p:nvPr>
            <p:ph type="ctrTitle"/>
          </p:nvPr>
        </p:nvSpPr>
        <p:spPr/>
        <p:txBody>
          <a:bodyPr/>
          <a:lstStyle/>
          <a:p>
            <a:r>
              <a:rPr lang="en-CA" dirty="0"/>
              <a:t>Vocabulary Knowledge Scale</a:t>
            </a:r>
          </a:p>
        </p:txBody>
      </p:sp>
      <p:sp>
        <p:nvSpPr>
          <p:cNvPr id="5" name="Subtitle 4">
            <a:extLst>
              <a:ext uri="{FF2B5EF4-FFF2-40B4-BE49-F238E27FC236}">
                <a16:creationId xmlns:a16="http://schemas.microsoft.com/office/drawing/2014/main" id="{8F1E28D6-5522-41BE-89CE-DF33B6933E0E}"/>
              </a:ext>
            </a:extLst>
          </p:cNvPr>
          <p:cNvSpPr>
            <a:spLocks noGrp="1"/>
          </p:cNvSpPr>
          <p:nvPr>
            <p:ph type="subTitle" idx="1"/>
          </p:nvPr>
        </p:nvSpPr>
        <p:spPr/>
        <p:txBody>
          <a:bodyPr/>
          <a:lstStyle/>
          <a:p>
            <a:r>
              <a:rPr lang="en-CA" dirty="0"/>
              <a:t>VKS</a:t>
            </a:r>
          </a:p>
        </p:txBody>
      </p:sp>
    </p:spTree>
    <p:extLst>
      <p:ext uri="{BB962C8B-B14F-4D97-AF65-F5344CB8AC3E}">
        <p14:creationId xmlns:p14="http://schemas.microsoft.com/office/powerpoint/2010/main" val="588875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76A5-4B79-4156-B3DE-D8C6F0ED32D2}"/>
              </a:ext>
            </a:extLst>
          </p:cNvPr>
          <p:cNvSpPr>
            <a:spLocks noGrp="1"/>
          </p:cNvSpPr>
          <p:nvPr>
            <p:ph type="title"/>
          </p:nvPr>
        </p:nvSpPr>
        <p:spPr/>
        <p:txBody>
          <a:bodyPr/>
          <a:lstStyle/>
          <a:p>
            <a:r>
              <a:rPr lang="en-CA" dirty="0"/>
              <a:t>Vocabulary Knowledge Scale (VKS)</a:t>
            </a:r>
          </a:p>
        </p:txBody>
      </p:sp>
      <p:sp>
        <p:nvSpPr>
          <p:cNvPr id="3" name="Content Placeholder 2">
            <a:extLst>
              <a:ext uri="{FF2B5EF4-FFF2-40B4-BE49-F238E27FC236}">
                <a16:creationId xmlns:a16="http://schemas.microsoft.com/office/drawing/2014/main" id="{62111C15-FCBA-4B6D-AC1F-1996C497106F}"/>
              </a:ext>
            </a:extLst>
          </p:cNvPr>
          <p:cNvSpPr>
            <a:spLocks noGrp="1"/>
          </p:cNvSpPr>
          <p:nvPr>
            <p:ph idx="1"/>
          </p:nvPr>
        </p:nvSpPr>
        <p:spPr/>
        <p:txBody>
          <a:bodyPr/>
          <a:lstStyle/>
          <a:p>
            <a:r>
              <a:rPr lang="en-CA" dirty="0"/>
              <a:t>This is an excellent way to measure ongoing progress learning individual words.</a:t>
            </a:r>
          </a:p>
          <a:p>
            <a:pPr marL="0" indent="0">
              <a:buNone/>
            </a:pPr>
            <a:endParaRPr lang="en-CA" dirty="0"/>
          </a:p>
          <a:p>
            <a:r>
              <a:rPr lang="en-CA" dirty="0"/>
              <a:t>A vocabulary knowledge scale measures how well you know and can use words on a rating scale.</a:t>
            </a:r>
          </a:p>
        </p:txBody>
      </p:sp>
    </p:spTree>
    <p:extLst>
      <p:ext uri="{BB962C8B-B14F-4D97-AF65-F5344CB8AC3E}">
        <p14:creationId xmlns:p14="http://schemas.microsoft.com/office/powerpoint/2010/main" val="3089139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8F46-61AA-4131-A6A6-B6BD9F2FA98C}"/>
              </a:ext>
            </a:extLst>
          </p:cNvPr>
          <p:cNvSpPr>
            <a:spLocks noGrp="1"/>
          </p:cNvSpPr>
          <p:nvPr>
            <p:ph type="title"/>
          </p:nvPr>
        </p:nvSpPr>
        <p:spPr/>
        <p:txBody>
          <a:bodyPr/>
          <a:lstStyle/>
          <a:p>
            <a:r>
              <a:rPr lang="en-CA" dirty="0"/>
              <a:t>Task:</a:t>
            </a:r>
            <a:br>
              <a:rPr lang="en-CA" dirty="0"/>
            </a:br>
            <a:br>
              <a:rPr lang="en-CA" dirty="0"/>
            </a:br>
            <a:r>
              <a:rPr lang="en-CA" dirty="0"/>
              <a:t>refectory, rotate, defenestrate</a:t>
            </a:r>
          </a:p>
        </p:txBody>
      </p:sp>
      <p:sp>
        <p:nvSpPr>
          <p:cNvPr id="3" name="Content Placeholder 2">
            <a:extLst>
              <a:ext uri="{FF2B5EF4-FFF2-40B4-BE49-F238E27FC236}">
                <a16:creationId xmlns:a16="http://schemas.microsoft.com/office/drawing/2014/main" id="{8975F275-2ED4-4461-A8DC-507473A5EC65}"/>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A294FB82-610C-45A1-A899-5761B939455F}"/>
              </a:ext>
            </a:extLst>
          </p:cNvPr>
          <p:cNvPicPr>
            <a:picLocks noChangeAspect="1"/>
          </p:cNvPicPr>
          <p:nvPr/>
        </p:nvPicPr>
        <p:blipFill>
          <a:blip r:embed="rId2"/>
          <a:stretch>
            <a:fillRect/>
          </a:stretch>
        </p:blipFill>
        <p:spPr>
          <a:xfrm>
            <a:off x="3987803" y="1600454"/>
            <a:ext cx="7196665" cy="3647948"/>
          </a:xfrm>
          <a:prstGeom prst="rect">
            <a:avLst/>
          </a:prstGeom>
        </p:spPr>
      </p:pic>
    </p:spTree>
    <p:extLst>
      <p:ext uri="{BB962C8B-B14F-4D97-AF65-F5344CB8AC3E}">
        <p14:creationId xmlns:p14="http://schemas.microsoft.com/office/powerpoint/2010/main" val="4132980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C853-BC1C-4043-B8AD-921BA57A85BF}"/>
              </a:ext>
            </a:extLst>
          </p:cNvPr>
          <p:cNvSpPr>
            <a:spLocks noGrp="1"/>
          </p:cNvSpPr>
          <p:nvPr>
            <p:ph type="title"/>
          </p:nvPr>
        </p:nvSpPr>
        <p:spPr/>
        <p:txBody>
          <a:bodyPr/>
          <a:lstStyle/>
          <a:p>
            <a:r>
              <a:rPr lang="en-CA" dirty="0"/>
              <a:t>Developed by Mari </a:t>
            </a:r>
            <a:r>
              <a:rPr lang="en-CA" dirty="0" err="1"/>
              <a:t>Wesche</a:t>
            </a:r>
            <a:r>
              <a:rPr lang="en-CA" dirty="0"/>
              <a:t> &amp; </a:t>
            </a:r>
            <a:r>
              <a:rPr lang="en-CA" dirty="0" err="1"/>
              <a:t>Sima</a:t>
            </a:r>
            <a:r>
              <a:rPr lang="en-CA" dirty="0"/>
              <a:t> </a:t>
            </a:r>
            <a:r>
              <a:rPr lang="en-CA" dirty="0" err="1"/>
              <a:t>Paribakht</a:t>
            </a:r>
            <a:r>
              <a:rPr lang="en-CA" dirty="0"/>
              <a:t> (1996)</a:t>
            </a:r>
          </a:p>
        </p:txBody>
      </p:sp>
      <p:sp>
        <p:nvSpPr>
          <p:cNvPr id="3" name="Content Placeholder 2">
            <a:extLst>
              <a:ext uri="{FF2B5EF4-FFF2-40B4-BE49-F238E27FC236}">
                <a16:creationId xmlns:a16="http://schemas.microsoft.com/office/drawing/2014/main" id="{17729403-70AB-4009-9A30-5F38B88F1C80}"/>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04D4491D-F39F-4A5B-A485-430CC18E26E0}"/>
              </a:ext>
            </a:extLst>
          </p:cNvPr>
          <p:cNvPicPr>
            <a:picLocks noChangeAspect="1"/>
          </p:cNvPicPr>
          <p:nvPr/>
        </p:nvPicPr>
        <p:blipFill rotWithShape="1">
          <a:blip r:embed="rId2"/>
          <a:srcRect l="26250" t="23492" r="43452" b="50000"/>
          <a:stretch/>
        </p:blipFill>
        <p:spPr>
          <a:xfrm>
            <a:off x="4085772" y="1768311"/>
            <a:ext cx="6748826" cy="3321377"/>
          </a:xfrm>
          <a:prstGeom prst="rect">
            <a:avLst/>
          </a:prstGeom>
        </p:spPr>
      </p:pic>
    </p:spTree>
    <p:extLst>
      <p:ext uri="{BB962C8B-B14F-4D97-AF65-F5344CB8AC3E}">
        <p14:creationId xmlns:p14="http://schemas.microsoft.com/office/powerpoint/2010/main" val="2153564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7968-F811-460C-8803-92AA2B22C8E1}"/>
              </a:ext>
            </a:extLst>
          </p:cNvPr>
          <p:cNvSpPr>
            <a:spLocks noGrp="1"/>
          </p:cNvSpPr>
          <p:nvPr>
            <p:ph type="title"/>
          </p:nvPr>
        </p:nvSpPr>
        <p:spPr/>
        <p:txBody>
          <a:bodyPr/>
          <a:lstStyle/>
          <a:p>
            <a:r>
              <a:rPr lang="en-US" altLang="zh-HK" dirty="0">
                <a:ea typeface="PMingLiU" panose="02020500000000000000" pitchFamily="18" charset="-120"/>
              </a:rPr>
              <a:t>Vocabulary Knowledge Scale (VKS)</a:t>
            </a:r>
            <a:endParaRPr lang="en-CA" dirty="0">
              <a:ea typeface="PMingLiU" panose="02020500000000000000" pitchFamily="18" charset="-120"/>
            </a:endParaRPr>
          </a:p>
        </p:txBody>
      </p:sp>
      <p:sp>
        <p:nvSpPr>
          <p:cNvPr id="3" name="Content Placeholder 2">
            <a:extLst>
              <a:ext uri="{FF2B5EF4-FFF2-40B4-BE49-F238E27FC236}">
                <a16:creationId xmlns:a16="http://schemas.microsoft.com/office/drawing/2014/main" id="{60A81FAB-B677-412E-B07C-0C0F4968B3BD}"/>
              </a:ext>
            </a:extLst>
          </p:cNvPr>
          <p:cNvSpPr>
            <a:spLocks noGrp="1"/>
          </p:cNvSpPr>
          <p:nvPr>
            <p:ph idx="1"/>
          </p:nvPr>
        </p:nvSpPr>
        <p:spPr/>
        <p:txBody>
          <a:bodyPr/>
          <a:lstStyle/>
          <a:p>
            <a:endParaRPr lang="en-CA" dirty="0"/>
          </a:p>
        </p:txBody>
      </p:sp>
      <p:pic>
        <p:nvPicPr>
          <p:cNvPr id="1026" name="Picture 2" descr="Picture">
            <a:extLst>
              <a:ext uri="{FF2B5EF4-FFF2-40B4-BE49-F238E27FC236}">
                <a16:creationId xmlns:a16="http://schemas.microsoft.com/office/drawing/2014/main" id="{DF9F7B3E-E6D9-41D8-94EC-D12CA5AD6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268" y="139700"/>
            <a:ext cx="7972778"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48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F306-BE2E-418F-9273-13D488BB23B3}"/>
              </a:ext>
            </a:extLst>
          </p:cNvPr>
          <p:cNvSpPr>
            <a:spLocks noGrp="1"/>
          </p:cNvSpPr>
          <p:nvPr>
            <p:ph type="title"/>
          </p:nvPr>
        </p:nvSpPr>
        <p:spPr/>
        <p:txBody>
          <a:bodyPr/>
          <a:lstStyle/>
          <a:p>
            <a:r>
              <a:rPr lang="en-CA" dirty="0"/>
              <a:t>Problems with VKS </a:t>
            </a:r>
          </a:p>
        </p:txBody>
      </p:sp>
      <p:sp>
        <p:nvSpPr>
          <p:cNvPr id="3" name="Content Placeholder 2">
            <a:extLst>
              <a:ext uri="{FF2B5EF4-FFF2-40B4-BE49-F238E27FC236}">
                <a16:creationId xmlns:a16="http://schemas.microsoft.com/office/drawing/2014/main" id="{D6D8EF2A-E4BF-4B02-839C-355347DB0E9A}"/>
              </a:ext>
            </a:extLst>
          </p:cNvPr>
          <p:cNvSpPr>
            <a:spLocks noGrp="1"/>
          </p:cNvSpPr>
          <p:nvPr>
            <p:ph idx="1"/>
          </p:nvPr>
        </p:nvSpPr>
        <p:spPr/>
        <p:txBody>
          <a:bodyPr/>
          <a:lstStyle/>
          <a:p>
            <a:r>
              <a:rPr lang="en-CA" dirty="0"/>
              <a:t>Do you notice any problems with the VKS?</a:t>
            </a:r>
          </a:p>
        </p:txBody>
      </p:sp>
    </p:spTree>
    <p:extLst>
      <p:ext uri="{BB962C8B-B14F-4D97-AF65-F5344CB8AC3E}">
        <p14:creationId xmlns:p14="http://schemas.microsoft.com/office/powerpoint/2010/main" val="4218020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2C86BAEF-F8CA-4634-B159-AC3179314BD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FB9FCFE5-3237-4268-874A-317F36293D29}" type="slidenum">
              <a:rPr lang="zh-TW" altLang="en-US" sz="1200">
                <a:latin typeface="Arial" panose="020B0604020202020204" pitchFamily="34" charset="0"/>
              </a:rPr>
              <a:pPr>
                <a:spcBef>
                  <a:spcPct val="0"/>
                </a:spcBef>
                <a:buClrTx/>
                <a:buSzTx/>
                <a:buFontTx/>
                <a:buNone/>
              </a:pPr>
              <a:t>36</a:t>
            </a:fld>
            <a:endParaRPr lang="en-US" altLang="zh-TW" sz="1200">
              <a:latin typeface="Arial" panose="020B0604020202020204" pitchFamily="34" charset="0"/>
            </a:endParaRPr>
          </a:p>
        </p:txBody>
      </p:sp>
      <p:sp>
        <p:nvSpPr>
          <p:cNvPr id="12291" name="Rectangle 2">
            <a:extLst>
              <a:ext uri="{FF2B5EF4-FFF2-40B4-BE49-F238E27FC236}">
                <a16:creationId xmlns:a16="http://schemas.microsoft.com/office/drawing/2014/main" id="{ADB6160C-97EB-4603-B452-E8AA37E45E6B}"/>
              </a:ext>
            </a:extLst>
          </p:cNvPr>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l"/>
            <a:r>
              <a:rPr lang="en-US" altLang="zh-HK" dirty="0">
                <a:effectLst/>
                <a:ea typeface="PMingLiU" panose="02020500000000000000" pitchFamily="18" charset="-120"/>
              </a:rPr>
              <a:t>Problems with VKS</a:t>
            </a:r>
            <a:endParaRPr lang="en-US" altLang="zh-TW" dirty="0">
              <a:effectLst/>
              <a:ea typeface="PMingLiU" panose="02020500000000000000" pitchFamily="18" charset="-120"/>
            </a:endParaRPr>
          </a:p>
        </p:txBody>
      </p:sp>
      <p:sp>
        <p:nvSpPr>
          <p:cNvPr id="232451" name="Rectangle 3">
            <a:extLst>
              <a:ext uri="{FF2B5EF4-FFF2-40B4-BE49-F238E27FC236}">
                <a16:creationId xmlns:a16="http://schemas.microsoft.com/office/drawing/2014/main" id="{A552302A-9094-4F29-AA18-A2DC50D9C0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zh-HK" dirty="0">
                <a:effectLst/>
                <a:ea typeface="PMingLiU" panose="02020500000000000000" pitchFamily="18" charset="-120"/>
              </a:rPr>
              <a:t>Self-reported in nature</a:t>
            </a:r>
          </a:p>
          <a:p>
            <a:endParaRPr lang="en-US" altLang="zh-HK" dirty="0">
              <a:ea typeface="PMingLiU" panose="02020500000000000000" pitchFamily="18" charset="-120"/>
            </a:endParaRPr>
          </a:p>
          <a:p>
            <a:r>
              <a:rPr lang="en-US" altLang="zh-HK" dirty="0">
                <a:effectLst/>
                <a:ea typeface="PMingLiU" panose="02020500000000000000" pitchFamily="18" charset="-120"/>
              </a:rPr>
              <a:t>ability to produce a sentence with target vocab = ability to use the word appropriately (i.e. social and contextual factors)</a:t>
            </a:r>
          </a:p>
          <a:p>
            <a:pPr>
              <a:buFont typeface="Wingdings" panose="05000000000000000000" pitchFamily="2" charset="2"/>
              <a:buNone/>
            </a:pPr>
            <a:endParaRPr lang="en-US" altLang="zh-TW" dirty="0">
              <a:effectLst/>
              <a:ea typeface="PMingLiU" panose="02020500000000000000" pitchFamily="18" charset="-120"/>
            </a:endParaRPr>
          </a:p>
        </p:txBody>
      </p:sp>
    </p:spTree>
    <p:extLst>
      <p:ext uri="{BB962C8B-B14F-4D97-AF65-F5344CB8AC3E}">
        <p14:creationId xmlns:p14="http://schemas.microsoft.com/office/powerpoint/2010/main" val="1267685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8316-28AB-404A-BB7F-D571AF27F856}"/>
              </a:ext>
            </a:extLst>
          </p:cNvPr>
          <p:cNvSpPr>
            <a:spLocks noGrp="1"/>
          </p:cNvSpPr>
          <p:nvPr>
            <p:ph type="title"/>
          </p:nvPr>
        </p:nvSpPr>
        <p:spPr/>
        <p:txBody>
          <a:bodyPr/>
          <a:lstStyle/>
          <a:p>
            <a:r>
              <a:rPr lang="en-CA" dirty="0"/>
              <a:t>Creative Application Task</a:t>
            </a:r>
          </a:p>
        </p:txBody>
      </p:sp>
      <p:sp>
        <p:nvSpPr>
          <p:cNvPr id="3" name="Content Placeholder 2">
            <a:extLst>
              <a:ext uri="{FF2B5EF4-FFF2-40B4-BE49-F238E27FC236}">
                <a16:creationId xmlns:a16="http://schemas.microsoft.com/office/drawing/2014/main" id="{30086511-BEA4-431E-A437-1E36E59057B1}"/>
              </a:ext>
            </a:extLst>
          </p:cNvPr>
          <p:cNvSpPr>
            <a:spLocks noGrp="1"/>
          </p:cNvSpPr>
          <p:nvPr>
            <p:ph idx="1"/>
          </p:nvPr>
        </p:nvSpPr>
        <p:spPr/>
        <p:txBody>
          <a:bodyPr/>
          <a:lstStyle/>
          <a:p>
            <a:r>
              <a:rPr lang="en-CA" dirty="0"/>
              <a:t>Use your knowledge of what we have covered in this lesson to construct a test that measures your students depth of knowledge of 3 words of your choice. </a:t>
            </a:r>
          </a:p>
          <a:p>
            <a:endParaRPr lang="en-CA" dirty="0"/>
          </a:p>
          <a:p>
            <a:r>
              <a:rPr lang="en-CA" dirty="0"/>
              <a:t>Hint: they can’t just say they can do something, they need to prove it to you…</a:t>
            </a:r>
          </a:p>
        </p:txBody>
      </p:sp>
    </p:spTree>
    <p:extLst>
      <p:ext uri="{BB962C8B-B14F-4D97-AF65-F5344CB8AC3E}">
        <p14:creationId xmlns:p14="http://schemas.microsoft.com/office/powerpoint/2010/main" val="470328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4885-1EDB-4312-BEC4-9A6A29BFF1CA}"/>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B9DDC7A2-9188-4F95-8E68-9919157D48E7}"/>
              </a:ext>
            </a:extLst>
          </p:cNvPr>
          <p:cNvSpPr>
            <a:spLocks noGrp="1"/>
          </p:cNvSpPr>
          <p:nvPr>
            <p:ph idx="1"/>
          </p:nvPr>
        </p:nvSpPr>
        <p:spPr/>
        <p:txBody>
          <a:bodyPr/>
          <a:lstStyle/>
          <a:p>
            <a:r>
              <a:rPr lang="en-CA" dirty="0"/>
              <a:t>Nation, I.S.P.(2103). Learning vocabulary in another language (2</a:t>
            </a:r>
            <a:r>
              <a:rPr lang="en-CA" baseline="30000" dirty="0"/>
              <a:t>nd</a:t>
            </a:r>
            <a:r>
              <a:rPr lang="en-CA" dirty="0"/>
              <a:t> ed.). Cambridge: Cambridge University Press. </a:t>
            </a:r>
          </a:p>
          <a:p>
            <a:endParaRPr lang="en-CA" dirty="0"/>
          </a:p>
          <a:p>
            <a:r>
              <a:rPr lang="en-CA" dirty="0"/>
              <a:t>Read, J. (2004). Plumbing the depths: How should the construct of vocabulary knowledge be defined? In P. </a:t>
            </a:r>
            <a:r>
              <a:rPr lang="en-CA" dirty="0" err="1"/>
              <a:t>Bogaards</a:t>
            </a:r>
            <a:r>
              <a:rPr lang="en-CA" dirty="0"/>
              <a:t> &amp; B. Laufer (Eds.), Vocabulary in a second language: Selection, acquisition and testing (pp. 209-227). Amsterdam: John </a:t>
            </a:r>
            <a:r>
              <a:rPr lang="en-CA" dirty="0" err="1"/>
              <a:t>Benjamins</a:t>
            </a:r>
            <a:endParaRPr lang="en-CA" dirty="0"/>
          </a:p>
          <a:p>
            <a:endParaRPr lang="en-CA" dirty="0"/>
          </a:p>
          <a:p>
            <a:r>
              <a:rPr lang="en-CA" dirty="0"/>
              <a:t>Schmitt, N. (2014). Size and depth of vocabulary knowledge: What the research shows. Language Learning, vol. 64 (4), p. 913–951.</a:t>
            </a:r>
          </a:p>
          <a:p>
            <a:endParaRPr lang="en-CA" dirty="0"/>
          </a:p>
          <a:p>
            <a:r>
              <a:rPr lang="en-CA" dirty="0"/>
              <a:t>Shen, Z. (2008) The roles of depth and breadth of vocabulary knowledge in EFL reading performance. Asian Social Science, 4(12), 135-137. </a:t>
            </a:r>
          </a:p>
        </p:txBody>
      </p:sp>
    </p:spTree>
    <p:extLst>
      <p:ext uri="{BB962C8B-B14F-4D97-AF65-F5344CB8AC3E}">
        <p14:creationId xmlns:p14="http://schemas.microsoft.com/office/powerpoint/2010/main" val="419390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B384-34DC-40F7-9B1D-2CA7CC4A2AB4}"/>
              </a:ext>
            </a:extLst>
          </p:cNvPr>
          <p:cNvSpPr>
            <a:spLocks noGrp="1"/>
          </p:cNvSpPr>
          <p:nvPr>
            <p:ph type="title"/>
          </p:nvPr>
        </p:nvSpPr>
        <p:spPr>
          <a:xfrm>
            <a:off x="0" y="1128408"/>
            <a:ext cx="3176081" cy="4601183"/>
          </a:xfrm>
        </p:spPr>
        <p:txBody>
          <a:bodyPr/>
          <a:lstStyle/>
          <a:p>
            <a:r>
              <a:rPr lang="en-CA" dirty="0"/>
              <a:t>An important  link to reading comprehension</a:t>
            </a:r>
          </a:p>
        </p:txBody>
      </p:sp>
      <p:sp>
        <p:nvSpPr>
          <p:cNvPr id="3" name="Content Placeholder 2">
            <a:extLst>
              <a:ext uri="{FF2B5EF4-FFF2-40B4-BE49-F238E27FC236}">
                <a16:creationId xmlns:a16="http://schemas.microsoft.com/office/drawing/2014/main" id="{958F3981-D46B-4118-9043-1BCADED2024C}"/>
              </a:ext>
            </a:extLst>
          </p:cNvPr>
          <p:cNvSpPr>
            <a:spLocks noGrp="1"/>
          </p:cNvSpPr>
          <p:nvPr>
            <p:ph idx="1"/>
          </p:nvPr>
        </p:nvSpPr>
        <p:spPr/>
        <p:txBody>
          <a:bodyPr/>
          <a:lstStyle/>
          <a:p>
            <a:r>
              <a:rPr lang="en-CA" dirty="0"/>
              <a:t>Tests of vocabulary are highly predictive of performance on tests of reading comprehension.</a:t>
            </a:r>
          </a:p>
          <a:p>
            <a:endParaRPr lang="en-CA" dirty="0"/>
          </a:p>
          <a:p>
            <a:r>
              <a:rPr lang="en-CA" dirty="0"/>
              <a:t> A lot of researches show that depth of vocabulary knowledge, breadth of vocabulary knowledge and reading comprehension are highly, and positively, correlated. </a:t>
            </a:r>
          </a:p>
          <a:p>
            <a:endParaRPr lang="en-CA" dirty="0"/>
          </a:p>
          <a:p>
            <a:r>
              <a:rPr lang="en-CA" b="1" dirty="0"/>
              <a:t>Depth </a:t>
            </a:r>
            <a:r>
              <a:rPr lang="en-CA" dirty="0"/>
              <a:t>of vocabulary knowledge made a significant, and unique, contribution to the prediction of scores on reading comprehension beyond the prediction provided by the </a:t>
            </a:r>
            <a:r>
              <a:rPr lang="en-CA" b="1" dirty="0"/>
              <a:t>breadth</a:t>
            </a:r>
            <a:r>
              <a:rPr lang="en-CA" dirty="0"/>
              <a:t> of vocabulary knowledge. </a:t>
            </a:r>
          </a:p>
          <a:p>
            <a:endParaRPr lang="en-CA" dirty="0"/>
          </a:p>
          <a:p>
            <a:r>
              <a:rPr lang="en-CA" dirty="0"/>
              <a:t>(See Shen, 2008)</a:t>
            </a:r>
          </a:p>
        </p:txBody>
      </p:sp>
    </p:spTree>
    <p:extLst>
      <p:ext uri="{BB962C8B-B14F-4D97-AF65-F5344CB8AC3E}">
        <p14:creationId xmlns:p14="http://schemas.microsoft.com/office/powerpoint/2010/main" val="94717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0494-3686-4D9E-BBA2-2007649A9E5D}"/>
              </a:ext>
            </a:extLst>
          </p:cNvPr>
          <p:cNvSpPr>
            <a:spLocks noGrp="1"/>
          </p:cNvSpPr>
          <p:nvPr>
            <p:ph type="title"/>
          </p:nvPr>
        </p:nvSpPr>
        <p:spPr/>
        <p:txBody>
          <a:bodyPr/>
          <a:lstStyle/>
          <a:p>
            <a:r>
              <a:rPr lang="en-CA" dirty="0"/>
              <a:t>Sources of vocabulary to assess</a:t>
            </a:r>
          </a:p>
        </p:txBody>
      </p:sp>
      <p:sp>
        <p:nvSpPr>
          <p:cNvPr id="3" name="Content Placeholder 2">
            <a:extLst>
              <a:ext uri="{FF2B5EF4-FFF2-40B4-BE49-F238E27FC236}">
                <a16:creationId xmlns:a16="http://schemas.microsoft.com/office/drawing/2014/main" id="{460D0B28-C164-4158-A889-FC1E3E266CE1}"/>
              </a:ext>
            </a:extLst>
          </p:cNvPr>
          <p:cNvSpPr>
            <a:spLocks noGrp="1"/>
          </p:cNvSpPr>
          <p:nvPr>
            <p:ph idx="1"/>
          </p:nvPr>
        </p:nvSpPr>
        <p:spPr/>
        <p:txBody>
          <a:bodyPr/>
          <a:lstStyle/>
          <a:p>
            <a:r>
              <a:rPr lang="en-CA" dirty="0"/>
              <a:t>Items in the course book</a:t>
            </a:r>
          </a:p>
          <a:p>
            <a:r>
              <a:rPr lang="en-CA" dirty="0"/>
              <a:t>Items specified in the syllabus or curriculum</a:t>
            </a:r>
          </a:p>
          <a:p>
            <a:r>
              <a:rPr lang="en-CA" dirty="0"/>
              <a:t>Words from a frequency list</a:t>
            </a:r>
          </a:p>
        </p:txBody>
      </p:sp>
    </p:spTree>
    <p:extLst>
      <p:ext uri="{BB962C8B-B14F-4D97-AF65-F5344CB8AC3E}">
        <p14:creationId xmlns:p14="http://schemas.microsoft.com/office/powerpoint/2010/main" val="241962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A739-AE45-4A7F-9005-AFBA9D14D419}"/>
              </a:ext>
            </a:extLst>
          </p:cNvPr>
          <p:cNvSpPr>
            <a:spLocks noGrp="1"/>
          </p:cNvSpPr>
          <p:nvPr>
            <p:ph type="title"/>
          </p:nvPr>
        </p:nvSpPr>
        <p:spPr/>
        <p:txBody>
          <a:bodyPr/>
          <a:lstStyle/>
          <a:p>
            <a:r>
              <a:rPr lang="en-CA" dirty="0"/>
              <a:t>In-class testing of vocabulary </a:t>
            </a:r>
          </a:p>
        </p:txBody>
      </p:sp>
      <p:sp>
        <p:nvSpPr>
          <p:cNvPr id="3" name="Content Placeholder 2">
            <a:extLst>
              <a:ext uri="{FF2B5EF4-FFF2-40B4-BE49-F238E27FC236}">
                <a16:creationId xmlns:a16="http://schemas.microsoft.com/office/drawing/2014/main" id="{D5EA4039-EF83-4AD9-A40D-76008F68950C}"/>
              </a:ext>
            </a:extLst>
          </p:cNvPr>
          <p:cNvSpPr>
            <a:spLocks noGrp="1"/>
          </p:cNvSpPr>
          <p:nvPr>
            <p:ph idx="1"/>
          </p:nvPr>
        </p:nvSpPr>
        <p:spPr/>
        <p:txBody>
          <a:bodyPr>
            <a:normAutofit/>
          </a:bodyPr>
          <a:lstStyle/>
          <a:p>
            <a:pPr algn="just">
              <a:defRPr/>
            </a:pPr>
            <a:r>
              <a:rPr lang="en-US" dirty="0"/>
              <a:t>As teachers we need to test vocabulary to know how effective our teaching has been </a:t>
            </a:r>
          </a:p>
          <a:p>
            <a:pPr algn="just">
              <a:defRPr/>
            </a:pPr>
            <a:endParaRPr lang="en-US" dirty="0"/>
          </a:p>
          <a:p>
            <a:pPr algn="just">
              <a:defRPr/>
            </a:pPr>
            <a:r>
              <a:rPr lang="en-US" dirty="0"/>
              <a:t>Testing provides a forms of feedback for both the teacher, learners, parents, and other stakeholders.</a:t>
            </a:r>
          </a:p>
          <a:p>
            <a:pPr algn="just">
              <a:defRPr/>
            </a:pPr>
            <a:endParaRPr lang="en-US" dirty="0"/>
          </a:p>
          <a:p>
            <a:pPr algn="just">
              <a:defRPr/>
            </a:pPr>
            <a:r>
              <a:rPr lang="en-US" dirty="0"/>
              <a:t>If learners know they are being tested on the vocabulary they often pay more attention and are pushed to review outside of class.</a:t>
            </a:r>
          </a:p>
          <a:p>
            <a:pPr marL="0" indent="0" algn="just">
              <a:buNone/>
              <a:defRPr/>
            </a:pPr>
            <a:endParaRPr lang="en-US" dirty="0"/>
          </a:p>
          <a:p>
            <a:pPr algn="just">
              <a:defRPr/>
            </a:pPr>
            <a:r>
              <a:rPr lang="en-US" dirty="0"/>
              <a:t>Testing reinforces and recycles words they learn and also motivates learners to study the words they get wrong.  </a:t>
            </a:r>
          </a:p>
          <a:p>
            <a:endParaRPr lang="en-CA" dirty="0"/>
          </a:p>
        </p:txBody>
      </p:sp>
    </p:spTree>
    <p:extLst>
      <p:ext uri="{BB962C8B-B14F-4D97-AF65-F5344CB8AC3E}">
        <p14:creationId xmlns:p14="http://schemas.microsoft.com/office/powerpoint/2010/main" val="92116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1FCC26-AB8B-4E9A-9A5D-A8479BEC6471}"/>
              </a:ext>
            </a:extLst>
          </p:cNvPr>
          <p:cNvSpPr>
            <a:spLocks noGrp="1"/>
          </p:cNvSpPr>
          <p:nvPr>
            <p:ph type="title"/>
          </p:nvPr>
        </p:nvSpPr>
        <p:spPr/>
        <p:txBody>
          <a:bodyPr/>
          <a:lstStyle/>
          <a:p>
            <a:pPr>
              <a:defRPr/>
            </a:pPr>
            <a:r>
              <a:rPr lang="en-US" altLang="zh-TW">
                <a:ea typeface="PMingLiU" panose="02020500000000000000" pitchFamily="18" charset="-120"/>
              </a:rPr>
              <a:t>Vocabulary Assessment Tools</a:t>
            </a:r>
            <a:endParaRPr lang="zh-TW" altLang="en-US">
              <a:ea typeface="PMingLiU" panose="02020500000000000000" pitchFamily="18" charset="-120"/>
            </a:endParaRPr>
          </a:p>
        </p:txBody>
      </p:sp>
      <p:sp>
        <p:nvSpPr>
          <p:cNvPr id="8195" name="內容版面配置區 2">
            <a:extLst>
              <a:ext uri="{FF2B5EF4-FFF2-40B4-BE49-F238E27FC236}">
                <a16:creationId xmlns:a16="http://schemas.microsoft.com/office/drawing/2014/main" id="{AC98AC88-C947-423A-9E26-671E0079D4EC}"/>
              </a:ext>
            </a:extLst>
          </p:cNvPr>
          <p:cNvSpPr>
            <a:spLocks noGrp="1" noChangeArrowheads="1"/>
          </p:cNvSpPr>
          <p:nvPr>
            <p:ph idx="1"/>
          </p:nvPr>
        </p:nvSpPr>
        <p:spPr/>
        <p:txBody>
          <a:bodyPr/>
          <a:lstStyle/>
          <a:p>
            <a:r>
              <a:rPr lang="en-US" altLang="zh-TW" dirty="0">
                <a:effectLst/>
                <a:ea typeface="PMingLiU" panose="02020500000000000000" pitchFamily="18" charset="-120"/>
              </a:rPr>
              <a:t>In your </a:t>
            </a:r>
            <a:r>
              <a:rPr lang="en-US" altLang="zh-TW" dirty="0">
                <a:ea typeface="PMingLiU" panose="02020500000000000000" pitchFamily="18" charset="-120"/>
              </a:rPr>
              <a:t>experience how has your </a:t>
            </a:r>
            <a:r>
              <a:rPr lang="en-US" altLang="zh-TW" dirty="0">
                <a:effectLst/>
                <a:ea typeface="PMingLiU" panose="02020500000000000000" pitchFamily="18" charset="-120"/>
              </a:rPr>
              <a:t>vocabulary been assessed as a learner?</a:t>
            </a:r>
          </a:p>
          <a:p>
            <a:endParaRPr lang="en-US" altLang="zh-TW" dirty="0">
              <a:ea typeface="PMingLiU" panose="02020500000000000000" pitchFamily="18" charset="-120"/>
            </a:endParaRPr>
          </a:p>
          <a:p>
            <a:r>
              <a:rPr lang="en-US" altLang="zh-TW" dirty="0">
                <a:effectLst/>
                <a:ea typeface="PMingLiU" panose="02020500000000000000" pitchFamily="18" charset="-120"/>
              </a:rPr>
              <a:t>How have you assessed your learners’ vocabulary as  a teacher?</a:t>
            </a:r>
          </a:p>
          <a:p>
            <a:endParaRPr lang="en-US" altLang="zh-TW" dirty="0">
              <a:effectLst/>
              <a:ea typeface="PMingLiU" panose="02020500000000000000" pitchFamily="18" charset="-120"/>
            </a:endParaRPr>
          </a:p>
          <a:p>
            <a:r>
              <a:rPr lang="en-US" altLang="zh-TW" dirty="0">
                <a:effectLst/>
                <a:ea typeface="PMingLiU" panose="02020500000000000000" pitchFamily="18" charset="-120"/>
              </a:rPr>
              <a:t>What was being tested in each of the tests? (FUMP, Depth of knowledge, etc.)</a:t>
            </a:r>
          </a:p>
          <a:p>
            <a:endParaRPr lang="en-US" altLang="zh-TW" dirty="0">
              <a:effectLst/>
              <a:ea typeface="PMingLiU" panose="02020500000000000000" pitchFamily="18" charset="-120"/>
            </a:endParaRPr>
          </a:p>
          <a:p>
            <a:r>
              <a:rPr lang="en-US" altLang="zh-TW" dirty="0">
                <a:effectLst/>
                <a:ea typeface="PMingLiU" panose="02020500000000000000" pitchFamily="18" charset="-120"/>
              </a:rPr>
              <a:t>Do you see any problems with some of the tests?</a:t>
            </a:r>
            <a:endParaRPr lang="zh-TW" altLang="en-US" dirty="0">
              <a:effectLst/>
              <a:ea typeface="PMingLiU" panose="02020500000000000000" pitchFamily="18" charset="-120"/>
            </a:endParaRPr>
          </a:p>
        </p:txBody>
      </p:sp>
      <p:sp>
        <p:nvSpPr>
          <p:cNvPr id="8196" name="投影片編號版面配置區 3">
            <a:extLst>
              <a:ext uri="{FF2B5EF4-FFF2-40B4-BE49-F238E27FC236}">
                <a16:creationId xmlns:a16="http://schemas.microsoft.com/office/drawing/2014/main" id="{51116506-8CB7-43ED-A2B4-98CF8B2162A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A131B9D4-4D23-488F-94D9-4EB88DD2B72F}" type="slidenum">
              <a:rPr lang="zh-TW" altLang="en-US" sz="1200">
                <a:latin typeface="Arial" panose="020B0604020202020204" pitchFamily="34" charset="0"/>
              </a:rPr>
              <a:pPr>
                <a:spcBef>
                  <a:spcPct val="0"/>
                </a:spcBef>
                <a:buClrTx/>
                <a:buSzTx/>
                <a:buFontTx/>
                <a:buNone/>
              </a:pPr>
              <a:t>7</a:t>
            </a:fld>
            <a:endParaRPr lang="en-US" altLang="zh-TW" sz="1200">
              <a:latin typeface="Arial" panose="020B0604020202020204" pitchFamily="34" charset="0"/>
            </a:endParaRPr>
          </a:p>
        </p:txBody>
      </p:sp>
    </p:spTree>
    <p:extLst>
      <p:ext uri="{BB962C8B-B14F-4D97-AF65-F5344CB8AC3E}">
        <p14:creationId xmlns:p14="http://schemas.microsoft.com/office/powerpoint/2010/main" val="4080478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2E10-4AB2-4B0A-AE2B-96771A396A3F}"/>
              </a:ext>
            </a:extLst>
          </p:cNvPr>
          <p:cNvSpPr>
            <a:spLocks noGrp="1"/>
          </p:cNvSpPr>
          <p:nvPr>
            <p:ph type="title"/>
          </p:nvPr>
        </p:nvSpPr>
        <p:spPr/>
        <p:txBody>
          <a:bodyPr/>
          <a:lstStyle/>
          <a:p>
            <a:r>
              <a:rPr lang="en-CA" dirty="0"/>
              <a:t>Types of tests</a:t>
            </a:r>
          </a:p>
        </p:txBody>
      </p:sp>
      <p:sp>
        <p:nvSpPr>
          <p:cNvPr id="3" name="Content Placeholder 2">
            <a:extLst>
              <a:ext uri="{FF2B5EF4-FFF2-40B4-BE49-F238E27FC236}">
                <a16:creationId xmlns:a16="http://schemas.microsoft.com/office/drawing/2014/main" id="{60B43F95-88E7-4249-8780-BF1F8F9C1AD2}"/>
              </a:ext>
            </a:extLst>
          </p:cNvPr>
          <p:cNvSpPr>
            <a:spLocks noGrp="1"/>
          </p:cNvSpPr>
          <p:nvPr>
            <p:ph idx="1"/>
          </p:nvPr>
        </p:nvSpPr>
        <p:spPr/>
        <p:txBody>
          <a:bodyPr/>
          <a:lstStyle/>
          <a:p>
            <a:r>
              <a:rPr lang="en-CA" dirty="0"/>
              <a:t>Vocabulary size tests</a:t>
            </a:r>
          </a:p>
          <a:p>
            <a:r>
              <a:rPr lang="en-CA" dirty="0"/>
              <a:t>Depth of knowledge</a:t>
            </a:r>
          </a:p>
          <a:p>
            <a:endParaRPr lang="en-CA" dirty="0"/>
          </a:p>
        </p:txBody>
      </p:sp>
    </p:spTree>
    <p:extLst>
      <p:ext uri="{BB962C8B-B14F-4D97-AF65-F5344CB8AC3E}">
        <p14:creationId xmlns:p14="http://schemas.microsoft.com/office/powerpoint/2010/main" val="356556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C3CB-6039-46A4-85BD-3C7028EEF3ED}"/>
              </a:ext>
            </a:extLst>
          </p:cNvPr>
          <p:cNvSpPr>
            <a:spLocks noGrp="1"/>
          </p:cNvSpPr>
          <p:nvPr>
            <p:ph type="title"/>
          </p:nvPr>
        </p:nvSpPr>
        <p:spPr/>
        <p:txBody>
          <a:bodyPr/>
          <a:lstStyle/>
          <a:p>
            <a:r>
              <a:rPr lang="en-US" altLang="zh-HK" dirty="0">
                <a:ea typeface="PMingLiU" panose="02020500000000000000" pitchFamily="18" charset="-120"/>
              </a:rPr>
              <a:t>Various vocabulary assessment tools</a:t>
            </a:r>
            <a:br>
              <a:rPr lang="en-US" altLang="zh-HK" dirty="0">
                <a:ea typeface="PMingLiU" panose="02020500000000000000" pitchFamily="18" charset="-120"/>
              </a:rPr>
            </a:br>
            <a:br>
              <a:rPr lang="en-US" altLang="zh-HK" dirty="0">
                <a:ea typeface="PMingLiU" panose="02020500000000000000" pitchFamily="18" charset="-120"/>
              </a:rPr>
            </a:br>
            <a:r>
              <a:rPr lang="en-US" altLang="zh-HK" sz="1200" b="1" dirty="0">
                <a:solidFill>
                  <a:schemeClr val="bg1"/>
                </a:solidFill>
                <a:ea typeface="PMingLiU" panose="02020500000000000000" pitchFamily="18" charset="-120"/>
              </a:rPr>
              <a:t>(available at http://www.lextutor.ca/tests/)</a:t>
            </a:r>
            <a:br>
              <a:rPr lang="en-US" altLang="zh-HK" b="1" dirty="0">
                <a:solidFill>
                  <a:srgbClr val="336600"/>
                </a:solidFill>
                <a:ea typeface="PMingLiU" panose="02020500000000000000" pitchFamily="18" charset="-120"/>
              </a:rPr>
            </a:br>
            <a:endParaRPr lang="en-CA" dirty="0"/>
          </a:p>
        </p:txBody>
      </p:sp>
      <p:sp>
        <p:nvSpPr>
          <p:cNvPr id="3" name="Content Placeholder 2">
            <a:extLst>
              <a:ext uri="{FF2B5EF4-FFF2-40B4-BE49-F238E27FC236}">
                <a16:creationId xmlns:a16="http://schemas.microsoft.com/office/drawing/2014/main" id="{9C39D309-7451-4F19-A0AF-62668E296F82}"/>
              </a:ext>
            </a:extLst>
          </p:cNvPr>
          <p:cNvSpPr>
            <a:spLocks noGrp="1"/>
          </p:cNvSpPr>
          <p:nvPr>
            <p:ph idx="1"/>
          </p:nvPr>
        </p:nvSpPr>
        <p:spPr/>
        <p:txBody>
          <a:bodyPr>
            <a:normAutofit lnSpcReduction="10000"/>
          </a:bodyPr>
          <a:lstStyle/>
          <a:p>
            <a:r>
              <a:rPr lang="en-US" altLang="zh-HK" sz="2200" b="1" dirty="0">
                <a:ea typeface="PMingLiU" panose="02020500000000000000" pitchFamily="18" charset="-120"/>
              </a:rPr>
              <a:t>Vocabulary Levels Tests (VLTs) </a:t>
            </a:r>
          </a:p>
          <a:p>
            <a:pPr lvl="1"/>
            <a:r>
              <a:rPr lang="en-US" altLang="zh-HK" sz="2200" dirty="0">
                <a:ea typeface="PMingLiU" panose="02020500000000000000" pitchFamily="18" charset="-120"/>
              </a:rPr>
              <a:t> To check vocabulary size at different word frequency levels – both receptive and productive</a:t>
            </a:r>
          </a:p>
          <a:p>
            <a:pPr lvl="2"/>
            <a:r>
              <a:rPr lang="en-US" altLang="zh-HK" sz="2200" dirty="0">
                <a:ea typeface="PMingLiU" panose="02020500000000000000" pitchFamily="18" charset="-120"/>
              </a:rPr>
              <a:t>2000, 3000, 5000, 10000-word levels; AWL</a:t>
            </a:r>
          </a:p>
          <a:p>
            <a:pPr lvl="2"/>
            <a:r>
              <a:rPr lang="en-US" altLang="zh-HK" sz="2200" dirty="0">
                <a:ea typeface="PMingLiU" panose="02020500000000000000" pitchFamily="18" charset="-120"/>
              </a:rPr>
              <a:t>Aim at score of at least 80%</a:t>
            </a:r>
          </a:p>
          <a:p>
            <a:r>
              <a:rPr lang="en-US" altLang="zh-HK" sz="2200" b="1" dirty="0">
                <a:ea typeface="PMingLiU" panose="02020500000000000000" pitchFamily="18" charset="-120"/>
              </a:rPr>
              <a:t>Word Association Test</a:t>
            </a:r>
          </a:p>
          <a:p>
            <a:pPr lvl="1"/>
            <a:r>
              <a:rPr lang="en-US" altLang="zh-HK" sz="2200" dirty="0">
                <a:ea typeface="PMingLiU" panose="02020500000000000000" pitchFamily="18" charset="-120"/>
              </a:rPr>
              <a:t>Meaning (different senses of a word), collocations</a:t>
            </a:r>
          </a:p>
          <a:p>
            <a:r>
              <a:rPr lang="en-US" altLang="zh-HK" sz="2200" b="1" dirty="0">
                <a:ea typeface="PMingLiU" panose="02020500000000000000" pitchFamily="18" charset="-120"/>
              </a:rPr>
              <a:t>Vocabulary Knowledge Scale (VKS)</a:t>
            </a:r>
          </a:p>
          <a:p>
            <a:pPr lvl="1"/>
            <a:r>
              <a:rPr lang="en-US" altLang="zh-HK" sz="2200" dirty="0">
                <a:ea typeface="PMingLiU" panose="02020500000000000000" pitchFamily="18" charset="-120"/>
              </a:rPr>
              <a:t>To check “quality” or “depth” of vocab knowledge</a:t>
            </a:r>
          </a:p>
          <a:p>
            <a:r>
              <a:rPr lang="en-US" altLang="zh-HK" sz="2200" b="1" dirty="0">
                <a:ea typeface="PMingLiU" panose="02020500000000000000" pitchFamily="18" charset="-120"/>
              </a:rPr>
              <a:t>Vocab Profiler</a:t>
            </a:r>
          </a:p>
          <a:p>
            <a:pPr lvl="1"/>
            <a:r>
              <a:rPr lang="en-US" altLang="zh-HK" sz="2200" dirty="0">
                <a:ea typeface="PMingLiU" panose="02020500000000000000" pitchFamily="18" charset="-120"/>
              </a:rPr>
              <a:t>Lexical richness (type/token ratio) – more different words</a:t>
            </a:r>
          </a:p>
          <a:p>
            <a:pPr lvl="1"/>
            <a:r>
              <a:rPr lang="en-US" altLang="zh-HK" sz="2200" dirty="0">
                <a:ea typeface="PMingLiU" panose="02020500000000000000" pitchFamily="18" charset="-120"/>
              </a:rPr>
              <a:t>More frequent words or more low-frequency words being used</a:t>
            </a:r>
          </a:p>
          <a:p>
            <a:endParaRPr lang="en-CA" dirty="0"/>
          </a:p>
        </p:txBody>
      </p:sp>
    </p:spTree>
    <p:extLst>
      <p:ext uri="{BB962C8B-B14F-4D97-AF65-F5344CB8AC3E}">
        <p14:creationId xmlns:p14="http://schemas.microsoft.com/office/powerpoint/2010/main" val="10966606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180</TotalTime>
  <Words>1358</Words>
  <Application>Microsoft Office PowerPoint</Application>
  <PresentationFormat>Widescreen</PresentationFormat>
  <Paragraphs>171</Paragraphs>
  <Slides>38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Microsoft JhengHei</vt:lpstr>
      <vt:lpstr>PMingLiU</vt:lpstr>
      <vt:lpstr>PMingLiU</vt:lpstr>
      <vt:lpstr>Arial</vt:lpstr>
      <vt:lpstr>Calibri</vt:lpstr>
      <vt:lpstr>Corbel</vt:lpstr>
      <vt:lpstr>Garamond</vt:lpstr>
      <vt:lpstr>Wingdings</vt:lpstr>
      <vt:lpstr>Wingdings 2</vt:lpstr>
      <vt:lpstr>Frame</vt:lpstr>
      <vt:lpstr>VOCABULARY ASSESSMENT</vt:lpstr>
      <vt:lpstr>Thinking</vt:lpstr>
      <vt:lpstr>Uses of vocabulary assessment results</vt:lpstr>
      <vt:lpstr>An important  link to reading comprehension</vt:lpstr>
      <vt:lpstr>Sources of vocabulary to assess</vt:lpstr>
      <vt:lpstr>In-class testing of vocabulary </vt:lpstr>
      <vt:lpstr>Vocabulary Assessment Tools</vt:lpstr>
      <vt:lpstr>Types of tests</vt:lpstr>
      <vt:lpstr>Various vocabulary assessment tools  (available at http://www.lextutor.ca/tests/) </vt:lpstr>
      <vt:lpstr>Size or Depth?  (available at http://www.lextutor.ca/tests/) </vt:lpstr>
      <vt:lpstr>Vocabulary Size</vt:lpstr>
      <vt:lpstr>Well-known size tests</vt:lpstr>
      <vt:lpstr>Depth of Knowledge</vt:lpstr>
      <vt:lpstr>Depth of knowledge tests</vt:lpstr>
      <vt:lpstr>Depth of Knowledge</vt:lpstr>
      <vt:lpstr>Checking Meaning, Usage, Spelling</vt:lpstr>
      <vt:lpstr>Multiple choice</vt:lpstr>
      <vt:lpstr>Multiple choice</vt:lpstr>
      <vt:lpstr>Definitions L1-L2</vt:lpstr>
      <vt:lpstr>Definition matching</vt:lpstr>
      <vt:lpstr>Graphic organizers</vt:lpstr>
      <vt:lpstr>Fill-in the blank</vt:lpstr>
      <vt:lpstr>Fill-in-the-blank</vt:lpstr>
      <vt:lpstr>Fill-in-the blank</vt:lpstr>
      <vt:lpstr>Usage in writing</vt:lpstr>
      <vt:lpstr>Usage in speaking</vt:lpstr>
      <vt:lpstr>Usage in speaking</vt:lpstr>
      <vt:lpstr>Usage in speaking</vt:lpstr>
      <vt:lpstr>Test card</vt:lpstr>
      <vt:lpstr>Vocabulary Knowledge Scale</vt:lpstr>
      <vt:lpstr>Vocabulary Knowledge Scale (VKS)</vt:lpstr>
      <vt:lpstr>Task:  refectory, rotate, defenestrate</vt:lpstr>
      <vt:lpstr>Developed by Mari Wesche &amp; Sima Paribakht (1996)</vt:lpstr>
      <vt:lpstr>Vocabulary Knowledge Scale (VKS)</vt:lpstr>
      <vt:lpstr>Problems with VKS </vt:lpstr>
      <vt:lpstr>Problems with VKS</vt:lpstr>
      <vt:lpstr>Creative Application Task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ASSESSMENT</dc:title>
  <dc:creator>Whitehead, George E.K. (Prof.)</dc:creator>
  <cp:lastModifiedBy>Whitehead, George E.K. (Prof.)</cp:lastModifiedBy>
  <cp:revision>38</cp:revision>
  <dcterms:created xsi:type="dcterms:W3CDTF">2018-07-19T05:16:53Z</dcterms:created>
  <dcterms:modified xsi:type="dcterms:W3CDTF">2018-07-20T04:57:32Z</dcterms:modified>
</cp:coreProperties>
</file>