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4" r:id="rId2"/>
    <p:sldId id="336" r:id="rId3"/>
    <p:sldId id="277" r:id="rId4"/>
    <p:sldId id="293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295" r:id="rId13"/>
    <p:sldId id="324" r:id="rId14"/>
    <p:sldId id="325" r:id="rId15"/>
    <p:sldId id="294" r:id="rId16"/>
    <p:sldId id="303" r:id="rId17"/>
    <p:sldId id="304" r:id="rId18"/>
    <p:sldId id="296" r:id="rId19"/>
    <p:sldId id="326" r:id="rId20"/>
    <p:sldId id="308" r:id="rId21"/>
    <p:sldId id="305" r:id="rId22"/>
    <p:sldId id="327" r:id="rId23"/>
    <p:sldId id="310" r:id="rId24"/>
    <p:sldId id="297" r:id="rId25"/>
    <p:sldId id="328" r:id="rId26"/>
    <p:sldId id="311" r:id="rId27"/>
    <p:sldId id="306" r:id="rId28"/>
    <p:sldId id="329" r:id="rId29"/>
    <p:sldId id="312" r:id="rId30"/>
    <p:sldId id="307" r:id="rId31"/>
    <p:sldId id="330" r:id="rId32"/>
    <p:sldId id="300" r:id="rId33"/>
    <p:sldId id="313" r:id="rId34"/>
    <p:sldId id="323" r:id="rId35"/>
    <p:sldId id="301" r:id="rId36"/>
    <p:sldId id="333" r:id="rId37"/>
    <p:sldId id="334" r:id="rId38"/>
    <p:sldId id="332" r:id="rId39"/>
    <p:sldId id="335" r:id="rId40"/>
    <p:sldId id="33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3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4" d="100"/>
          <a:sy n="94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A9BC2C-0866-4A25-90C0-7BF96521DDF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7810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Translating Words and Lexemes</a:t>
            </a:r>
            <a:endParaRPr lang="en-US" sz="4000" b="1" dirty="0">
              <a:ln w="2857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FBE984-9BDB-4DBB-85FC-A26AA9D2A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Examining the benefits and drawbacks</a:t>
            </a:r>
          </a:p>
        </p:txBody>
      </p:sp>
    </p:spTree>
    <p:extLst>
      <p:ext uri="{BB962C8B-B14F-4D97-AF65-F5344CB8AC3E}">
        <p14:creationId xmlns:p14="http://schemas.microsoft.com/office/powerpoint/2010/main" val="391199196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762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Teacher Centered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Rationale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3716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noProof="0" dirty="0">
              <a:solidFill>
                <a:schemeClr val="tx2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Checking students understanding of difficult or abstract concepts </a:t>
            </a:r>
            <a:r>
              <a:rPr lang="en-US" sz="2400" b="1" kern="0" noProof="0" dirty="0">
                <a:solidFill>
                  <a:schemeClr val="tx2"/>
                </a:solidFill>
                <a:latin typeface="+mn-lt"/>
              </a:rPr>
              <a:t>(Atkinson, 1987)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baseline="0" noProof="0" dirty="0">
                <a:solidFill>
                  <a:schemeClr val="tx2"/>
                </a:solidFill>
                <a:latin typeface="+mn-lt"/>
              </a:rPr>
              <a:t>Drawing</a:t>
            </a:r>
            <a:r>
              <a:rPr lang="en-US" sz="2400" b="1" kern="0" noProof="0" dirty="0">
                <a:solidFill>
                  <a:schemeClr val="tx2"/>
                </a:solidFill>
                <a:latin typeface="+mn-lt"/>
              </a:rPr>
              <a:t> attention to/emphasizing key points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noProof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0142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Dangers of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johnbarban.com/wp-content/uploads/2010/02/d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343400" cy="3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6929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Double Iceberg Model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(Whitehead &amp; Hwang, 2012)</a:t>
            </a:r>
            <a:endParaRPr lang="en-US" sz="12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632460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English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633478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Korean</a:t>
            </a:r>
            <a:endParaRPr lang="ko-KR" altLang="en-US" sz="2800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33265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576935"/>
            <a:ext cx="139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Language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27834" y="2590800"/>
            <a:ext cx="30099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32862" y="297180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Common Translation Process…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7892" y="4152900"/>
            <a:ext cx="139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Meaning in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3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092700" y="18669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576935"/>
            <a:ext cx="139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1" y="4034135"/>
            <a:ext cx="139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Meaning in context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81300" y="2871264"/>
            <a:ext cx="0" cy="168103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0000" y="2871264"/>
            <a:ext cx="2286000" cy="217377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3081635"/>
            <a:ext cx="0" cy="208736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81378" y="4645779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3770969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6045" y="5334000"/>
            <a:ext cx="389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[4. Same or Different?]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Thinking Process for Translation</a:t>
            </a:r>
            <a:endParaRPr lang="en-US" sz="1200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962400" y="5168999"/>
            <a:ext cx="1905000" cy="284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23266" y="3200400"/>
            <a:ext cx="0" cy="199703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19266" y="492160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[2a]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3807767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31011" y="3810000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[3a]</a:t>
            </a:r>
          </a:p>
        </p:txBody>
      </p:sp>
    </p:spTree>
    <p:extLst>
      <p:ext uri="{BB962C8B-B14F-4D97-AF65-F5344CB8AC3E}">
        <p14:creationId xmlns:p14="http://schemas.microsoft.com/office/powerpoint/2010/main" val="1640825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26" grpId="0"/>
      <p:bldP spid="2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Word Meaning Relationships</a:t>
            </a:r>
            <a:endParaRPr lang="en-US" i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28600" y="1371600"/>
          <a:ext cx="8534400" cy="53721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Relationship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Definition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1:1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The word or phrase meaning being translated from English has a perfect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word or phrase match in Korean.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English word + Meaning = Korean word + Meaning</a:t>
                      </a: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350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Fake 1:1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latin typeface="+mn-lt"/>
                          <a:ea typeface="맑은 고딕"/>
                          <a:cs typeface="Times New Roman"/>
                        </a:rPr>
                        <a:t>Type A</a:t>
                      </a:r>
                      <a:endParaRPr lang="ko-KR" sz="1800" u="sng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Words appear to have 1:1 relationship; however, in context the meaning of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the English word is not what it first appears. Therefore, the Korean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translation/explanation must also reflect the meaning in context.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latin typeface="+mn-lt"/>
                          <a:ea typeface="맑은 고딕"/>
                          <a:cs typeface="Times New Roman"/>
                        </a:rPr>
                        <a:t>Type B</a:t>
                      </a:r>
                      <a:endParaRPr lang="ko-KR" sz="1800" u="sng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On the surface, the words appear to have a perfect 1:1 relationship;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however, slight differences exist in meaning. (Word meaning differs in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different language and cultures.)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1:0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English word and meaning has no direct match in Korean, and therefore,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requires an explanation of meaning.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800" b="1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Steps to Effective L1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/>
              <a:t>DO NOT translate word to word simply from memory or from an English to Korean dictionary! (GTM style) this can lead to inaccurate translation!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/>
              <a:t>Find the English meaning of the word or phrase in the context you are teaching.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/>
              <a:t>DO NOT teach multiple definitions. The context will give you the correct meaning to teach.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/>
              <a:t>This is your starting point to effective translation. 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 ate a </a:t>
            </a:r>
            <a:r>
              <a:rPr lang="en-CA" b="1" i="1" u="sng" dirty="0"/>
              <a:t>big apple</a:t>
            </a:r>
            <a:r>
              <a:rPr lang="en-CA" dirty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1:1 Relationship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English can be directly translated into Korean with no loss in meaning</a:t>
            </a:r>
            <a:endParaRPr lang="en-US" sz="1200" i="1" dirty="0"/>
          </a:p>
        </p:txBody>
      </p:sp>
      <p:pic>
        <p:nvPicPr>
          <p:cNvPr id="6" name="Picture 5" descr="http://appleadayproject.files.wordpress.com/2011/03/apple-ful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825721" cy="83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http://appleadayproject.files.wordpress.com/2011/03/apple-ful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410200"/>
            <a:ext cx="815560" cy="82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828800" y="16764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zh-CN" sz="1100" dirty="0">
                <a:latin typeface="Calibri" pitchFamily="34" charset="0"/>
                <a:ea typeface="SimSun" pitchFamily="2" charset="-122"/>
                <a:cs typeface="Arial" pitchFamily="34" charset="0"/>
              </a:rPr>
              <a:t>big a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pple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72200" y="1752600"/>
            <a:ext cx="838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큰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사과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34926" y="2895600"/>
            <a:ext cx="14526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big 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4804" y="2911033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/>
              <a:t>큰사과</a:t>
            </a:r>
            <a:endParaRPr lang="en-US" sz="2400" dirty="0"/>
          </a:p>
        </p:txBody>
      </p:sp>
      <p:pic>
        <p:nvPicPr>
          <p:cNvPr id="25" name="Picture 24" descr="http://appleadayproject.files.wordpress.com/2011/03/apple-full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347903"/>
            <a:ext cx="2133600" cy="19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://appleadayproject.files.wordpress.com/2011/03/apple-full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6906" y="4347902"/>
            <a:ext cx="2133600" cy="19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qual 2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4114800" y="47244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50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0823-7F7A-4617-A477-5378A1D2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Benefits and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1A18-0905-464E-A695-7E41D3AC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some of the benefits and drawbacks of translation when teaching the meaning of vocabulary items or lexis?</a:t>
            </a:r>
          </a:p>
        </p:txBody>
      </p:sp>
    </p:spTree>
    <p:extLst>
      <p:ext uri="{BB962C8B-B14F-4D97-AF65-F5344CB8AC3E}">
        <p14:creationId xmlns:p14="http://schemas.microsoft.com/office/powerpoint/2010/main" val="987631008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 went to the </a:t>
            </a:r>
            <a:r>
              <a:rPr lang="en-CA" b="1" i="1" u="sng" dirty="0"/>
              <a:t>Big Apple.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Relationship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1.English can be directly translated but the meaning is inaccurate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2.It is possible to match the word indirectly to a word with the same meaning in Korean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 </a:t>
            </a:r>
            <a:endParaRPr lang="en-US" sz="1200" i="1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828800" y="20574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zh-CN" sz="1100" dirty="0">
                <a:latin typeface="Calibri" pitchFamily="34" charset="0"/>
                <a:ea typeface="SimSun" pitchFamily="2" charset="-122"/>
                <a:cs typeface="Arial" pitchFamily="34" charset="0"/>
              </a:rPr>
              <a:t>big a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pple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29200" y="2209800"/>
            <a:ext cx="838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큰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사과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181600" y="1981200"/>
            <a:ext cx="609600" cy="838200"/>
          </a:xfrm>
          <a:prstGeom prst="mathMultiply">
            <a:avLst/>
          </a:prstGeom>
          <a:solidFill>
            <a:schemeClr val="accent2">
              <a:alpha val="51000"/>
            </a:schemeClr>
          </a:solidFill>
          <a:ln>
            <a:solidFill>
              <a:schemeClr val="accent2">
                <a:shade val="50000"/>
                <a:alpha val="54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19800" y="19812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o-KR" altLang="en-US" sz="1400" dirty="0">
                <a:latin typeface="Calibri" pitchFamily="34" charset="0"/>
                <a:cs typeface="Arial" pitchFamily="34" charset="0"/>
              </a:rPr>
              <a:t>뉴욕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York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York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34926" y="2895600"/>
            <a:ext cx="1555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Big 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4804" y="2911033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/>
              <a:t>큰사과</a:t>
            </a:r>
            <a:endParaRPr lang="en-US" sz="2400" dirty="0"/>
          </a:p>
        </p:txBody>
      </p:sp>
      <p:pic>
        <p:nvPicPr>
          <p:cNvPr id="26" name="Picture 25" descr="http://appleadayproject.files.wordpress.com/2011/03/apple-full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853934"/>
            <a:ext cx="3119894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2.gstatic.com/images?q=tbn:ANd9GcRuJ9Oc-eHBk9QPOjKbXFf9cNYVI0-NzEzxpo3ketpgQYtluY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73" y="44514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41251" y="4127515"/>
            <a:ext cx="272838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524000" y="2362200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Fake 1:1 (Type A)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There is a representative in the Korean language, but meaning is different. The translation/explanation must reflect the meaning in the context.</a:t>
            </a:r>
          </a:p>
        </p:txBody>
      </p:sp>
    </p:spTree>
    <p:extLst>
      <p:ext uri="{BB962C8B-B14F-4D97-AF65-F5344CB8AC3E}">
        <p14:creationId xmlns:p14="http://schemas.microsoft.com/office/powerpoint/2010/main" val="3769964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 animBg="1"/>
      <p:bldP spid="1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The boy ate some </a:t>
            </a:r>
            <a:r>
              <a:rPr lang="en-CA" b="1" i="1" u="sng" dirty="0"/>
              <a:t>shepherd’s pie. 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Relationship (Type A)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 1.English can be directly translated but the meaning is inaccurate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2. Contextual meaning has no direct translation therefore explanation required</a:t>
            </a:r>
            <a:endParaRPr lang="en-US" sz="18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1828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52600" y="1828800"/>
            <a:ext cx="860425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Shepherd’s Pie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267200" y="1828800"/>
            <a:ext cx="99060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양치기의 파이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495800" y="1676400"/>
            <a:ext cx="609600" cy="838200"/>
          </a:xfrm>
          <a:prstGeom prst="mathMultiply">
            <a:avLst/>
          </a:prstGeom>
          <a:solidFill>
            <a:schemeClr val="accent2">
              <a:alpha val="51000"/>
            </a:schemeClr>
          </a:solidFill>
          <a:ln>
            <a:solidFill>
              <a:schemeClr val="accent2">
                <a:shade val="50000"/>
                <a:alpha val="54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77000" y="1828800"/>
            <a:ext cx="15240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고기에 그래비 소스를 섞고 매시트 감자를 위에 얹어 먹는 영국음식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.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10200" y="1905000"/>
            <a:ext cx="457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???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http://i247.photobucket.com/albums/gg158/MDA2008/MDA2009/shepherds_p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57800"/>
            <a:ext cx="1043277" cy="785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http://i247.photobucket.com/albums/gg158/MDA2008/MDA2009/shepherds_p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181600"/>
            <a:ext cx="1044244" cy="78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5943600" y="1981200"/>
            <a:ext cx="4572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895600"/>
            <a:ext cx="21755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shepherd’s pie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2911033"/>
            <a:ext cx="21082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/>
              <a:t>양치기의 파이</a:t>
            </a:r>
            <a:endParaRPr lang="en-US" sz="2400" dirty="0"/>
          </a:p>
        </p:txBody>
      </p:sp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15630" y="4051357"/>
            <a:ext cx="2980387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kraftrecipes.com/assets/recipe_images/Cheesy_Shepherds_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73" y="4381498"/>
            <a:ext cx="29241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khx5uguLN9U/UMCXCzSCuXI/AAAAAAAAALQ/AU7P7TLWcDg/s1600/shephe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5" y="4359313"/>
            <a:ext cx="2253517" cy="15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yztopeka.com/wp-content/uploads/2013/11/pi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4" y="5429047"/>
            <a:ext cx="1868475" cy="13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qual 18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1423972" y="2558534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Fake 1:1 (Type A)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There is a representative in the Korean language, but meaning is different. The translation/explanation must reflect the meaning in the context.</a:t>
            </a:r>
          </a:p>
        </p:txBody>
      </p:sp>
    </p:spTree>
    <p:extLst>
      <p:ext uri="{BB962C8B-B14F-4D97-AF65-F5344CB8AC3E}">
        <p14:creationId xmlns:p14="http://schemas.microsoft.com/office/powerpoint/2010/main" val="2547328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i="1" u="sng" dirty="0"/>
              <a:t>I love you~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Relationship (Type A)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English word has a very close direct translation however slight meaning difference may exist.</a:t>
            </a:r>
            <a:endParaRPr lang="en-US" sz="16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74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828800"/>
            <a:ext cx="266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7800" y="1752600"/>
            <a:ext cx="860425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 love you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6781800" y="3581400"/>
            <a:ext cx="228600" cy="3048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www.comments20.com/wp-content/uploads/2012/05/Teddy-Bear-94.jpg"/>
          <p:cNvPicPr/>
          <p:nvPr/>
        </p:nvPicPr>
        <p:blipFill>
          <a:blip r:embed="rId3" cstate="print"/>
          <a:srcRect b="10077"/>
          <a:stretch>
            <a:fillRect/>
          </a:stretch>
        </p:blipFill>
        <p:spPr bwMode="auto">
          <a:xfrm>
            <a:off x="1447800" y="5029200"/>
            <a:ext cx="964731" cy="86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http://1.bp.blogspot.com/_tlu2kHvD81k/TNZdj_-9_RI/AAAAAAAAAJY/doqIyoXVge4/s1600/stock-photo-red-heart-wound-around-chain-and-locked-on-lock-24535609.jpg"/>
          <p:cNvPicPr/>
          <p:nvPr/>
        </p:nvPicPr>
        <p:blipFill>
          <a:blip r:embed="rId4" cstate="print"/>
          <a:srcRect l="9593" r="11417" b="8543"/>
          <a:stretch>
            <a:fillRect/>
          </a:stretch>
        </p:blipFill>
        <p:spPr bwMode="auto">
          <a:xfrm>
            <a:off x="4572000" y="5105400"/>
            <a:ext cx="845434" cy="789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962025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C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사랑해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15200" y="2743200"/>
            <a:ext cx="1524000" cy="213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가족이나 친구들 사이에서 ‘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 love you’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를 습관적으로 쓰인다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한국어로 무겁고 깊이가 있는 ‘사랑해’란 표현 비해 영어는 더 쉽게 자주 사용된다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.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957982" y="2895600"/>
            <a:ext cx="15472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 love you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2911033"/>
            <a:ext cx="21852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/>
              <a:t>난 너를 사랑해</a:t>
            </a:r>
            <a:endParaRPr lang="en-US" sz="2400" dirty="0"/>
          </a:p>
        </p:txBody>
      </p:sp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41251" y="4127515"/>
            <a:ext cx="272838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ttp://www.comments20.com/wp-content/uploads/2012/05/Teddy-Bear-94.jpg"/>
          <p:cNvPicPr/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10077"/>
          <a:stretch>
            <a:fillRect/>
          </a:stretch>
        </p:blipFill>
        <p:spPr bwMode="auto">
          <a:xfrm>
            <a:off x="1654964" y="4470415"/>
            <a:ext cx="2155036" cy="18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1.bp.blogspot.com/_tlu2kHvD81k/TNZdj_-9_RI/AAAAAAAAAJY/doqIyoXVge4/s1600/stock-photo-red-heart-wound-around-chain-and-locked-on-lock-2453560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93" r="11417" b="8543"/>
          <a:stretch>
            <a:fillRect/>
          </a:stretch>
        </p:blipFill>
        <p:spPr bwMode="auto">
          <a:xfrm>
            <a:off x="5605694" y="4341405"/>
            <a:ext cx="2142119" cy="19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qual 16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1524000" y="2514600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Fake 1:1 (Type B)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On a language level, it seems to be a perfect match, however, languages hold different usage and meaning. In such cases, you have to give explanation to provide a full picture of the word/expression used. </a:t>
            </a:r>
          </a:p>
        </p:txBody>
      </p:sp>
    </p:spTree>
    <p:extLst>
      <p:ext uri="{BB962C8B-B14F-4D97-AF65-F5344CB8AC3E}">
        <p14:creationId xmlns:p14="http://schemas.microsoft.com/office/powerpoint/2010/main" val="216621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Xiaoming</a:t>
            </a:r>
            <a:r>
              <a:rPr lang="en-US" dirty="0"/>
              <a:t> ate a </a:t>
            </a:r>
            <a:r>
              <a:rPr lang="en-US" b="1" i="1" u="sng" dirty="0" err="1"/>
              <a:t>poutine</a:t>
            </a:r>
            <a:r>
              <a:rPr lang="en-US" dirty="0"/>
              <a:t> for lunch.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Key Points when translating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/>
              <a:t>If </a:t>
            </a:r>
            <a:r>
              <a:rPr lang="en-CA" sz="2400" b="1" dirty="0"/>
              <a:t>used judiciously</a:t>
            </a:r>
            <a:r>
              <a:rPr lang="en-CA" sz="2400" dirty="0"/>
              <a:t>, it can </a:t>
            </a:r>
            <a:r>
              <a:rPr lang="en-CA" sz="2400" b="1" dirty="0"/>
              <a:t>aid</a:t>
            </a:r>
            <a:r>
              <a:rPr lang="en-CA" sz="2400" dirty="0"/>
              <a:t> language acquisition.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/>
              <a:t>If </a:t>
            </a:r>
            <a:r>
              <a:rPr lang="en-CA" sz="2400" b="1" dirty="0"/>
              <a:t>used haphazardly</a:t>
            </a:r>
            <a:r>
              <a:rPr lang="en-CA" sz="2400" dirty="0"/>
              <a:t>, it can </a:t>
            </a:r>
            <a:r>
              <a:rPr lang="en-CA" sz="2400" b="1" dirty="0"/>
              <a:t>inhibit</a:t>
            </a:r>
            <a:r>
              <a:rPr lang="en-CA" sz="2400" dirty="0"/>
              <a:t> language acquisition.</a:t>
            </a:r>
          </a:p>
          <a:p>
            <a:pPr>
              <a:lnSpc>
                <a:spcPct val="150000"/>
              </a:lnSpc>
              <a:buNone/>
            </a:pPr>
            <a:endParaRPr lang="en-CA" sz="2400" dirty="0"/>
          </a:p>
        </p:txBody>
      </p:sp>
      <p:pic>
        <p:nvPicPr>
          <p:cNvPr id="3074" name="Picture 2" descr="http://us.123rf.com/400wm/400/400/lightwise/lightwise1205/lightwise120500065/13838362-choice-and-decisions-road-signs-as-yellow-warning-highway-signage-with-two-arrows-going-in-opposit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86200"/>
            <a:ext cx="5638800" cy="25873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7526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1:0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direct translation is not possible (no word or phrase match)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sz="1200" i="1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5000" y="1828800"/>
            <a:ext cx="86042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  <a:ea typeface="SimSun" pitchFamily="2" charset="-122"/>
                <a:cs typeface="Arial" pitchFamily="34" charset="0"/>
              </a:rPr>
              <a:t>poutine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00600" y="1828800"/>
            <a:ext cx="962025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???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257800"/>
            <a:ext cx="1049729" cy="712519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257800"/>
            <a:ext cx="1055889" cy="712519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553200" y="1676400"/>
            <a:ext cx="11430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감자튀김에 그레이비 소스랑 치즈를 버무린 음식</a:t>
            </a:r>
            <a:r>
              <a:rPr kumimoji="0" lang="en-US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943600" y="1981200"/>
            <a:ext cx="4572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111755" y="2895600"/>
            <a:ext cx="12410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poutine</a:t>
            </a:r>
            <a:endParaRPr lang="en-US" sz="2400" dirty="0"/>
          </a:p>
        </p:txBody>
      </p:sp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41251" y="4127515"/>
            <a:ext cx="272838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808080" y="476238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upload.wikimedia.org/wikipedia/commons/6/6c/Pou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91" y="4509451"/>
            <a:ext cx="1774418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lded Corner 20"/>
          <p:cNvSpPr/>
          <p:nvPr/>
        </p:nvSpPr>
        <p:spPr>
          <a:xfrm>
            <a:off x="1524000" y="2373868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Fake 1:0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There is no direct match in Korean for the English word/phrase. In such case, you have to provide explanation to understand what it means and how it is used.</a:t>
            </a:r>
          </a:p>
        </p:txBody>
      </p:sp>
    </p:spTree>
    <p:extLst>
      <p:ext uri="{BB962C8B-B14F-4D97-AF65-F5344CB8AC3E}">
        <p14:creationId xmlns:p14="http://schemas.microsoft.com/office/powerpoint/2010/main" val="2293918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Thinking Time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 lnSpcReduction="10000"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The test was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a piece of cake</a:t>
            </a: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Shut Up!</a:t>
            </a: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 I can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</a:rPr>
              <a:t>’t believe you won!!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The bag is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heavy.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I saw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a snail </a:t>
            </a: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on the road. The car was driving so slow!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An old man sees a young boy (they have never met).. </a:t>
            </a:r>
            <a:b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He says, “Come here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son!</a:t>
            </a: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”.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Hi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pumpkin! </a:t>
            </a: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How was your day?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I bought a </a:t>
            </a:r>
            <a:r>
              <a:rPr lang="en-CA" altLang="ko-KR" sz="2400" b="1" dirty="0">
                <a:solidFill>
                  <a:schemeClr val="tx2">
                    <a:lumMod val="50000"/>
                  </a:schemeClr>
                </a:solidFill>
              </a:rPr>
              <a:t>kilt</a:t>
            </a:r>
            <a:r>
              <a:rPr lang="en-CA" altLang="ko-KR" sz="2400" dirty="0">
                <a:solidFill>
                  <a:schemeClr val="tx2">
                    <a:lumMod val="50000"/>
                  </a:schemeClr>
                </a:solidFill>
              </a:rPr>
              <a:t> when I went to Scotland</a:t>
            </a:r>
          </a:p>
        </p:txBody>
      </p:sp>
      <p:pic>
        <p:nvPicPr>
          <p:cNvPr id="27650" name="Picture 2" descr="http://www.galicianshop.com/pictures/kilts/KILT-STW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791200" y="838200"/>
            <a:ext cx="3048000" cy="2739216"/>
          </a:xfrm>
          <a:prstGeom prst="rect">
            <a:avLst/>
          </a:prstGeom>
          <a:noFill/>
        </p:spPr>
      </p:pic>
      <p:sp>
        <p:nvSpPr>
          <p:cNvPr id="6" name="위로 굽은 화살표 5"/>
          <p:cNvSpPr/>
          <p:nvPr/>
        </p:nvSpPr>
        <p:spPr>
          <a:xfrm>
            <a:off x="5867400" y="3505200"/>
            <a:ext cx="3124200" cy="2819400"/>
          </a:xfrm>
          <a:prstGeom prst="bentUpArrow">
            <a:avLst>
              <a:gd name="adj1" fmla="val 12099"/>
              <a:gd name="adj2" fmla="val 14762"/>
              <a:gd name="adj3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coffee shop was </a:t>
            </a:r>
            <a:r>
              <a:rPr lang="en-US" sz="2400" b="1" u="sng" dirty="0"/>
              <a:t>crowded.</a:t>
            </a:r>
          </a:p>
          <a:p>
            <a:pPr marL="342900" indent="-342900">
              <a:buFont typeface="+mj-lt"/>
              <a:buAutoNum type="arabicPeriod"/>
            </a:pPr>
            <a:endParaRPr lang="en-US" sz="2400" u="sng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My friend </a:t>
            </a:r>
            <a:r>
              <a:rPr lang="en-US" sz="2400" b="1" u="sng" dirty="0"/>
              <a:t>launched</a:t>
            </a:r>
            <a:r>
              <a:rPr lang="en-US" sz="2400" dirty="0"/>
              <a:t> his new clothing line last week.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She was </a:t>
            </a:r>
            <a:r>
              <a:rPr lang="en-US" sz="2400" b="1" u="sng" dirty="0"/>
              <a:t>paranoid</a:t>
            </a:r>
            <a:r>
              <a:rPr lang="en-US" sz="2400" dirty="0"/>
              <a:t> about her parents finding out. 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He </a:t>
            </a:r>
            <a:r>
              <a:rPr lang="en-US" sz="2400" b="1" u="sng" dirty="0"/>
              <a:t>injured</a:t>
            </a:r>
            <a:r>
              <a:rPr lang="en-US" sz="2400" dirty="0"/>
              <a:t> his leg in the game.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She got </a:t>
            </a:r>
            <a:r>
              <a:rPr lang="en-US" sz="2400" b="1" u="sng" dirty="0"/>
              <a:t>cold feet </a:t>
            </a:r>
            <a:r>
              <a:rPr lang="en-US" sz="2400" dirty="0"/>
              <a:t>before the wedding.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He was very </a:t>
            </a:r>
            <a:r>
              <a:rPr lang="en-US" sz="2400" b="1" u="sng" dirty="0"/>
              <a:t>masculine.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Extra Practice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641098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Steps to Effective L1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/>
              <a:t>DO NOT translate word to word simply from memory or from an English to Korean dictionary! (GTM style) this can lead to inaccurate translation!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/>
              <a:t>Find the English meaning of the word or phrase in the context you are teaching.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/>
              <a:t>DO NOT teach multiple definitions. The context will give you the correct meaning to teach.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/>
              <a:t>This is your starting point to effective translation. </a:t>
            </a:r>
          </a:p>
        </p:txBody>
      </p:sp>
    </p:spTree>
    <p:extLst>
      <p:ext uri="{BB962C8B-B14F-4D97-AF65-F5344CB8AC3E}">
        <p14:creationId xmlns:p14="http://schemas.microsoft.com/office/powerpoint/2010/main" val="2791150711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Implications of the Model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29" y="2438400"/>
            <a:ext cx="87657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F339-731F-4E75-84A0-ABC346DB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0C4A-3456-4BE7-8F62-B36C49DA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AD1A3-E07C-4A0E-8DAB-D1EEE000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26296" r="40833" b="15926"/>
          <a:stretch/>
        </p:blipFill>
        <p:spPr>
          <a:xfrm>
            <a:off x="2819400" y="762000"/>
            <a:ext cx="62171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01641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E44C-D42B-4ACA-8F8B-3C187F62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96E8-8CB8-4624-A1C1-5B516F8C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0C757-5879-453C-AD33-1FC17B6DB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2" t="10370" r="40834" b="30370"/>
          <a:stretch/>
        </p:blipFill>
        <p:spPr>
          <a:xfrm>
            <a:off x="3733800" y="366776"/>
            <a:ext cx="53244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3266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3645-6568-4B5B-8D6F-14E38051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B21D-3C99-422C-9F12-C2B47362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55FD6-87D1-4DF1-8A71-183D06056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35185" r="12500" b="18889"/>
          <a:stretch/>
        </p:blipFill>
        <p:spPr>
          <a:xfrm>
            <a:off x="487680" y="2257044"/>
            <a:ext cx="8436077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36301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02FE-B4D8-429E-895A-DE12AE1E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3C57-6FDC-4D2B-AF2E-CB8A934B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109728" indent="0" latinLnBrk="1">
              <a:buNone/>
            </a:pPr>
            <a:r>
              <a:rPr lang="en-US" dirty="0"/>
              <a:t> </a:t>
            </a:r>
            <a:endParaRPr lang="en-CA" dirty="0"/>
          </a:p>
          <a:p>
            <a:pPr marL="109728" indent="0" latinLnBrk="1">
              <a:buNone/>
            </a:pPr>
            <a:r>
              <a:rPr lang="en-US" dirty="0"/>
              <a:t>Flies are very </a:t>
            </a:r>
            <a:r>
              <a:rPr lang="en-US" b="1" dirty="0"/>
              <a:t>sensitive </a:t>
            </a:r>
            <a:r>
              <a:rPr lang="en-US" dirty="0"/>
              <a:t>to the smell of meat. Many female flies like to lay their eggs on meat to provide food for their babies. During past wars when many people were </a:t>
            </a:r>
            <a:r>
              <a:rPr lang="en-US" b="1" dirty="0"/>
              <a:t>wounded</a:t>
            </a:r>
            <a:r>
              <a:rPr lang="en-US" dirty="0"/>
              <a:t>, it could take several days for all the injured soldiers to be found and taken to a doctor. Since the soldiers were lying outside, sometimes the doctors found </a:t>
            </a:r>
            <a:r>
              <a:rPr lang="en-US" b="1" dirty="0"/>
              <a:t>maggots</a:t>
            </a:r>
            <a:r>
              <a:rPr lang="en-US" dirty="0"/>
              <a:t> inside the wounds. After some time, the doctors noticed that the soldiers who had maggots in their wounds </a:t>
            </a:r>
            <a:r>
              <a:rPr lang="en-US" b="1" dirty="0"/>
              <a:t>recovered</a:t>
            </a:r>
            <a:r>
              <a:rPr lang="en-US" dirty="0"/>
              <a:t> faster than the soldiers who did not. They studied what was happening and discovered that the maggots only ate the dead </a:t>
            </a:r>
            <a:r>
              <a:rPr lang="en-US" b="1" dirty="0"/>
              <a:t>flesh</a:t>
            </a:r>
            <a:r>
              <a:rPr lang="en-US" dirty="0"/>
              <a:t>. Not only that, but the maggots produced a chemical called allantoin, which helped the wounds heal faster. Look at the ingredient lists of hand lotions and deodorants, toothpastes, and soaps. Do you have any allantoin in your house?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94885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When translating…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/>
              <a:t>Use translation </a:t>
            </a:r>
            <a:r>
              <a:rPr lang="en-CA" sz="2400" b="1" u="sng" dirty="0"/>
              <a:t>as a tool </a:t>
            </a:r>
            <a:r>
              <a:rPr lang="en-CA" sz="2400" dirty="0"/>
              <a:t>not as a habit.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/>
              <a:t>Literal translation can be </a:t>
            </a:r>
            <a:r>
              <a:rPr lang="en-CA" sz="2400" b="1" u="sng" dirty="0"/>
              <a:t>dangerous!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400" dirty="0"/>
          </a:p>
        </p:txBody>
      </p:sp>
      <p:pic>
        <p:nvPicPr>
          <p:cNvPr id="23554" name="Picture 2" descr="http://fm.cnbc.com/applications/cnbc.com/resources/img/editorial/2013/01/23/100402723-South-Korea-flag-on-map.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03200"/>
            <a:ext cx="1981200" cy="1320800"/>
          </a:xfrm>
          <a:prstGeom prst="rect">
            <a:avLst/>
          </a:prstGeom>
          <a:noFill/>
        </p:spPr>
      </p:pic>
      <p:pic>
        <p:nvPicPr>
          <p:cNvPr id="10242" name="Picture 2" descr="https://encrypted-tbn2.gstatic.com/images?q=tbn:ANd9GcR31owAUrO30HMElhZTRws1G_PuEAggLC6lCaa-_fR_VKmzoJBJ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914400" cy="676166"/>
          </a:xfrm>
          <a:prstGeom prst="rect">
            <a:avLst/>
          </a:prstGeom>
          <a:noFill/>
        </p:spPr>
      </p:pic>
      <p:pic>
        <p:nvPicPr>
          <p:cNvPr id="10244" name="Picture 4" descr="http://us.123rf.com/400wm/400/400/sorad/sorad1103/sorad110300077/9128467-tool-g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1145339" cy="9334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BD6F-3DFC-4FB4-AF49-EE3121C1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3D34-95C0-48B7-A37F-948A6809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9BF41-B7F5-4550-99DE-67C5A26B3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30742" r="19167" b="20370"/>
          <a:stretch/>
        </p:blipFill>
        <p:spPr>
          <a:xfrm>
            <a:off x="501072" y="2284984"/>
            <a:ext cx="81418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018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" y="381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Some Rationale for Using L1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676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Korean English teachers are obligated to teach lesson content</a:t>
            </a:r>
            <a:br>
              <a:rPr lang="en-US" sz="2400" b="1" kern="0" dirty="0">
                <a:solidFill>
                  <a:schemeClr val="tx2"/>
                </a:solidFill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that is far above the students’ level of English comprehension.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Teachers have difficulty managing classes in English only.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>
              <a:solidFill>
                <a:schemeClr val="tx2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Teachers are under time constraints to cover test content material.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lang="en-US" sz="2400" dirty="0"/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1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94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810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kern="0" noProof="0" dirty="0">
                <a:solidFill>
                  <a:srgbClr val="24486C"/>
                </a:solidFill>
                <a:latin typeface="Book Antiqua" pitchFamily="18" charset="0"/>
              </a:rPr>
              <a:t>Examining Common Classroom L1 Use</a:t>
            </a:r>
            <a:endParaRPr kumimoji="0" lang="en-CA" sz="6000" b="1" i="0" u="none" strike="noStrike" kern="0" cap="none" spc="0" normalizeH="0" baseline="0" noProof="0" dirty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1.bp.blogspot.com/-WDaDuF-55Ts/UEeR4724BXI/AAAAAAAAA-A/yEgGwYCJ-3w/s1600/d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105150" cy="22391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451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Common Ways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Korean is Currently Used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6002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 translating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text for students line by line as they read.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 Directly translating words/ phrases.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>
              <a:solidFill>
                <a:schemeClr val="tx2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Matching English words with Korean words.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>
              <a:solidFill>
                <a:schemeClr val="tx2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1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86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9812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</a:rPr>
              <a:t>Using L1 Effectively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Student Centered Rationale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648200"/>
            <a:ext cx="402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Teacher Centered Rationale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1750502">
            <a:off x="2463202" y="3000306"/>
            <a:ext cx="533400" cy="1600200"/>
          </a:xfrm>
          <a:prstGeom prst="downArrow">
            <a:avLst/>
          </a:prstGeom>
          <a:solidFill>
            <a:srgbClr val="907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9874929">
            <a:off x="6066973" y="3001446"/>
            <a:ext cx="533400" cy="1600200"/>
          </a:xfrm>
          <a:prstGeom prst="downArrow">
            <a:avLst/>
          </a:prstGeom>
          <a:solidFill>
            <a:srgbClr val="907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541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762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Student Centered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Rationale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5240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Facilitating and aiding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comprehension of L2 that is extremely difficult or </a:t>
            </a:r>
            <a:r>
              <a:rPr lang="en-US" sz="2400" b="1" kern="0" dirty="0">
                <a:solidFill>
                  <a:schemeClr val="tx2"/>
                </a:solidFill>
              </a:rPr>
              <a:t>abstract.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>
              <a:solidFill>
                <a:schemeClr val="tx2"/>
              </a:solidFill>
            </a:endParaRPr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0" noProof="0" dirty="0">
                <a:solidFill>
                  <a:schemeClr val="tx2"/>
                </a:solidFill>
                <a:latin typeface="+mn-lt"/>
              </a:rPr>
              <a:t>Increasing deeper understanding through L1 explanation.</a:t>
            </a:r>
            <a:endParaRPr kumimoji="0" lang="en-US" sz="2400" b="1" i="0" u="none" strike="noStrike" kern="0" cap="none" spc="0" normalizeH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CA" sz="24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b="1" kern="0" noProof="0" dirty="0">
                <a:solidFill>
                  <a:schemeClr val="tx2"/>
                </a:solidFill>
                <a:latin typeface="+mn-lt"/>
              </a:rPr>
              <a:t>BE CAREFUL OF LITERAL TRANSLATION!!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515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LT">
      <a:majorFont>
        <a:latin typeface="Bookman Old Style"/>
        <a:ea typeface=""/>
        <a:cs typeface=""/>
      </a:majorFont>
      <a:minorFont>
        <a:latin typeface="Calibri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905</TotalTime>
  <Words>1049</Words>
  <Application>Microsoft Office PowerPoint</Application>
  <PresentationFormat>On-screen Show (4:3)</PresentationFormat>
  <Paragraphs>210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SimSun</vt:lpstr>
      <vt:lpstr>맑은 고딕</vt:lpstr>
      <vt:lpstr>바탕</vt:lpstr>
      <vt:lpstr>Arial</vt:lpstr>
      <vt:lpstr>Book Antiqua</vt:lpstr>
      <vt:lpstr>Bookman Old Style</vt:lpstr>
      <vt:lpstr>Calibri</vt:lpstr>
      <vt:lpstr>Georgia</vt:lpstr>
      <vt:lpstr>Times New Roman</vt:lpstr>
      <vt:lpstr>Wingdings 2</vt:lpstr>
      <vt:lpstr>Urban</vt:lpstr>
      <vt:lpstr>Translating Words and Lexemes</vt:lpstr>
      <vt:lpstr>Benefits and Drawbacks</vt:lpstr>
      <vt:lpstr>Key Points when translating</vt:lpstr>
      <vt:lpstr>When translating…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Dangers of Translation</vt:lpstr>
      <vt:lpstr>The Double Iceberg Model  (Whitehead &amp; Hwang, 2012)</vt:lpstr>
      <vt:lpstr>Common Translation Process…</vt:lpstr>
      <vt:lpstr>Thinking Process for Translation</vt:lpstr>
      <vt:lpstr>Word Meaning Relationships</vt:lpstr>
      <vt:lpstr>Steps to Effective L1 </vt:lpstr>
      <vt:lpstr>Let’s Try</vt:lpstr>
      <vt:lpstr>1:1 Relationship English can be directly translated into Korean with no loss in meaning</vt:lpstr>
      <vt:lpstr>1:1 Translation</vt:lpstr>
      <vt:lpstr>Let’s Try</vt:lpstr>
      <vt:lpstr>Fake 1:1 Relationship 1.English can be directly translated but the meaning is inaccurate  2.It is possible to match the word indirectly to a word with the same meaning in Korean   </vt:lpstr>
      <vt:lpstr>Fake 1:1 Translation</vt:lpstr>
      <vt:lpstr>Let’s Try</vt:lpstr>
      <vt:lpstr>Fake 1:1 Relationship (Type A)  1.English can be directly translated but the meaning is inaccurate  2. Contextual meaning has no direct translation therefore explanation required</vt:lpstr>
      <vt:lpstr>Fake 1:1 Translation</vt:lpstr>
      <vt:lpstr>Let’s Try</vt:lpstr>
      <vt:lpstr>Fake 1:1 Relationship (Type A) English word has a very close direct translation however slight meaning difference may exist.</vt:lpstr>
      <vt:lpstr>Fake 1:1 Translation</vt:lpstr>
      <vt:lpstr>Let’s Try</vt:lpstr>
      <vt:lpstr>1:0 direct translation is not possible (no word or phrase match)  </vt:lpstr>
      <vt:lpstr>Fake 1:1 Translation</vt:lpstr>
      <vt:lpstr>Thinking Time</vt:lpstr>
      <vt:lpstr>PowerPoint Presentation</vt:lpstr>
      <vt:lpstr>Steps to Effective L1 </vt:lpstr>
      <vt:lpstr>Implications of the Model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 and ELT</dc:title>
  <dc:creator>ClassRoom-1</dc:creator>
  <cp:lastModifiedBy>Whitehead, George E.K. (Prof.)</cp:lastModifiedBy>
  <cp:revision>93</cp:revision>
  <dcterms:created xsi:type="dcterms:W3CDTF">2013-07-19T01:38:23Z</dcterms:created>
  <dcterms:modified xsi:type="dcterms:W3CDTF">2018-07-09T06:05:49Z</dcterms:modified>
</cp:coreProperties>
</file>