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29" r:id="rId2"/>
  </p:sldMasterIdLst>
  <p:notesMasterIdLst>
    <p:notesMasterId r:id="rId14"/>
  </p:notesMasterIdLst>
  <p:handoutMasterIdLst>
    <p:handoutMasterId r:id="rId15"/>
  </p:handoutMasterIdLst>
  <p:sldIdLst>
    <p:sldId id="265" r:id="rId3"/>
    <p:sldId id="318" r:id="rId4"/>
    <p:sldId id="310" r:id="rId5"/>
    <p:sldId id="319" r:id="rId6"/>
    <p:sldId id="328" r:id="rId7"/>
    <p:sldId id="325" r:id="rId8"/>
    <p:sldId id="313" r:id="rId9"/>
    <p:sldId id="321" r:id="rId10"/>
    <p:sldId id="326" r:id="rId11"/>
    <p:sldId id="327" r:id="rId12"/>
    <p:sldId id="324"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A6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05" autoAdjust="0"/>
    <p:restoredTop sz="94660"/>
  </p:normalViewPr>
  <p:slideViewPr>
    <p:cSldViewPr>
      <p:cViewPr varScale="1">
        <p:scale>
          <a:sx n="80" d="100"/>
          <a:sy n="80" d="100"/>
        </p:scale>
        <p:origin x="108" y="684"/>
      </p:cViewPr>
      <p:guideLst>
        <p:guide orient="horz" pos="2160"/>
        <p:guide pos="3840"/>
      </p:guideLst>
    </p:cSldViewPr>
  </p:slideViewPr>
  <p:notesTextViewPr>
    <p:cViewPr>
      <p:scale>
        <a:sx n="1" d="1"/>
        <a:sy n="1" d="1"/>
      </p:scale>
      <p:origin x="0" y="0"/>
    </p:cViewPr>
  </p:notesTextViewPr>
  <p:notesViewPr>
    <p:cSldViewPr>
      <p:cViewPr varScale="1">
        <p:scale>
          <a:sx n="95" d="100"/>
          <a:sy n="95" d="100"/>
        </p:scale>
        <p:origin x="358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BE89CCF-2561-4C5B-84B8-64714A207314}" type="datetimeFigureOut">
              <a:rPr lang="en-US" smtClean="0"/>
              <a:pPr/>
              <a:t>3/6/2017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728BA71-2AB0-47CB-96CA-8BD4911FDDDA}" type="slidenum">
              <a:rPr lang="en-US" smtClean="0"/>
              <a:pPr/>
              <a:t>‹#›</a:t>
            </a:fld>
            <a:endParaRPr lang="en-US"/>
          </a:p>
        </p:txBody>
      </p:sp>
    </p:spTree>
    <p:extLst>
      <p:ext uri="{BB962C8B-B14F-4D97-AF65-F5344CB8AC3E}">
        <p14:creationId xmlns:p14="http://schemas.microsoft.com/office/powerpoint/2010/main" val="9993741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F2E2963-F212-4FE6-B7B1-6FEA78F41EC8}" type="datetimeFigureOut">
              <a:rPr lang="en-US" smtClean="0"/>
              <a:pPr/>
              <a:t>3/6/2017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65906C4-339A-48E3-8368-C40F4FEE5ED2}" type="slidenum">
              <a:rPr lang="en-US" smtClean="0"/>
              <a:pPr/>
              <a:t>‹#›</a:t>
            </a:fld>
            <a:endParaRPr lang="en-US"/>
          </a:p>
        </p:txBody>
      </p:sp>
    </p:spTree>
    <p:extLst>
      <p:ext uri="{BB962C8B-B14F-4D97-AF65-F5344CB8AC3E}">
        <p14:creationId xmlns:p14="http://schemas.microsoft.com/office/powerpoint/2010/main" val="810782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271497E-3E2C-4316-A318-5E79FDB96CB9}" type="datetimeFigureOut">
              <a:rPr lang="en-US" smtClean="0"/>
              <a:pPr/>
              <a:t>3/6/2017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AA117C-9C66-49BB-B660-D712C86CEE73}"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3744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71497E-3E2C-4316-A318-5E79FDB96CB9}" type="datetimeFigureOut">
              <a:rPr lang="en-US" smtClean="0"/>
              <a:pPr/>
              <a:t>3/6/2017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AA117C-9C66-49BB-B660-D712C86CEE73}" type="slidenum">
              <a:rPr lang="en-US" smtClean="0"/>
              <a:pPr/>
              <a:t>‹#›</a:t>
            </a:fld>
            <a:endParaRPr lang="en-US"/>
          </a:p>
        </p:txBody>
      </p:sp>
    </p:spTree>
    <p:extLst>
      <p:ext uri="{BB962C8B-B14F-4D97-AF65-F5344CB8AC3E}">
        <p14:creationId xmlns:p14="http://schemas.microsoft.com/office/powerpoint/2010/main" val="3194787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71497E-3E2C-4316-A318-5E79FDB96CB9}" type="datetimeFigureOut">
              <a:rPr lang="en-US" smtClean="0"/>
              <a:pPr/>
              <a:t>3/6/2017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AA117C-9C66-49BB-B660-D712C86CEE73}" type="slidenum">
              <a:rPr lang="en-US" smtClean="0"/>
              <a:pPr/>
              <a:t>‹#›</a:t>
            </a:fld>
            <a:endParaRPr lang="en-US"/>
          </a:p>
        </p:txBody>
      </p:sp>
    </p:spTree>
    <p:extLst>
      <p:ext uri="{BB962C8B-B14F-4D97-AF65-F5344CB8AC3E}">
        <p14:creationId xmlns:p14="http://schemas.microsoft.com/office/powerpoint/2010/main" val="2897070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2438400" y="4978398"/>
            <a:ext cx="7315200" cy="574635"/>
          </a:xfrm>
        </p:spPr>
        <p:txBody>
          <a:bodyPr anchor="b">
            <a:normAutofit/>
          </a:bodyPr>
          <a:lstStyle>
            <a:lvl1pPr algn="ctr">
              <a:defRPr sz="2800">
                <a:solidFill>
                  <a:schemeClr val="accent2"/>
                </a:solidFill>
              </a:defRPr>
            </a:lvl1pPr>
          </a:lstStyle>
          <a:p>
            <a:r>
              <a:rPr lang="ko-KR" altLang="en-US"/>
              <a:t>마스터 제목 스타일 편집</a:t>
            </a:r>
            <a:endParaRPr lang="en-US"/>
          </a:p>
        </p:txBody>
      </p:sp>
      <p:sp>
        <p:nvSpPr>
          <p:cNvPr id="3" name="Subtitle 2"/>
          <p:cNvSpPr>
            <a:spLocks noGrp="1"/>
          </p:cNvSpPr>
          <p:nvPr>
            <p:ph type="subTitle" idx="1"/>
          </p:nvPr>
        </p:nvSpPr>
        <p:spPr>
          <a:xfrm>
            <a:off x="2438400" y="5554166"/>
            <a:ext cx="7315200" cy="313485"/>
          </a:xfrm>
        </p:spPr>
        <p:txBody>
          <a:bodyPr>
            <a:normAutofit/>
          </a:bodyPr>
          <a:lstStyle>
            <a:lvl1pPr marL="0" indent="0" algn="ctr">
              <a:spcBef>
                <a:spcPts val="0"/>
              </a:spcBef>
              <a:buNone/>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마스터 부제목 스타일 편집</a:t>
            </a:r>
            <a:endParaRPr lang="en-US" dirty="0"/>
          </a:p>
        </p:txBody>
      </p:sp>
      <p:sp>
        <p:nvSpPr>
          <p:cNvPr id="5" name="Picture Placeholder 4"/>
          <p:cNvSpPr>
            <a:spLocks noGrp="1"/>
          </p:cNvSpPr>
          <p:nvPr>
            <p:ph type="pic" sz="quarter" idx="10"/>
          </p:nvPr>
        </p:nvSpPr>
        <p:spPr>
          <a:xfrm>
            <a:off x="2438400" y="1143000"/>
            <a:ext cx="7315200" cy="3757613"/>
          </a:xfrm>
          <a:prstGeom prst="roundRect">
            <a:avLst>
              <a:gd name="adj" fmla="val 8555"/>
            </a:avLst>
          </a:prstGeom>
          <a:solidFill>
            <a:schemeClr val="bg1"/>
          </a:solidFill>
          <a:ln w="19050">
            <a:noFill/>
          </a:ln>
        </p:spPr>
        <p:txBody>
          <a:bodyPr tIns="182880"/>
          <a:lstStyle>
            <a:lvl1pPr marL="0" indent="0" algn="ctr">
              <a:buNone/>
              <a:defRPr/>
            </a:lvl1pPr>
          </a:lstStyle>
          <a:p>
            <a:r>
              <a:rPr lang="ko-KR" altLang="en-US"/>
              <a:t>그림을 추가하려면 아이콘을 클릭하십시오</a:t>
            </a:r>
            <a:endParaRPr lang="en-US"/>
          </a:p>
        </p:txBody>
      </p:sp>
    </p:spTree>
    <p:extLst>
      <p:ext uri="{BB962C8B-B14F-4D97-AF65-F5344CB8AC3E}">
        <p14:creationId xmlns:p14="http://schemas.microsoft.com/office/powerpoint/2010/main" val="1570131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71497E-3E2C-4316-A318-5E79FDB96CB9}" type="datetimeFigureOut">
              <a:rPr lang="en-US" smtClean="0"/>
              <a:pPr/>
              <a:t>3/6/2017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AA117C-9C66-49BB-B660-D712C86CEE73}" type="slidenum">
              <a:rPr lang="en-US" smtClean="0"/>
              <a:pPr/>
              <a:t>‹#›</a:t>
            </a:fld>
            <a:endParaRPr lang="en-US"/>
          </a:p>
        </p:txBody>
      </p:sp>
    </p:spTree>
    <p:extLst>
      <p:ext uri="{BB962C8B-B14F-4D97-AF65-F5344CB8AC3E}">
        <p14:creationId xmlns:p14="http://schemas.microsoft.com/office/powerpoint/2010/main" val="400289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71497E-3E2C-4316-A318-5E79FDB96CB9}" type="datetimeFigureOut">
              <a:rPr lang="en-US" smtClean="0"/>
              <a:pPr/>
              <a:t>3/6/2017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AA117C-9C66-49BB-B660-D712C86CEE73}"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6571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71497E-3E2C-4316-A318-5E79FDB96CB9}" type="datetimeFigureOut">
              <a:rPr lang="en-US" smtClean="0"/>
              <a:pPr/>
              <a:t>3/6/2017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EAA117C-9C66-49BB-B660-D712C86CEE73}" type="slidenum">
              <a:rPr lang="en-US" smtClean="0"/>
              <a:pPr/>
              <a:t>‹#›</a:t>
            </a:fld>
            <a:endParaRPr lang="en-US"/>
          </a:p>
        </p:txBody>
      </p:sp>
    </p:spTree>
    <p:extLst>
      <p:ext uri="{BB962C8B-B14F-4D97-AF65-F5344CB8AC3E}">
        <p14:creationId xmlns:p14="http://schemas.microsoft.com/office/powerpoint/2010/main" val="825482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71497E-3E2C-4316-A318-5E79FDB96CB9}" type="datetimeFigureOut">
              <a:rPr lang="en-US" smtClean="0"/>
              <a:pPr/>
              <a:t>3/6/2017</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EAA117C-9C66-49BB-B660-D712C86CEE73}" type="slidenum">
              <a:rPr lang="en-US" smtClean="0"/>
              <a:pPr/>
              <a:t>‹#›</a:t>
            </a:fld>
            <a:endParaRPr lang="en-US"/>
          </a:p>
        </p:txBody>
      </p:sp>
    </p:spTree>
    <p:extLst>
      <p:ext uri="{BB962C8B-B14F-4D97-AF65-F5344CB8AC3E}">
        <p14:creationId xmlns:p14="http://schemas.microsoft.com/office/powerpoint/2010/main" val="2504071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271497E-3E2C-4316-A318-5E79FDB96CB9}" type="datetimeFigureOut">
              <a:rPr lang="en-US" smtClean="0"/>
              <a:pPr/>
              <a:t>3/6/2017</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EAA117C-9C66-49BB-B660-D712C86CEE73}" type="slidenum">
              <a:rPr lang="en-US" smtClean="0"/>
              <a:pPr/>
              <a:t>‹#›</a:t>
            </a:fld>
            <a:endParaRPr lang="en-US"/>
          </a:p>
        </p:txBody>
      </p:sp>
    </p:spTree>
    <p:extLst>
      <p:ext uri="{BB962C8B-B14F-4D97-AF65-F5344CB8AC3E}">
        <p14:creationId xmlns:p14="http://schemas.microsoft.com/office/powerpoint/2010/main" val="2271191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271497E-3E2C-4316-A318-5E79FDB96CB9}" type="datetimeFigureOut">
              <a:rPr lang="en-US" smtClean="0"/>
              <a:pPr/>
              <a:t>3/6/2017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7EAA117C-9C66-49BB-B660-D712C86CEE73}" type="slidenum">
              <a:rPr lang="en-US" smtClean="0"/>
              <a:pPr/>
              <a:t>‹#›</a:t>
            </a:fld>
            <a:endParaRPr lang="en-US"/>
          </a:p>
        </p:txBody>
      </p:sp>
    </p:spTree>
    <p:extLst>
      <p:ext uri="{BB962C8B-B14F-4D97-AF65-F5344CB8AC3E}">
        <p14:creationId xmlns:p14="http://schemas.microsoft.com/office/powerpoint/2010/main" val="3600270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271497E-3E2C-4316-A318-5E79FDB96CB9}" type="datetimeFigureOut">
              <a:rPr lang="en-US" smtClean="0"/>
              <a:pPr/>
              <a:t>3/6/2017</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EAA117C-9C66-49BB-B660-D712C86CEE73}" type="slidenum">
              <a:rPr lang="en-US" smtClean="0"/>
              <a:pPr/>
              <a:t>‹#›</a:t>
            </a:fld>
            <a:endParaRPr lang="en-US"/>
          </a:p>
        </p:txBody>
      </p:sp>
    </p:spTree>
    <p:extLst>
      <p:ext uri="{BB962C8B-B14F-4D97-AF65-F5344CB8AC3E}">
        <p14:creationId xmlns:p14="http://schemas.microsoft.com/office/powerpoint/2010/main" val="1378808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71497E-3E2C-4316-A318-5E79FDB96CB9}" type="datetimeFigureOut">
              <a:rPr lang="en-US" smtClean="0"/>
              <a:pPr/>
              <a:t>3/6/2017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EAA117C-9C66-49BB-B660-D712C86CEE73}" type="slidenum">
              <a:rPr lang="en-US" smtClean="0"/>
              <a:pPr/>
              <a:t>‹#›</a:t>
            </a:fld>
            <a:endParaRPr lang="en-US"/>
          </a:p>
        </p:txBody>
      </p:sp>
    </p:spTree>
    <p:extLst>
      <p:ext uri="{BB962C8B-B14F-4D97-AF65-F5344CB8AC3E}">
        <p14:creationId xmlns:p14="http://schemas.microsoft.com/office/powerpoint/2010/main" val="4130427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271497E-3E2C-4316-A318-5E79FDB96CB9}" type="datetimeFigureOut">
              <a:rPr lang="en-US" smtClean="0"/>
              <a:pPr/>
              <a:t>3/6/2017</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EAA117C-9C66-49BB-B660-D712C86CEE73}"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5227958"/>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uwonunigeorge.weebly.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uwonunigeorge.weebly.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endParaRPr lang="en-US"/>
          </a:p>
        </p:txBody>
      </p:sp>
      <p:sp>
        <p:nvSpPr>
          <p:cNvPr id="5" name="Subtitle 4"/>
          <p:cNvSpPr>
            <a:spLocks noGrp="1"/>
          </p:cNvSpPr>
          <p:nvPr>
            <p:ph type="subTitle" idx="1"/>
          </p:nvPr>
        </p:nvSpPr>
        <p:spPr/>
        <p:txBody>
          <a:bodyPr/>
          <a:lstStyle/>
          <a:p>
            <a:endParaRPr lang="en-US"/>
          </a:p>
        </p:txBody>
      </p:sp>
      <p:pic>
        <p:nvPicPr>
          <p:cNvPr id="2050" name="Picture 2" descr="http://d3thflcq1yqzn0.cloudfront.net/012592708_prevstill.jpe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11424" y="260648"/>
            <a:ext cx="11449272" cy="6440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0439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Participation</a:t>
            </a:r>
          </a:p>
        </p:txBody>
      </p:sp>
      <p:sp>
        <p:nvSpPr>
          <p:cNvPr id="4" name="Content Placeholder 2"/>
          <p:cNvSpPr txBox="1">
            <a:spLocks/>
          </p:cNvSpPr>
          <p:nvPr/>
        </p:nvSpPr>
        <p:spPr>
          <a:xfrm>
            <a:off x="2206306" y="1981200"/>
            <a:ext cx="8693787" cy="4114800"/>
          </a:xfrm>
          <a:prstGeom prst="rect">
            <a:avLst/>
          </a:prstGeom>
          <a:ln>
            <a:solidFill>
              <a:schemeClr val="tx2"/>
            </a:solidFill>
          </a:ln>
        </p:spPr>
        <p:txBody>
          <a:bodyPr vert="horz" lIns="91440" tIns="45720" rIns="91440" bIns="45720" rtlCol="0">
            <a:normAutofit/>
          </a:bodyPr>
          <a:lstStyle>
            <a:lvl1pPr marL="228600" indent="-228600" algn="l" defTabSz="914400" rtl="0" eaLnBrk="1" latinLnBrk="1" hangingPunct="1">
              <a:lnSpc>
                <a:spcPct val="90000"/>
              </a:lnSpc>
              <a:spcBef>
                <a:spcPts val="1800"/>
              </a:spcBef>
              <a:buClr>
                <a:schemeClr val="tx1">
                  <a:lumMod val="40000"/>
                  <a:lumOff val="60000"/>
                </a:schemeClr>
              </a:buClr>
              <a:buFont typeface="Arial" panose="020B0604020202020204" pitchFamily="34" charset="0"/>
              <a:buChar char="•"/>
              <a:defRPr sz="2000" kern="1200">
                <a:solidFill>
                  <a:schemeClr val="tx1"/>
                </a:solidFill>
                <a:latin typeface="+mn-lt"/>
                <a:ea typeface="+mn-ea"/>
                <a:cs typeface="+mn-cs"/>
              </a:defRPr>
            </a:lvl1pPr>
            <a:lvl2pPr marL="502920" indent="-228600" algn="l" defTabSz="914400" rtl="0" eaLnBrk="1" latinLnBrk="1" hangingPunct="1">
              <a:lnSpc>
                <a:spcPct val="90000"/>
              </a:lnSpc>
              <a:spcBef>
                <a:spcPts val="1200"/>
              </a:spcBef>
              <a:buClr>
                <a:schemeClr val="tx1">
                  <a:lumMod val="40000"/>
                  <a:lumOff val="60000"/>
                </a:schemeClr>
              </a:buClr>
              <a:buFont typeface="Arial" panose="020B0604020202020204" pitchFamily="34" charset="0"/>
              <a:buChar char="•"/>
              <a:defRPr sz="1800" kern="1200">
                <a:solidFill>
                  <a:schemeClr val="tx1"/>
                </a:solidFill>
                <a:latin typeface="+mn-lt"/>
                <a:ea typeface="+mn-ea"/>
                <a:cs typeface="+mn-cs"/>
              </a:defRPr>
            </a:lvl2pPr>
            <a:lvl3pPr marL="77724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600" kern="1200">
                <a:solidFill>
                  <a:schemeClr val="tx1"/>
                </a:solidFill>
                <a:latin typeface="+mn-lt"/>
                <a:ea typeface="+mn-ea"/>
                <a:cs typeface="+mn-cs"/>
              </a:defRPr>
            </a:lvl3pPr>
            <a:lvl4pPr marL="105156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4pPr>
            <a:lvl5pPr marL="132588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5pPr>
            <a:lvl6pPr marL="160020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6pPr>
            <a:lvl7pPr marL="187452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7pPr>
            <a:lvl8pPr marL="214884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8pPr>
            <a:lvl9pPr marL="237744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9pPr>
          </a:lstStyle>
          <a:p>
            <a:pPr marL="0" indent="0" latinLnBrk="0" hangingPunct="0">
              <a:buNone/>
            </a:pPr>
            <a:r>
              <a:rPr lang="en-US" dirty="0">
                <a:solidFill>
                  <a:schemeClr val="accent6">
                    <a:lumMod val="50000"/>
                  </a:schemeClr>
                </a:solidFill>
              </a:rPr>
              <a:t>*Participation includes all classroom tasks i.e. projects, performances, discussions etc., as well as attention, attitude and professionalism</a:t>
            </a:r>
          </a:p>
          <a:p>
            <a:pPr marL="0" indent="0" latinLnBrk="0" hangingPunct="0">
              <a:buNone/>
            </a:pPr>
            <a:r>
              <a:rPr lang="en-US" dirty="0">
                <a:solidFill>
                  <a:srgbClr val="00B050"/>
                </a:solidFill>
              </a:rPr>
              <a:t>*5 excellence points are reserved and rewarded for exceptional effort.</a:t>
            </a:r>
          </a:p>
          <a:p>
            <a:pPr marL="0" indent="0" latinLnBrk="0">
              <a:buNone/>
            </a:pPr>
            <a:r>
              <a:rPr lang="en-US" dirty="0">
                <a:solidFill>
                  <a:schemeClr val="accent6">
                    <a:lumMod val="50000"/>
                  </a:schemeClr>
                </a:solidFill>
              </a:rPr>
              <a:t>Some ways to get excellence points:</a:t>
            </a:r>
          </a:p>
          <a:p>
            <a:pPr latinLnBrk="0"/>
            <a:r>
              <a:rPr lang="en-US" dirty="0">
                <a:solidFill>
                  <a:schemeClr val="accent6">
                    <a:lumMod val="50000"/>
                  </a:schemeClr>
                </a:solidFill>
              </a:rPr>
              <a:t>Always here on time for class</a:t>
            </a:r>
          </a:p>
          <a:p>
            <a:pPr latinLnBrk="0"/>
            <a:r>
              <a:rPr lang="en-US" dirty="0">
                <a:solidFill>
                  <a:schemeClr val="accent6">
                    <a:lumMod val="50000"/>
                  </a:schemeClr>
                </a:solidFill>
              </a:rPr>
              <a:t>Outstanding effort during class</a:t>
            </a:r>
          </a:p>
          <a:p>
            <a:pPr latinLnBrk="0"/>
            <a:r>
              <a:rPr lang="en-US" dirty="0">
                <a:solidFill>
                  <a:schemeClr val="accent6">
                    <a:lumMod val="50000"/>
                  </a:schemeClr>
                </a:solidFill>
              </a:rPr>
              <a:t>Helping others in class</a:t>
            </a:r>
          </a:p>
          <a:p>
            <a:pPr latinLnBrk="0"/>
            <a:r>
              <a:rPr lang="en-US" dirty="0">
                <a:solidFill>
                  <a:schemeClr val="accent6">
                    <a:lumMod val="50000"/>
                  </a:schemeClr>
                </a:solidFill>
              </a:rPr>
              <a:t>Outstanding classwork or homework</a:t>
            </a:r>
          </a:p>
        </p:txBody>
      </p:sp>
    </p:spTree>
    <p:extLst>
      <p:ext uri="{BB962C8B-B14F-4D97-AF65-F5344CB8AC3E}">
        <p14:creationId xmlns:p14="http://schemas.microsoft.com/office/powerpoint/2010/main" val="482532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Additional Details and Information</a:t>
            </a:r>
          </a:p>
        </p:txBody>
      </p:sp>
      <p:sp>
        <p:nvSpPr>
          <p:cNvPr id="3" name="Content Placeholder 2"/>
          <p:cNvSpPr>
            <a:spLocks noGrp="1"/>
          </p:cNvSpPr>
          <p:nvPr>
            <p:ph idx="1"/>
          </p:nvPr>
        </p:nvSpPr>
        <p:spPr>
          <a:xfrm>
            <a:off x="2567608" y="2924944"/>
            <a:ext cx="8424936" cy="1296144"/>
          </a:xfrm>
        </p:spPr>
        <p:txBody>
          <a:bodyPr>
            <a:normAutofit fontScale="92500" lnSpcReduction="10000"/>
          </a:bodyPr>
          <a:lstStyle/>
          <a:p>
            <a:pPr algn="ctr"/>
            <a:endParaRPr lang="en-US" dirty="0">
              <a:hlinkClick r:id="rId2"/>
            </a:endParaRPr>
          </a:p>
          <a:p>
            <a:pPr marL="0" indent="0" algn="ctr">
              <a:buNone/>
            </a:pPr>
            <a:endParaRPr lang="en-US" dirty="0">
              <a:hlinkClick r:id="rId2"/>
            </a:endParaRPr>
          </a:p>
          <a:p>
            <a:pPr marL="0" indent="0" algn="ctr">
              <a:buNone/>
            </a:pPr>
            <a:r>
              <a:rPr lang="en-US" sz="2800" dirty="0">
                <a:solidFill>
                  <a:schemeClr val="accent6">
                    <a:lumMod val="50000"/>
                  </a:schemeClr>
                </a:solidFill>
              </a:rPr>
              <a:t>Homepage: profgwhitehead.weebly.com </a:t>
            </a:r>
          </a:p>
          <a:p>
            <a:pPr algn="ctr"/>
            <a:endParaRPr lang="en-US" dirty="0"/>
          </a:p>
        </p:txBody>
      </p:sp>
      <p:pic>
        <p:nvPicPr>
          <p:cNvPr id="5" name="Picture 4"/>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486400" y="4093769"/>
            <a:ext cx="2172072" cy="2172072"/>
          </a:xfrm>
          <a:prstGeom prst="rect">
            <a:avLst/>
          </a:prstGeom>
        </p:spPr>
      </p:pic>
    </p:spTree>
    <p:extLst>
      <p:ext uri="{BB962C8B-B14F-4D97-AF65-F5344CB8AC3E}">
        <p14:creationId xmlns:p14="http://schemas.microsoft.com/office/powerpoint/2010/main" val="170937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2495600" y="3573016"/>
            <a:ext cx="8629600" cy="574635"/>
          </a:xfrm>
        </p:spPr>
        <p:txBody>
          <a:bodyPr>
            <a:noAutofit/>
          </a:bodyPr>
          <a:lstStyle/>
          <a:p>
            <a:r>
              <a:rPr lang="en-US" sz="7200" b="1" dirty="0"/>
              <a:t>Topic Discussion</a:t>
            </a:r>
          </a:p>
        </p:txBody>
      </p:sp>
      <p:sp>
        <p:nvSpPr>
          <p:cNvPr id="5" name="Subtitle 4"/>
          <p:cNvSpPr>
            <a:spLocks noGrp="1"/>
          </p:cNvSpPr>
          <p:nvPr>
            <p:ph type="subTitle" idx="1"/>
          </p:nvPr>
        </p:nvSpPr>
        <p:spPr>
          <a:xfrm>
            <a:off x="2438400" y="5029200"/>
            <a:ext cx="7315200" cy="838451"/>
          </a:xfrm>
        </p:spPr>
        <p:txBody>
          <a:bodyPr>
            <a:normAutofit/>
          </a:bodyPr>
          <a:lstStyle/>
          <a:p>
            <a:r>
              <a:rPr lang="en-US" sz="2000" dirty="0"/>
              <a:t>with Professor George E.K. Whitehead (Prof. G)</a:t>
            </a:r>
          </a:p>
        </p:txBody>
      </p:sp>
      <p:sp>
        <p:nvSpPr>
          <p:cNvPr id="4" name="Content Placeholder 2"/>
          <p:cNvSpPr txBox="1">
            <a:spLocks/>
          </p:cNvSpPr>
          <p:nvPr/>
        </p:nvSpPr>
        <p:spPr>
          <a:xfrm>
            <a:off x="-1013792" y="0"/>
            <a:ext cx="8424936" cy="1296144"/>
          </a:xfrm>
          <a:prstGeom prst="rect">
            <a:avLst/>
          </a:prstGeom>
        </p:spPr>
        <p:txBody>
          <a:bodyPr vert="horz" lIns="0" tIns="45720" rIns="0" bIns="45720" rtlCol="0">
            <a:normAutofit/>
          </a:bodyPr>
          <a:lstStyle>
            <a:lvl1pPr marL="0" indent="0" algn="ctr" defTabSz="914400" rtl="0" eaLnBrk="1" latinLnBrk="0" hangingPunct="1">
              <a:lnSpc>
                <a:spcPct val="90000"/>
              </a:lnSpc>
              <a:spcBef>
                <a:spcPts val="0"/>
              </a:spcBef>
              <a:spcAft>
                <a:spcPts val="200"/>
              </a:spcAft>
              <a:buClr>
                <a:schemeClr val="accent1"/>
              </a:buClr>
              <a:buSzPct val="100000"/>
              <a:buFont typeface="Calibri" panose="020F0502020204030204" pitchFamily="34" charset="0"/>
              <a:buNone/>
              <a:defRPr sz="1400" kern="1200">
                <a:solidFill>
                  <a:schemeClr val="tx1">
                    <a:lumMod val="75000"/>
                    <a:lumOff val="25000"/>
                  </a:schemeClr>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18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16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16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16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16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16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1600" kern="1200">
                <a:solidFill>
                  <a:schemeClr val="tx1">
                    <a:lumMod val="75000"/>
                    <a:lumOff val="25000"/>
                  </a:schemeClr>
                </a:solidFill>
                <a:latin typeface="+mn-lt"/>
                <a:ea typeface="+mn-ea"/>
                <a:cs typeface="+mn-cs"/>
              </a:defRPr>
            </a:lvl9pPr>
          </a:lstStyle>
          <a:p>
            <a:endParaRPr lang="en-US">
              <a:hlinkClick r:id="rId2"/>
            </a:endParaRPr>
          </a:p>
          <a:p>
            <a:endParaRPr lang="en-US">
              <a:hlinkClick r:id="rId2"/>
            </a:endParaRPr>
          </a:p>
          <a:p>
            <a:r>
              <a:rPr lang="en-US" sz="2800">
                <a:solidFill>
                  <a:schemeClr val="accent6">
                    <a:lumMod val="50000"/>
                  </a:schemeClr>
                </a:solidFill>
              </a:rPr>
              <a:t>Homepage: profgwhitehead.weebly.com </a:t>
            </a:r>
          </a:p>
          <a:p>
            <a:endParaRPr lang="en-US" dirty="0"/>
          </a:p>
        </p:txBody>
      </p:sp>
      <p:pic>
        <p:nvPicPr>
          <p:cNvPr id="6" name="Picture 4"/>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05000" y="1168825"/>
            <a:ext cx="2172072" cy="2172072"/>
          </a:xfrm>
          <a:prstGeom prst="rect">
            <a:avLst/>
          </a:prstGeom>
        </p:spPr>
      </p:pic>
    </p:spTree>
    <p:extLst>
      <p:ext uri="{BB962C8B-B14F-4D97-AF65-F5344CB8AC3E}">
        <p14:creationId xmlns:p14="http://schemas.microsoft.com/office/powerpoint/2010/main" val="2592828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7848" y="0"/>
            <a:ext cx="3888432" cy="944562"/>
          </a:xfrm>
        </p:spPr>
        <p:txBody>
          <a:bodyPr>
            <a:normAutofit/>
          </a:bodyPr>
          <a:lstStyle/>
          <a:p>
            <a:r>
              <a:rPr lang="en-US" dirty="0"/>
              <a:t>The course</a:t>
            </a:r>
          </a:p>
        </p:txBody>
      </p:sp>
      <p:sp>
        <p:nvSpPr>
          <p:cNvPr id="3" name="Content Placeholder 2"/>
          <p:cNvSpPr>
            <a:spLocks noGrp="1"/>
          </p:cNvSpPr>
          <p:nvPr>
            <p:ph idx="1"/>
          </p:nvPr>
        </p:nvSpPr>
        <p:spPr>
          <a:xfrm>
            <a:off x="1919536" y="2060848"/>
            <a:ext cx="9577064" cy="4111352"/>
          </a:xfrm>
        </p:spPr>
        <p:txBody>
          <a:bodyPr>
            <a:normAutofit/>
          </a:bodyPr>
          <a:lstStyle/>
          <a:p>
            <a:r>
              <a:rPr lang="en-US" dirty="0">
                <a:solidFill>
                  <a:schemeClr val="accent6">
                    <a:lumMod val="50000"/>
                  </a:schemeClr>
                </a:solidFill>
              </a:rPr>
              <a:t>Designed to develop your creativity, fluency, comprehensibility and confidence in English.</a:t>
            </a:r>
          </a:p>
          <a:p>
            <a:endParaRPr lang="en-US" dirty="0">
              <a:solidFill>
                <a:schemeClr val="accent6">
                  <a:lumMod val="50000"/>
                </a:schemeClr>
              </a:solidFill>
            </a:endParaRPr>
          </a:p>
          <a:p>
            <a:r>
              <a:rPr lang="en-US" dirty="0">
                <a:solidFill>
                  <a:schemeClr val="accent6">
                    <a:lumMod val="50000"/>
                  </a:schemeClr>
                </a:solidFill>
              </a:rPr>
              <a:t>You will get a lot of practice using English to discuss various topics and complete various tasks/missions. </a:t>
            </a:r>
          </a:p>
          <a:p>
            <a:endParaRPr lang="en-US" dirty="0">
              <a:solidFill>
                <a:schemeClr val="accent6">
                  <a:lumMod val="50000"/>
                </a:schemeClr>
              </a:solidFill>
            </a:endParaRPr>
          </a:p>
          <a:p>
            <a:r>
              <a:rPr lang="en-US" dirty="0">
                <a:solidFill>
                  <a:schemeClr val="accent6">
                    <a:lumMod val="50000"/>
                  </a:schemeClr>
                </a:solidFill>
              </a:rPr>
              <a:t>You will develop your ability to critically analyze, summarize and present your thoughts clearly individually and as part of a team.</a:t>
            </a:r>
          </a:p>
          <a:p>
            <a:endParaRPr lang="en-US" dirty="0"/>
          </a:p>
        </p:txBody>
      </p:sp>
      <p:pic>
        <p:nvPicPr>
          <p:cNvPr id="4" name="Picture 1" descr="https://lh3.googleusercontent.com/-I7pAUtK7B0E/UPbpF925XTI/AAAAAAAAAeo/_PriQk96g7A/s450/teacher%2520talk.jpg"/>
          <p:cNvPicPr/>
          <p:nvPr/>
        </p:nvPicPr>
        <p:blipFill>
          <a:blip r:embed="rId2">
            <a:extLst>
              <a:ext uri="{28A0092B-C50C-407E-A947-70E740481C1C}">
                <a14:useLocalDpi xmlns:a14="http://schemas.microsoft.com/office/drawing/2010/main" val="0"/>
              </a:ext>
            </a:extLst>
          </a:blip>
          <a:srcRect/>
          <a:stretch>
            <a:fillRect/>
          </a:stretch>
        </p:blipFill>
        <p:spPr bwMode="auto">
          <a:xfrm>
            <a:off x="8458200" y="114528"/>
            <a:ext cx="1949241" cy="1388177"/>
          </a:xfrm>
          <a:prstGeom prst="rect">
            <a:avLst/>
          </a:prstGeom>
          <a:noFill/>
          <a:ln>
            <a:noFill/>
          </a:ln>
        </p:spPr>
      </p:pic>
      <p:pic>
        <p:nvPicPr>
          <p:cNvPr id="5" name="Picture 1" descr="https://lh3.googleusercontent.com/-I7pAUtK7B0E/UPbpF925XTI/AAAAAAAAAeo/_PriQk96g7A/s450/teacher%2520talk.jpg"/>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14527"/>
            <a:ext cx="1949241" cy="1388177"/>
          </a:xfrm>
          <a:prstGeom prst="rect">
            <a:avLst/>
          </a:prstGeom>
          <a:noFill/>
          <a:ln>
            <a:noFill/>
          </a:ln>
        </p:spPr>
      </p:pic>
    </p:spTree>
    <p:extLst>
      <p:ext uri="{BB962C8B-B14F-4D97-AF65-F5344CB8AC3E}">
        <p14:creationId xmlns:p14="http://schemas.microsoft.com/office/powerpoint/2010/main" val="41704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5840" y="0"/>
            <a:ext cx="4505672" cy="1181547"/>
          </a:xfrm>
        </p:spPr>
        <p:txBody>
          <a:bodyPr/>
          <a:lstStyle/>
          <a:p>
            <a:r>
              <a:rPr lang="en-US" dirty="0"/>
              <a:t>Class Rules</a:t>
            </a:r>
          </a:p>
        </p:txBody>
      </p:sp>
      <p:sp>
        <p:nvSpPr>
          <p:cNvPr id="4" name="Content Placeholder 2"/>
          <p:cNvSpPr txBox="1">
            <a:spLocks/>
          </p:cNvSpPr>
          <p:nvPr/>
        </p:nvSpPr>
        <p:spPr>
          <a:xfrm>
            <a:off x="990600" y="2057400"/>
            <a:ext cx="11010056" cy="4495800"/>
          </a:xfrm>
          <a:prstGeom prst="rect">
            <a:avLst/>
          </a:prstGeom>
        </p:spPr>
        <p:txBody>
          <a:bodyPr vert="horz" lIns="91440" tIns="45720" rIns="91440" bIns="45720" rtlCol="0">
            <a:normAutofit/>
          </a:bodyPr>
          <a:lstStyle>
            <a:lvl1pPr marL="228600" indent="-228600" algn="l" defTabSz="914400" rtl="0" eaLnBrk="1" latinLnBrk="1" hangingPunct="1">
              <a:lnSpc>
                <a:spcPct val="90000"/>
              </a:lnSpc>
              <a:spcBef>
                <a:spcPts val="1800"/>
              </a:spcBef>
              <a:buClr>
                <a:schemeClr val="tx1">
                  <a:lumMod val="40000"/>
                  <a:lumOff val="60000"/>
                </a:schemeClr>
              </a:buClr>
              <a:buFont typeface="Arial" panose="020B0604020202020204" pitchFamily="34" charset="0"/>
              <a:buChar char="•"/>
              <a:defRPr sz="2000" kern="1200">
                <a:solidFill>
                  <a:schemeClr val="tx1"/>
                </a:solidFill>
                <a:latin typeface="+mn-lt"/>
                <a:ea typeface="+mn-ea"/>
                <a:cs typeface="+mn-cs"/>
              </a:defRPr>
            </a:lvl1pPr>
            <a:lvl2pPr marL="502920" indent="-228600" algn="l" defTabSz="914400" rtl="0" eaLnBrk="1" latinLnBrk="1" hangingPunct="1">
              <a:lnSpc>
                <a:spcPct val="90000"/>
              </a:lnSpc>
              <a:spcBef>
                <a:spcPts val="1200"/>
              </a:spcBef>
              <a:buClr>
                <a:schemeClr val="tx1">
                  <a:lumMod val="40000"/>
                  <a:lumOff val="60000"/>
                </a:schemeClr>
              </a:buClr>
              <a:buFont typeface="Arial" panose="020B0604020202020204" pitchFamily="34" charset="0"/>
              <a:buChar char="•"/>
              <a:defRPr sz="1800" kern="1200">
                <a:solidFill>
                  <a:schemeClr val="tx1"/>
                </a:solidFill>
                <a:latin typeface="+mn-lt"/>
                <a:ea typeface="+mn-ea"/>
                <a:cs typeface="+mn-cs"/>
              </a:defRPr>
            </a:lvl2pPr>
            <a:lvl3pPr marL="77724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600" kern="1200">
                <a:solidFill>
                  <a:schemeClr val="tx1"/>
                </a:solidFill>
                <a:latin typeface="+mn-lt"/>
                <a:ea typeface="+mn-ea"/>
                <a:cs typeface="+mn-cs"/>
              </a:defRPr>
            </a:lvl3pPr>
            <a:lvl4pPr marL="105156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4pPr>
            <a:lvl5pPr marL="132588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5pPr>
            <a:lvl6pPr marL="160020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6pPr>
            <a:lvl7pPr marL="187452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7pPr>
            <a:lvl8pPr marL="214884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8pPr>
            <a:lvl9pPr marL="237744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9pPr>
          </a:lstStyle>
          <a:p>
            <a:pPr latinLnBrk="0">
              <a:buClrTx/>
            </a:pPr>
            <a:r>
              <a:rPr lang="en-US" dirty="0">
                <a:solidFill>
                  <a:schemeClr val="accent6">
                    <a:lumMod val="50000"/>
                  </a:schemeClr>
                </a:solidFill>
              </a:rPr>
              <a:t>Relax but maintain professionalism ( bring your book, be on time, focus on class, participate)</a:t>
            </a:r>
          </a:p>
          <a:p>
            <a:pPr latinLnBrk="0">
              <a:buClrTx/>
            </a:pPr>
            <a:r>
              <a:rPr lang="en-US" dirty="0">
                <a:solidFill>
                  <a:schemeClr val="accent6">
                    <a:lumMod val="50000"/>
                  </a:schemeClr>
                </a:solidFill>
              </a:rPr>
              <a:t>Be responsible for your own learning</a:t>
            </a:r>
          </a:p>
          <a:p>
            <a:pPr latinLnBrk="0">
              <a:buClrTx/>
            </a:pPr>
            <a:r>
              <a:rPr lang="en-US" dirty="0">
                <a:solidFill>
                  <a:schemeClr val="accent6">
                    <a:lumMod val="50000"/>
                  </a:schemeClr>
                </a:solidFill>
              </a:rPr>
              <a:t>Try your best and ask when you need help</a:t>
            </a:r>
          </a:p>
          <a:p>
            <a:pPr latinLnBrk="0">
              <a:buClrTx/>
            </a:pPr>
            <a:r>
              <a:rPr lang="en-US" dirty="0">
                <a:solidFill>
                  <a:schemeClr val="accent6">
                    <a:lumMod val="50000"/>
                  </a:schemeClr>
                </a:solidFill>
              </a:rPr>
              <a:t>Use English as much as possible during class time and Korean to help others</a:t>
            </a:r>
          </a:p>
          <a:p>
            <a:pPr latinLnBrk="0">
              <a:buClrTx/>
            </a:pPr>
            <a:r>
              <a:rPr lang="en-US" dirty="0">
                <a:solidFill>
                  <a:schemeClr val="accent6">
                    <a:lumMod val="50000"/>
                  </a:schemeClr>
                </a:solidFill>
              </a:rPr>
              <a:t>Respect each other</a:t>
            </a:r>
          </a:p>
          <a:p>
            <a:pPr latinLnBrk="0">
              <a:buClrTx/>
            </a:pPr>
            <a:r>
              <a:rPr lang="en-US" dirty="0">
                <a:solidFill>
                  <a:schemeClr val="accent6">
                    <a:lumMod val="50000"/>
                  </a:schemeClr>
                </a:solidFill>
              </a:rPr>
              <a:t>Help each other</a:t>
            </a:r>
          </a:p>
          <a:p>
            <a:pPr latinLnBrk="0">
              <a:buClrTx/>
            </a:pPr>
            <a:r>
              <a:rPr lang="en-US" dirty="0">
                <a:solidFill>
                  <a:schemeClr val="accent6">
                    <a:lumMod val="50000"/>
                  </a:schemeClr>
                </a:solidFill>
              </a:rPr>
              <a:t>Have fun</a:t>
            </a:r>
          </a:p>
        </p:txBody>
      </p:sp>
    </p:spTree>
    <p:extLst>
      <p:ext uri="{BB962C8B-B14F-4D97-AF65-F5344CB8AC3E}">
        <p14:creationId xmlns:p14="http://schemas.microsoft.com/office/powerpoint/2010/main" val="2835286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fade">
                                      <p:cBhvr>
                                        <p:cTn id="20" dur="2000"/>
                                        <p:tgtEl>
                                          <p:spTgt spid="4">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fade">
                                      <p:cBhvr>
                                        <p:cTn id="25" dur="2000"/>
                                        <p:tgtEl>
                                          <p:spTgt spid="4">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xEl>
                                              <p:pRg st="5" end="5"/>
                                            </p:txEl>
                                          </p:spTgt>
                                        </p:tgtEl>
                                        <p:attrNameLst>
                                          <p:attrName>style.visibility</p:attrName>
                                        </p:attrNameLst>
                                      </p:cBhvr>
                                      <p:to>
                                        <p:strVal val="visible"/>
                                      </p:to>
                                    </p:set>
                                    <p:animEffect transition="in" filter="fade">
                                      <p:cBhvr>
                                        <p:cTn id="30" dur="2000"/>
                                        <p:tgtEl>
                                          <p:spTgt spid="4">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Effect transition="in" filter="fade">
                                      <p:cBhvr>
                                        <p:cTn id="35"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5840" y="0"/>
            <a:ext cx="4505672" cy="1181547"/>
          </a:xfrm>
        </p:spPr>
        <p:txBody>
          <a:bodyPr/>
          <a:lstStyle/>
          <a:p>
            <a:r>
              <a:rPr lang="en-US" dirty="0"/>
              <a:t>Class Rules</a:t>
            </a:r>
          </a:p>
        </p:txBody>
      </p:sp>
      <p:sp>
        <p:nvSpPr>
          <p:cNvPr id="4" name="Content Placeholder 2"/>
          <p:cNvSpPr txBox="1">
            <a:spLocks/>
          </p:cNvSpPr>
          <p:nvPr/>
        </p:nvSpPr>
        <p:spPr>
          <a:xfrm>
            <a:off x="990600" y="2057400"/>
            <a:ext cx="11010056" cy="4495800"/>
          </a:xfrm>
          <a:prstGeom prst="rect">
            <a:avLst/>
          </a:prstGeom>
        </p:spPr>
        <p:txBody>
          <a:bodyPr vert="horz" lIns="91440" tIns="45720" rIns="91440" bIns="45720" rtlCol="0">
            <a:normAutofit/>
          </a:bodyPr>
          <a:lstStyle>
            <a:lvl1pPr marL="228600" indent="-228600" algn="l" defTabSz="914400" rtl="0" eaLnBrk="1" latinLnBrk="1" hangingPunct="1">
              <a:lnSpc>
                <a:spcPct val="90000"/>
              </a:lnSpc>
              <a:spcBef>
                <a:spcPts val="1800"/>
              </a:spcBef>
              <a:buClr>
                <a:schemeClr val="tx1">
                  <a:lumMod val="40000"/>
                  <a:lumOff val="60000"/>
                </a:schemeClr>
              </a:buClr>
              <a:buFont typeface="Arial" panose="020B0604020202020204" pitchFamily="34" charset="0"/>
              <a:buChar char="•"/>
              <a:defRPr sz="2000" kern="1200">
                <a:solidFill>
                  <a:schemeClr val="tx1"/>
                </a:solidFill>
                <a:latin typeface="+mn-lt"/>
                <a:ea typeface="+mn-ea"/>
                <a:cs typeface="+mn-cs"/>
              </a:defRPr>
            </a:lvl1pPr>
            <a:lvl2pPr marL="502920" indent="-228600" algn="l" defTabSz="914400" rtl="0" eaLnBrk="1" latinLnBrk="1" hangingPunct="1">
              <a:lnSpc>
                <a:spcPct val="90000"/>
              </a:lnSpc>
              <a:spcBef>
                <a:spcPts val="1200"/>
              </a:spcBef>
              <a:buClr>
                <a:schemeClr val="tx1">
                  <a:lumMod val="40000"/>
                  <a:lumOff val="60000"/>
                </a:schemeClr>
              </a:buClr>
              <a:buFont typeface="Arial" panose="020B0604020202020204" pitchFamily="34" charset="0"/>
              <a:buChar char="•"/>
              <a:defRPr sz="1800" kern="1200">
                <a:solidFill>
                  <a:schemeClr val="tx1"/>
                </a:solidFill>
                <a:latin typeface="+mn-lt"/>
                <a:ea typeface="+mn-ea"/>
                <a:cs typeface="+mn-cs"/>
              </a:defRPr>
            </a:lvl2pPr>
            <a:lvl3pPr marL="77724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600" kern="1200">
                <a:solidFill>
                  <a:schemeClr val="tx1"/>
                </a:solidFill>
                <a:latin typeface="+mn-lt"/>
                <a:ea typeface="+mn-ea"/>
                <a:cs typeface="+mn-cs"/>
              </a:defRPr>
            </a:lvl3pPr>
            <a:lvl4pPr marL="105156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4pPr>
            <a:lvl5pPr marL="132588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5pPr>
            <a:lvl6pPr marL="160020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6pPr>
            <a:lvl7pPr marL="187452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7pPr>
            <a:lvl8pPr marL="214884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8pPr>
            <a:lvl9pPr marL="237744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9pPr>
          </a:lstStyle>
          <a:p>
            <a:pPr latinLnBrk="0">
              <a:buClrTx/>
            </a:pPr>
            <a:endParaRPr lang="en-US" sz="1500" dirty="0">
              <a:solidFill>
                <a:schemeClr val="accent6">
                  <a:lumMod val="50000"/>
                </a:schemeClr>
              </a:solidFill>
            </a:endParaRPr>
          </a:p>
          <a:p>
            <a:pPr latinLnBrk="0">
              <a:buClrTx/>
            </a:pPr>
            <a:r>
              <a:rPr lang="en-US" dirty="0">
                <a:solidFill>
                  <a:schemeClr val="accent6">
                    <a:lumMod val="50000"/>
                  </a:schemeClr>
                </a:solidFill>
                <a:effectLst>
                  <a:outerShdw blurRad="38100" dist="38100" dir="2700000" algn="tl">
                    <a:srgbClr val="000000">
                      <a:alpha val="43137"/>
                    </a:srgbClr>
                  </a:outerShdw>
                </a:effectLst>
              </a:rPr>
              <a:t>Cell phone use for learning purposes i.e. dictionary, searching = OK</a:t>
            </a:r>
          </a:p>
          <a:p>
            <a:pPr latinLnBrk="0">
              <a:buClrTx/>
            </a:pPr>
            <a:endParaRPr lang="en-US" dirty="0">
              <a:solidFill>
                <a:schemeClr val="accent6">
                  <a:lumMod val="50000"/>
                </a:schemeClr>
              </a:solidFill>
              <a:effectLst>
                <a:outerShdw blurRad="38100" dist="38100" dir="2700000" algn="tl">
                  <a:srgbClr val="000000">
                    <a:alpha val="43137"/>
                  </a:srgbClr>
                </a:outerShdw>
              </a:effectLst>
            </a:endParaRPr>
          </a:p>
          <a:p>
            <a:pPr latinLnBrk="0">
              <a:buClrTx/>
            </a:pPr>
            <a:r>
              <a:rPr lang="en-US" dirty="0">
                <a:solidFill>
                  <a:schemeClr val="accent6">
                    <a:lumMod val="50000"/>
                  </a:schemeClr>
                </a:solidFill>
                <a:effectLst>
                  <a:outerShdw blurRad="38100" dist="38100" dir="2700000" algn="tl">
                    <a:srgbClr val="000000">
                      <a:alpha val="43137"/>
                    </a:srgbClr>
                  </a:outerShdw>
                </a:effectLst>
              </a:rPr>
              <a:t>Cell phone use for personal reasons i.e. selfies, </a:t>
            </a:r>
            <a:r>
              <a:rPr lang="en-US" dirty="0" err="1">
                <a:solidFill>
                  <a:schemeClr val="accent6">
                    <a:lumMod val="50000"/>
                  </a:schemeClr>
                </a:solidFill>
                <a:effectLst>
                  <a:outerShdw blurRad="38100" dist="38100" dir="2700000" algn="tl">
                    <a:srgbClr val="000000">
                      <a:alpha val="43137"/>
                    </a:srgbClr>
                  </a:outerShdw>
                </a:effectLst>
              </a:rPr>
              <a:t>kakao</a:t>
            </a:r>
            <a:r>
              <a:rPr lang="en-US" dirty="0">
                <a:solidFill>
                  <a:schemeClr val="accent6">
                    <a:lumMod val="50000"/>
                  </a:schemeClr>
                </a:solidFill>
                <a:effectLst>
                  <a:outerShdw blurRad="38100" dist="38100" dir="2700000" algn="tl">
                    <a:srgbClr val="000000">
                      <a:alpha val="43137"/>
                    </a:srgbClr>
                  </a:outerShdw>
                </a:effectLst>
              </a:rPr>
              <a:t> talk, games = Not Ok </a:t>
            </a:r>
          </a:p>
          <a:p>
            <a:pPr marL="274320" lvl="1" indent="0" latinLnBrk="0">
              <a:buClrTx/>
              <a:buNone/>
            </a:pPr>
            <a:r>
              <a:rPr lang="en-US" sz="2000" dirty="0">
                <a:solidFill>
                  <a:schemeClr val="accent6">
                    <a:lumMod val="50000"/>
                  </a:schemeClr>
                </a:solidFill>
              </a:rPr>
              <a:t>	(If you need to use your phone for personal reasons just ask)</a:t>
            </a:r>
          </a:p>
          <a:p>
            <a:pPr marL="274320" lvl="1" indent="0" latinLnBrk="0">
              <a:buClrTx/>
              <a:buNone/>
            </a:pPr>
            <a:endParaRPr lang="en-US" sz="2000" dirty="0">
              <a:solidFill>
                <a:schemeClr val="accent6">
                  <a:lumMod val="50000"/>
                </a:schemeClr>
              </a:solidFill>
            </a:endParaRPr>
          </a:p>
          <a:p>
            <a:pPr latinLnBrk="0">
              <a:buClrTx/>
            </a:pPr>
            <a:r>
              <a:rPr lang="en-US" b="1" i="1" dirty="0">
                <a:solidFill>
                  <a:schemeClr val="accent6">
                    <a:lumMod val="50000"/>
                  </a:schemeClr>
                </a:solidFill>
              </a:rPr>
              <a:t>Cell phone use during class for personal reasons may result in a deduction of participation points. </a:t>
            </a:r>
            <a:endParaRPr lang="en-US" b="1" i="1" dirty="0"/>
          </a:p>
          <a:p>
            <a:endParaRPr lang="en-US" dirty="0"/>
          </a:p>
        </p:txBody>
      </p:sp>
      <p:pic>
        <p:nvPicPr>
          <p:cNvPr id="1026" name="Picture 2" descr="http://news.bbcimg.co.uk/media/images/54413000/jpg/_54413810_iphon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63000" y="152400"/>
            <a:ext cx="2439194" cy="137204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news.bbcimg.co.uk/media/images/54413000/jpg/_54413810_iphon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95561" y="152400"/>
            <a:ext cx="2439194" cy="13720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1231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0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2000"/>
                                        <p:tgtEl>
                                          <p:spTgt spid="4">
                                            <p:txEl>
                                              <p:pRg st="3" end="3"/>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Effect transition="in" filter="fade">
                                      <p:cBhvr>
                                        <p:cTn id="15" dur="2000"/>
                                        <p:tgtEl>
                                          <p:spTgt spid="4">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xEl>
                                              <p:pRg st="6" end="6"/>
                                            </p:txEl>
                                          </p:spTgt>
                                        </p:tgtEl>
                                        <p:attrNameLst>
                                          <p:attrName>style.visibility</p:attrName>
                                        </p:attrNameLst>
                                      </p:cBhvr>
                                      <p:to>
                                        <p:strVal val="visible"/>
                                      </p:to>
                                    </p:set>
                                    <p:animEffect transition="in" filter="fade">
                                      <p:cBhvr>
                                        <p:cTn id="20"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7848" y="0"/>
            <a:ext cx="4505672" cy="1181547"/>
          </a:xfrm>
        </p:spPr>
        <p:txBody>
          <a:bodyPr/>
          <a:lstStyle/>
          <a:p>
            <a:r>
              <a:rPr lang="en-US" dirty="0"/>
              <a:t>Class Rules</a:t>
            </a:r>
          </a:p>
        </p:txBody>
      </p:sp>
      <p:sp>
        <p:nvSpPr>
          <p:cNvPr id="4" name="Content Placeholder 2"/>
          <p:cNvSpPr txBox="1">
            <a:spLocks/>
          </p:cNvSpPr>
          <p:nvPr/>
        </p:nvSpPr>
        <p:spPr>
          <a:xfrm>
            <a:off x="1670454" y="1268760"/>
            <a:ext cx="10297144" cy="5040560"/>
          </a:xfrm>
          <a:prstGeom prst="rect">
            <a:avLst/>
          </a:prstGeom>
        </p:spPr>
        <p:txBody>
          <a:bodyPr vert="horz" lIns="91440" tIns="45720" rIns="91440" bIns="45720" rtlCol="0">
            <a:normAutofit/>
          </a:bodyPr>
          <a:lstStyle>
            <a:lvl1pPr marL="228600" indent="-228600" algn="l" defTabSz="914400" rtl="0" eaLnBrk="1" latinLnBrk="1" hangingPunct="1">
              <a:lnSpc>
                <a:spcPct val="90000"/>
              </a:lnSpc>
              <a:spcBef>
                <a:spcPts val="1800"/>
              </a:spcBef>
              <a:buClr>
                <a:schemeClr val="tx1">
                  <a:lumMod val="40000"/>
                  <a:lumOff val="60000"/>
                </a:schemeClr>
              </a:buClr>
              <a:buFont typeface="Arial" panose="020B0604020202020204" pitchFamily="34" charset="0"/>
              <a:buChar char="•"/>
              <a:defRPr sz="2000" kern="1200">
                <a:solidFill>
                  <a:schemeClr val="tx1"/>
                </a:solidFill>
                <a:latin typeface="+mn-lt"/>
                <a:ea typeface="+mn-ea"/>
                <a:cs typeface="+mn-cs"/>
              </a:defRPr>
            </a:lvl1pPr>
            <a:lvl2pPr marL="502920" indent="-228600" algn="l" defTabSz="914400" rtl="0" eaLnBrk="1" latinLnBrk="1" hangingPunct="1">
              <a:lnSpc>
                <a:spcPct val="90000"/>
              </a:lnSpc>
              <a:spcBef>
                <a:spcPts val="1200"/>
              </a:spcBef>
              <a:buClr>
                <a:schemeClr val="tx1">
                  <a:lumMod val="40000"/>
                  <a:lumOff val="60000"/>
                </a:schemeClr>
              </a:buClr>
              <a:buFont typeface="Arial" panose="020B0604020202020204" pitchFamily="34" charset="0"/>
              <a:buChar char="•"/>
              <a:defRPr sz="1800" kern="1200">
                <a:solidFill>
                  <a:schemeClr val="tx1"/>
                </a:solidFill>
                <a:latin typeface="+mn-lt"/>
                <a:ea typeface="+mn-ea"/>
                <a:cs typeface="+mn-cs"/>
              </a:defRPr>
            </a:lvl2pPr>
            <a:lvl3pPr marL="77724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600" kern="1200">
                <a:solidFill>
                  <a:schemeClr val="tx1"/>
                </a:solidFill>
                <a:latin typeface="+mn-lt"/>
                <a:ea typeface="+mn-ea"/>
                <a:cs typeface="+mn-cs"/>
              </a:defRPr>
            </a:lvl3pPr>
            <a:lvl4pPr marL="105156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4pPr>
            <a:lvl5pPr marL="132588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5pPr>
            <a:lvl6pPr marL="160020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6pPr>
            <a:lvl7pPr marL="187452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7pPr>
            <a:lvl8pPr marL="214884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8pPr>
            <a:lvl9pPr marL="237744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9pPr>
          </a:lstStyle>
          <a:p>
            <a:pPr marL="0" indent="0" latinLnBrk="0">
              <a:buNone/>
            </a:pPr>
            <a:endParaRPr lang="en-US" dirty="0">
              <a:solidFill>
                <a:schemeClr val="accent6">
                  <a:lumMod val="50000"/>
                </a:schemeClr>
              </a:solidFill>
            </a:endParaRPr>
          </a:p>
          <a:p>
            <a:pPr marL="0" indent="0" latinLnBrk="0">
              <a:buNone/>
            </a:pPr>
            <a:endParaRPr lang="en-US" dirty="0">
              <a:solidFill>
                <a:schemeClr val="accent6">
                  <a:lumMod val="50000"/>
                </a:schemeClr>
              </a:solidFill>
            </a:endParaRPr>
          </a:p>
          <a:p>
            <a:pPr marL="0" indent="0" latinLnBrk="0">
              <a:buNone/>
            </a:pPr>
            <a:r>
              <a:rPr lang="en-US" dirty="0">
                <a:solidFill>
                  <a:schemeClr val="accent6">
                    <a:lumMod val="50000"/>
                  </a:schemeClr>
                </a:solidFill>
              </a:rPr>
              <a:t>Academic dishonesty of any kind will not be tolerated and will receive an automatic fail.</a:t>
            </a:r>
          </a:p>
          <a:p>
            <a:pPr lvl="1" latinLnBrk="0"/>
            <a:r>
              <a:rPr lang="en-US" dirty="0">
                <a:solidFill>
                  <a:schemeClr val="accent6">
                    <a:lumMod val="50000"/>
                  </a:schemeClr>
                </a:solidFill>
              </a:rPr>
              <a:t>plagiarism</a:t>
            </a:r>
          </a:p>
          <a:p>
            <a:pPr lvl="1" latinLnBrk="0"/>
            <a:r>
              <a:rPr lang="en-US" dirty="0">
                <a:solidFill>
                  <a:schemeClr val="accent6">
                    <a:lumMod val="50000"/>
                  </a:schemeClr>
                </a:solidFill>
              </a:rPr>
              <a:t>cheating on assignments or exams</a:t>
            </a:r>
          </a:p>
          <a:p>
            <a:pPr lvl="1" latinLnBrk="0"/>
            <a:r>
              <a:rPr lang="en-US" dirty="0">
                <a:solidFill>
                  <a:schemeClr val="accent6">
                    <a:lumMod val="50000"/>
                  </a:schemeClr>
                </a:solidFill>
              </a:rPr>
              <a:t>turning in work that has been written (partially or entirely) by someone else (this includes websites)</a:t>
            </a:r>
          </a:p>
          <a:p>
            <a:pPr lvl="1" latinLnBrk="0"/>
            <a:r>
              <a:rPr lang="en-US" dirty="0">
                <a:solidFill>
                  <a:schemeClr val="accent6">
                    <a:lumMod val="50000"/>
                  </a:schemeClr>
                </a:solidFill>
              </a:rPr>
              <a:t>failing to appropriately cite sources</a:t>
            </a:r>
          </a:p>
          <a:p>
            <a:pPr lvl="1" latinLnBrk="0"/>
            <a:r>
              <a:rPr lang="en-US" dirty="0">
                <a:solidFill>
                  <a:schemeClr val="accent6">
                    <a:lumMod val="50000"/>
                  </a:schemeClr>
                </a:solidFill>
              </a:rPr>
              <a:t>making up information or citations</a:t>
            </a:r>
          </a:p>
          <a:p>
            <a:pPr lvl="1" latinLnBrk="0"/>
            <a:r>
              <a:rPr lang="en-US" dirty="0">
                <a:solidFill>
                  <a:schemeClr val="accent6">
                    <a:lumMod val="50000"/>
                  </a:schemeClr>
                </a:solidFill>
              </a:rPr>
              <a:t>helping another student cheat. </a:t>
            </a:r>
          </a:p>
          <a:p>
            <a:pPr lvl="1" latinLnBrk="0"/>
            <a:endParaRPr lang="en-US" dirty="0">
              <a:solidFill>
                <a:schemeClr val="accent6">
                  <a:lumMod val="50000"/>
                </a:schemeClr>
              </a:solidFill>
            </a:endParaRPr>
          </a:p>
          <a:p>
            <a:pPr marL="274320" lvl="1" indent="0" latinLnBrk="0">
              <a:buNone/>
            </a:pPr>
            <a:r>
              <a:rPr lang="en-US" dirty="0">
                <a:solidFill>
                  <a:schemeClr val="accent6">
                    <a:lumMod val="50000"/>
                  </a:schemeClr>
                </a:solidFill>
              </a:rPr>
              <a:t>You can use the ideas of others, but you have to cite the source in your essay. Students who are unsure how and when to cite sources should speak with the professor.</a:t>
            </a:r>
            <a:endParaRPr lang="en-CA" dirty="0">
              <a:solidFill>
                <a:schemeClr val="accent6">
                  <a:lumMod val="50000"/>
                </a:schemeClr>
              </a:solidFill>
            </a:endParaRPr>
          </a:p>
          <a:p>
            <a:pPr>
              <a:buClrTx/>
            </a:pPr>
            <a:endParaRPr lang="en-US" b="1" dirty="0"/>
          </a:p>
          <a:p>
            <a:endParaRPr lang="en-US" dirty="0"/>
          </a:p>
        </p:txBody>
      </p:sp>
    </p:spTree>
    <p:extLst>
      <p:ext uri="{BB962C8B-B14F-4D97-AF65-F5344CB8AC3E}">
        <p14:creationId xmlns:p14="http://schemas.microsoft.com/office/powerpoint/2010/main" val="1750042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7888" y="0"/>
            <a:ext cx="4330824" cy="1154163"/>
          </a:xfrm>
        </p:spPr>
        <p:txBody>
          <a:bodyPr/>
          <a:lstStyle/>
          <a:p>
            <a:r>
              <a:rPr lang="en-US" dirty="0"/>
              <a:t>Course Topics</a:t>
            </a:r>
          </a:p>
        </p:txBody>
      </p:sp>
      <p:sp>
        <p:nvSpPr>
          <p:cNvPr id="3" name="Content Placeholder 2"/>
          <p:cNvSpPr>
            <a:spLocks noGrp="1"/>
          </p:cNvSpPr>
          <p:nvPr>
            <p:ph idx="1"/>
          </p:nvPr>
        </p:nvSpPr>
        <p:spPr>
          <a:xfrm>
            <a:off x="1991544" y="2060848"/>
            <a:ext cx="9628201" cy="3730352"/>
          </a:xfrm>
        </p:spPr>
        <p:txBody>
          <a:bodyPr>
            <a:normAutofit fontScale="85000" lnSpcReduction="20000"/>
          </a:bodyPr>
          <a:lstStyle/>
          <a:p>
            <a:pPr marL="0" indent="0">
              <a:buNone/>
            </a:pPr>
            <a:r>
              <a:rPr lang="en-US" dirty="0"/>
              <a:t>1. That Commercial is Classic (p.16-19)</a:t>
            </a:r>
            <a:br>
              <a:rPr lang="en-US" dirty="0"/>
            </a:br>
            <a:r>
              <a:rPr lang="en-US" dirty="0"/>
              <a:t> </a:t>
            </a:r>
            <a:br>
              <a:rPr lang="en-US" dirty="0"/>
            </a:br>
            <a:r>
              <a:rPr lang="en-US" dirty="0"/>
              <a:t>2. The Tabloids are Having  a Field Day (p. 12-14)</a:t>
            </a:r>
            <a:br>
              <a:rPr lang="en-US" dirty="0"/>
            </a:br>
            <a:r>
              <a:rPr lang="en-US" dirty="0"/>
              <a:t>         </a:t>
            </a:r>
            <a:br>
              <a:rPr lang="en-US" dirty="0"/>
            </a:br>
            <a:r>
              <a:rPr lang="en-US" dirty="0"/>
              <a:t>3. Our Top Story Tonight (p.20-23)</a:t>
            </a:r>
            <a:br>
              <a:rPr lang="en-US" dirty="0"/>
            </a:br>
            <a:r>
              <a:rPr lang="en-US" dirty="0"/>
              <a:t>  </a:t>
            </a:r>
            <a:br>
              <a:rPr lang="en-US" dirty="0"/>
            </a:br>
            <a:r>
              <a:rPr lang="en-US" dirty="0"/>
              <a:t>4. Is This Really Happening to Me? (p.26-29)</a:t>
            </a:r>
            <a:br>
              <a:rPr lang="en-US" dirty="0"/>
            </a:br>
            <a:r>
              <a:rPr lang="en-US" dirty="0"/>
              <a:t> </a:t>
            </a:r>
            <a:br>
              <a:rPr lang="en-US" dirty="0"/>
            </a:br>
            <a:r>
              <a:rPr lang="en-US" dirty="0"/>
              <a:t>5. The Situation Could Get Dicey (p.52-55)</a:t>
            </a:r>
            <a:br>
              <a:rPr lang="en-US" dirty="0"/>
            </a:br>
            <a:r>
              <a:rPr lang="en-US" dirty="0"/>
              <a:t>      </a:t>
            </a:r>
            <a:br>
              <a:rPr lang="en-US" dirty="0"/>
            </a:br>
            <a:r>
              <a:rPr lang="en-US" dirty="0"/>
              <a:t>6. I’m Glad That’s Settled (p.56-59)</a:t>
            </a:r>
            <a:br>
              <a:rPr lang="en-US" dirty="0"/>
            </a:br>
            <a:r>
              <a:rPr lang="en-US" dirty="0"/>
              <a:t>  </a:t>
            </a:r>
            <a:br>
              <a:rPr lang="en-US" dirty="0"/>
            </a:br>
            <a:r>
              <a:rPr lang="en-US" dirty="0"/>
              <a:t>7. Take the Bull by the Horns  (p.44-47)</a:t>
            </a:r>
            <a:br>
              <a:rPr lang="en-US" dirty="0"/>
            </a:br>
            <a:r>
              <a:rPr lang="en-US" dirty="0"/>
              <a:t> </a:t>
            </a:r>
            <a:br>
              <a:rPr lang="en-US" dirty="0"/>
            </a:br>
            <a:r>
              <a:rPr lang="en-US" dirty="0"/>
              <a:t>8. I’m Moving on and Not Looking Back (38-41)</a:t>
            </a:r>
            <a:br>
              <a:rPr lang="en-US" dirty="0"/>
            </a:br>
            <a:r>
              <a:rPr lang="en-US" dirty="0"/>
              <a:t>              </a:t>
            </a:r>
            <a:br>
              <a:rPr lang="en-US" dirty="0"/>
            </a:br>
            <a:br>
              <a:rPr lang="en-US" dirty="0">
                <a:solidFill>
                  <a:schemeClr val="accent6">
                    <a:lumMod val="50000"/>
                  </a:schemeClr>
                </a:solidFill>
              </a:rPr>
            </a:br>
            <a:endParaRPr lang="en-US" dirty="0">
              <a:solidFill>
                <a:schemeClr val="accent6">
                  <a:lumMod val="50000"/>
                </a:schemeClr>
              </a:solidFill>
            </a:endParaRPr>
          </a:p>
        </p:txBody>
      </p:sp>
      <p:pic>
        <p:nvPicPr>
          <p:cNvPr id="6" name="Picture 2" descr="http://www.carrotenglish.com/upload/cafe/ebook_img/N_guts320131210061200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9600" y="1924969"/>
            <a:ext cx="2954263" cy="38662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6969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7888" y="0"/>
            <a:ext cx="4330824" cy="1154163"/>
          </a:xfrm>
        </p:spPr>
        <p:txBody>
          <a:bodyPr>
            <a:normAutofit fontScale="90000"/>
          </a:bodyPr>
          <a:lstStyle/>
          <a:p>
            <a:r>
              <a:rPr lang="en-US" dirty="0"/>
              <a:t>Course Evaluation</a:t>
            </a:r>
          </a:p>
        </p:txBody>
      </p:sp>
      <p:sp>
        <p:nvSpPr>
          <p:cNvPr id="3" name="Content Placeholder 2"/>
          <p:cNvSpPr>
            <a:spLocks noGrp="1"/>
          </p:cNvSpPr>
          <p:nvPr>
            <p:ph idx="1"/>
          </p:nvPr>
        </p:nvSpPr>
        <p:spPr>
          <a:xfrm>
            <a:off x="2971800" y="1981200"/>
            <a:ext cx="7848600" cy="1940024"/>
          </a:xfrm>
          <a:ln>
            <a:solidFill>
              <a:schemeClr val="tx2"/>
            </a:solidFill>
          </a:ln>
        </p:spPr>
        <p:txBody>
          <a:bodyPr>
            <a:normAutofit/>
          </a:bodyPr>
          <a:lstStyle/>
          <a:p>
            <a:pPr marL="0" indent="0">
              <a:buNone/>
            </a:pPr>
            <a:r>
              <a:rPr lang="en-US" dirty="0">
                <a:solidFill>
                  <a:schemeClr val="accent6">
                    <a:lumMod val="50000"/>
                  </a:schemeClr>
                </a:solidFill>
              </a:rPr>
              <a:t>Midterm exam     					30%</a:t>
            </a:r>
            <a:br>
              <a:rPr lang="en-US" dirty="0">
                <a:solidFill>
                  <a:schemeClr val="accent6">
                    <a:lumMod val="50000"/>
                  </a:schemeClr>
                </a:solidFill>
              </a:rPr>
            </a:br>
            <a:r>
              <a:rPr lang="en-US" dirty="0">
                <a:solidFill>
                  <a:schemeClr val="accent6">
                    <a:lumMod val="50000"/>
                  </a:schemeClr>
                </a:solidFill>
              </a:rPr>
              <a:t>Final exam                				30%</a:t>
            </a:r>
            <a:br>
              <a:rPr lang="en-US" dirty="0">
                <a:solidFill>
                  <a:schemeClr val="accent6">
                    <a:lumMod val="50000"/>
                  </a:schemeClr>
                </a:solidFill>
              </a:rPr>
            </a:br>
            <a:r>
              <a:rPr lang="en-US" dirty="0">
                <a:solidFill>
                  <a:schemeClr val="accent6">
                    <a:lumMod val="50000"/>
                  </a:schemeClr>
                </a:solidFill>
              </a:rPr>
              <a:t>Attendance                       				20%</a:t>
            </a:r>
            <a:br>
              <a:rPr lang="en-US" dirty="0">
                <a:solidFill>
                  <a:schemeClr val="accent6">
                    <a:lumMod val="50000"/>
                  </a:schemeClr>
                </a:solidFill>
              </a:rPr>
            </a:br>
            <a:r>
              <a:rPr lang="en-US" dirty="0">
                <a:solidFill>
                  <a:schemeClr val="accent6">
                    <a:lumMod val="50000"/>
                  </a:schemeClr>
                </a:solidFill>
              </a:rPr>
              <a:t>Participation/ Homework/ Classwork                      	20%</a:t>
            </a:r>
            <a:br>
              <a:rPr lang="en-US" dirty="0">
                <a:solidFill>
                  <a:schemeClr val="accent6">
                    <a:lumMod val="50000"/>
                  </a:schemeClr>
                </a:solidFill>
              </a:rPr>
            </a:br>
            <a:br>
              <a:rPr lang="en-US" dirty="0">
                <a:solidFill>
                  <a:schemeClr val="accent6">
                    <a:lumMod val="50000"/>
                  </a:schemeClr>
                </a:solidFill>
              </a:rPr>
            </a:br>
            <a:r>
              <a:rPr lang="en-US" b="1" dirty="0">
                <a:solidFill>
                  <a:schemeClr val="accent6">
                    <a:lumMod val="50000"/>
                  </a:schemeClr>
                </a:solidFill>
              </a:rPr>
              <a:t>Total </a:t>
            </a:r>
            <a:r>
              <a:rPr lang="en-US" dirty="0">
                <a:solidFill>
                  <a:schemeClr val="accent6">
                    <a:lumMod val="50000"/>
                  </a:schemeClr>
                </a:solidFill>
              </a:rPr>
              <a:t>                              				100%</a:t>
            </a:r>
          </a:p>
        </p:txBody>
      </p:sp>
      <p:sp>
        <p:nvSpPr>
          <p:cNvPr id="7" name="Content Placeholder 2"/>
          <p:cNvSpPr txBox="1">
            <a:spLocks/>
          </p:cNvSpPr>
          <p:nvPr/>
        </p:nvSpPr>
        <p:spPr>
          <a:xfrm>
            <a:off x="4114800" y="4114800"/>
            <a:ext cx="4896544" cy="2120153"/>
          </a:xfrm>
          <a:prstGeom prst="rect">
            <a:avLst/>
          </a:prstGeom>
          <a:ln>
            <a:solidFill>
              <a:schemeClr val="tx2"/>
            </a:solidFill>
          </a:ln>
        </p:spPr>
        <p:txBody>
          <a:bodyPr vert="horz" lIns="91440" tIns="45720" rIns="91440" bIns="45720" rtlCol="0">
            <a:normAutofit/>
          </a:bodyPr>
          <a:lstStyle>
            <a:lvl1pPr marL="228600" indent="-228600" algn="l" defTabSz="914400" rtl="0" eaLnBrk="1" latinLnBrk="1" hangingPunct="1">
              <a:lnSpc>
                <a:spcPct val="90000"/>
              </a:lnSpc>
              <a:spcBef>
                <a:spcPts val="1800"/>
              </a:spcBef>
              <a:buClr>
                <a:schemeClr val="tx1">
                  <a:lumMod val="40000"/>
                  <a:lumOff val="60000"/>
                </a:schemeClr>
              </a:buClr>
              <a:buFont typeface="Arial" panose="020B0604020202020204" pitchFamily="34" charset="0"/>
              <a:buChar char="•"/>
              <a:defRPr sz="2000" kern="1200">
                <a:solidFill>
                  <a:schemeClr val="tx1"/>
                </a:solidFill>
                <a:latin typeface="+mn-lt"/>
                <a:ea typeface="+mn-ea"/>
                <a:cs typeface="+mn-cs"/>
              </a:defRPr>
            </a:lvl1pPr>
            <a:lvl2pPr marL="502920" indent="-228600" algn="l" defTabSz="914400" rtl="0" eaLnBrk="1" latinLnBrk="1" hangingPunct="1">
              <a:lnSpc>
                <a:spcPct val="90000"/>
              </a:lnSpc>
              <a:spcBef>
                <a:spcPts val="1200"/>
              </a:spcBef>
              <a:buClr>
                <a:schemeClr val="tx1">
                  <a:lumMod val="40000"/>
                  <a:lumOff val="60000"/>
                </a:schemeClr>
              </a:buClr>
              <a:buFont typeface="Arial" panose="020B0604020202020204" pitchFamily="34" charset="0"/>
              <a:buChar char="•"/>
              <a:defRPr sz="1800" kern="1200">
                <a:solidFill>
                  <a:schemeClr val="tx1"/>
                </a:solidFill>
                <a:latin typeface="+mn-lt"/>
                <a:ea typeface="+mn-ea"/>
                <a:cs typeface="+mn-cs"/>
              </a:defRPr>
            </a:lvl2pPr>
            <a:lvl3pPr marL="77724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600" kern="1200">
                <a:solidFill>
                  <a:schemeClr val="tx1"/>
                </a:solidFill>
                <a:latin typeface="+mn-lt"/>
                <a:ea typeface="+mn-ea"/>
                <a:cs typeface="+mn-cs"/>
              </a:defRPr>
            </a:lvl3pPr>
            <a:lvl4pPr marL="105156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4pPr>
            <a:lvl5pPr marL="132588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5pPr>
            <a:lvl6pPr marL="160020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6pPr>
            <a:lvl7pPr marL="187452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7pPr>
            <a:lvl8pPr marL="214884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8pPr>
            <a:lvl9pPr marL="237744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US" dirty="0">
                <a:solidFill>
                  <a:schemeClr val="accent6">
                    <a:lumMod val="50000"/>
                  </a:schemeClr>
                </a:solidFill>
              </a:rPr>
              <a:t>Grading is done on a curve. </a:t>
            </a:r>
          </a:p>
          <a:p>
            <a:pPr>
              <a:buClr>
                <a:schemeClr val="tx2"/>
              </a:buClr>
            </a:pPr>
            <a:r>
              <a:rPr lang="en-US" sz="1600" dirty="0">
                <a:solidFill>
                  <a:schemeClr val="accent6">
                    <a:lumMod val="50000"/>
                  </a:schemeClr>
                </a:solidFill>
              </a:rPr>
              <a:t>The top 40% of students can get an A/A+ </a:t>
            </a:r>
          </a:p>
          <a:p>
            <a:pPr>
              <a:buClr>
                <a:schemeClr val="tx2"/>
              </a:buClr>
            </a:pPr>
            <a:r>
              <a:rPr lang="en-US" sz="1600" dirty="0">
                <a:solidFill>
                  <a:schemeClr val="accent6">
                    <a:lumMod val="50000"/>
                  </a:schemeClr>
                </a:solidFill>
              </a:rPr>
              <a:t>30% only can get B/B+</a:t>
            </a:r>
          </a:p>
          <a:p>
            <a:pPr>
              <a:buClr>
                <a:schemeClr val="tx2"/>
              </a:buClr>
            </a:pPr>
            <a:r>
              <a:rPr lang="en-US" sz="1600" dirty="0">
                <a:solidFill>
                  <a:schemeClr val="accent6">
                    <a:lumMod val="50000"/>
                  </a:schemeClr>
                </a:solidFill>
              </a:rPr>
              <a:t>The remaining 30% will be awarded C grade or lower. </a:t>
            </a:r>
          </a:p>
        </p:txBody>
      </p:sp>
    </p:spTree>
    <p:extLst>
      <p:ext uri="{BB962C8B-B14F-4D97-AF65-F5344CB8AC3E}">
        <p14:creationId xmlns:p14="http://schemas.microsoft.com/office/powerpoint/2010/main" val="766623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6149"/>
            <a:ext cx="9144000" cy="1325563"/>
          </a:xfrm>
        </p:spPr>
        <p:txBody>
          <a:bodyPr/>
          <a:lstStyle/>
          <a:p>
            <a:pPr algn="ctr"/>
            <a:r>
              <a:rPr lang="en-CA" dirty="0"/>
              <a:t>Attendance</a:t>
            </a:r>
          </a:p>
        </p:txBody>
      </p:sp>
      <p:sp>
        <p:nvSpPr>
          <p:cNvPr id="5" name="Content Placeholder 2"/>
          <p:cNvSpPr txBox="1">
            <a:spLocks/>
          </p:cNvSpPr>
          <p:nvPr/>
        </p:nvSpPr>
        <p:spPr>
          <a:xfrm>
            <a:off x="1981200" y="1828800"/>
            <a:ext cx="8991600" cy="4343400"/>
          </a:xfrm>
          <a:prstGeom prst="rect">
            <a:avLst/>
          </a:prstGeom>
          <a:ln>
            <a:solidFill>
              <a:schemeClr val="tx2"/>
            </a:solidFill>
          </a:ln>
        </p:spPr>
        <p:txBody>
          <a:bodyPr vert="horz" lIns="91440" tIns="45720" rIns="91440" bIns="45720" rtlCol="0">
            <a:normAutofit fontScale="92500" lnSpcReduction="20000"/>
          </a:bodyPr>
          <a:lstStyle>
            <a:lvl1pPr marL="228600" indent="-228600" algn="l" defTabSz="914400" rtl="0" eaLnBrk="1" latinLnBrk="1" hangingPunct="1">
              <a:lnSpc>
                <a:spcPct val="90000"/>
              </a:lnSpc>
              <a:spcBef>
                <a:spcPts val="1800"/>
              </a:spcBef>
              <a:buClr>
                <a:schemeClr val="tx1">
                  <a:lumMod val="40000"/>
                  <a:lumOff val="60000"/>
                </a:schemeClr>
              </a:buClr>
              <a:buFont typeface="Arial" panose="020B0604020202020204" pitchFamily="34" charset="0"/>
              <a:buChar char="•"/>
              <a:defRPr sz="2000" kern="1200">
                <a:solidFill>
                  <a:schemeClr val="tx1"/>
                </a:solidFill>
                <a:latin typeface="+mn-lt"/>
                <a:ea typeface="+mn-ea"/>
                <a:cs typeface="+mn-cs"/>
              </a:defRPr>
            </a:lvl1pPr>
            <a:lvl2pPr marL="502920" indent="-228600" algn="l" defTabSz="914400" rtl="0" eaLnBrk="1" latinLnBrk="1" hangingPunct="1">
              <a:lnSpc>
                <a:spcPct val="90000"/>
              </a:lnSpc>
              <a:spcBef>
                <a:spcPts val="1200"/>
              </a:spcBef>
              <a:buClr>
                <a:schemeClr val="tx1">
                  <a:lumMod val="40000"/>
                  <a:lumOff val="60000"/>
                </a:schemeClr>
              </a:buClr>
              <a:buFont typeface="Arial" panose="020B0604020202020204" pitchFamily="34" charset="0"/>
              <a:buChar char="•"/>
              <a:defRPr sz="1800" kern="1200">
                <a:solidFill>
                  <a:schemeClr val="tx1"/>
                </a:solidFill>
                <a:latin typeface="+mn-lt"/>
                <a:ea typeface="+mn-ea"/>
                <a:cs typeface="+mn-cs"/>
              </a:defRPr>
            </a:lvl2pPr>
            <a:lvl3pPr marL="77724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600" kern="1200">
                <a:solidFill>
                  <a:schemeClr val="tx1"/>
                </a:solidFill>
                <a:latin typeface="+mn-lt"/>
                <a:ea typeface="+mn-ea"/>
                <a:cs typeface="+mn-cs"/>
              </a:defRPr>
            </a:lvl3pPr>
            <a:lvl4pPr marL="105156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4pPr>
            <a:lvl5pPr marL="132588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5pPr>
            <a:lvl6pPr marL="160020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6pPr>
            <a:lvl7pPr marL="187452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7pPr>
            <a:lvl8pPr marL="214884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8pPr>
            <a:lvl9pPr marL="2377440" indent="-228600" algn="l" defTabSz="914400" rtl="0" eaLnBrk="1" latinLnBrk="1" hangingPunct="1">
              <a:lnSpc>
                <a:spcPct val="90000"/>
              </a:lnSpc>
              <a:spcBef>
                <a:spcPts val="800"/>
              </a:spcBef>
              <a:buClr>
                <a:schemeClr val="tx1">
                  <a:lumMod val="40000"/>
                  <a:lumOff val="60000"/>
                </a:schemeClr>
              </a:buClr>
              <a:buFont typeface="Arial" panose="020B0604020202020204" pitchFamily="34" charset="0"/>
              <a:buChar char="•"/>
              <a:defRPr sz="1400" kern="1200">
                <a:solidFill>
                  <a:schemeClr val="tx1"/>
                </a:solidFill>
                <a:latin typeface="+mn-lt"/>
                <a:ea typeface="+mn-ea"/>
                <a:cs typeface="+mn-cs"/>
              </a:defRPr>
            </a:lvl9pPr>
          </a:lstStyle>
          <a:p>
            <a:pPr marL="0" indent="0" latinLnBrk="0" hangingPunct="0">
              <a:buNone/>
            </a:pPr>
            <a:r>
              <a:rPr lang="en-US" dirty="0">
                <a:solidFill>
                  <a:schemeClr val="accent6">
                    <a:lumMod val="50000"/>
                  </a:schemeClr>
                </a:solidFill>
              </a:rPr>
              <a:t>*Attendance includes being here on time prepared for class. </a:t>
            </a:r>
          </a:p>
          <a:p>
            <a:pPr marL="0" indent="0" latinLnBrk="0" hangingPunct="0">
              <a:buNone/>
            </a:pPr>
            <a:r>
              <a:rPr lang="en-US" b="1" u="sng" dirty="0">
                <a:solidFill>
                  <a:schemeClr val="accent6">
                    <a:lumMod val="50000"/>
                  </a:schemeClr>
                </a:solidFill>
              </a:rPr>
              <a:t>LATENESS</a:t>
            </a:r>
          </a:p>
          <a:p>
            <a:pPr marL="0" indent="0" latinLnBrk="0" hangingPunct="0">
              <a:buNone/>
            </a:pPr>
            <a:r>
              <a:rPr lang="en-US" b="1" dirty="0">
                <a:solidFill>
                  <a:schemeClr val="accent6">
                    <a:lumMod val="50000"/>
                  </a:schemeClr>
                </a:solidFill>
              </a:rPr>
              <a:t>*5 </a:t>
            </a:r>
            <a:r>
              <a:rPr lang="en-US" b="1" dirty="0" err="1">
                <a:solidFill>
                  <a:schemeClr val="accent6">
                    <a:lumMod val="50000"/>
                  </a:schemeClr>
                </a:solidFill>
              </a:rPr>
              <a:t>mins</a:t>
            </a:r>
            <a:r>
              <a:rPr lang="en-US" b="1" dirty="0">
                <a:solidFill>
                  <a:schemeClr val="accent6">
                    <a:lumMod val="50000"/>
                  </a:schemeClr>
                </a:solidFill>
              </a:rPr>
              <a:t>. after the start of class = late</a:t>
            </a:r>
          </a:p>
          <a:p>
            <a:pPr marL="0" indent="0" latinLnBrk="0" hangingPunct="0">
              <a:buNone/>
            </a:pPr>
            <a:r>
              <a:rPr lang="en-US" b="1" dirty="0">
                <a:solidFill>
                  <a:schemeClr val="accent6">
                    <a:lumMod val="50000"/>
                  </a:schemeClr>
                </a:solidFill>
              </a:rPr>
              <a:t>*Late = 1 point deduction in attendance</a:t>
            </a:r>
          </a:p>
          <a:p>
            <a:pPr marL="0" indent="0" latinLnBrk="0" hangingPunct="0">
              <a:buNone/>
            </a:pPr>
            <a:r>
              <a:rPr lang="en-US" b="1" u="sng" dirty="0">
                <a:solidFill>
                  <a:schemeClr val="accent6">
                    <a:lumMod val="50000"/>
                  </a:schemeClr>
                </a:solidFill>
              </a:rPr>
              <a:t>Absence</a:t>
            </a:r>
          </a:p>
          <a:p>
            <a:pPr marL="0" indent="0" latinLnBrk="0" hangingPunct="0">
              <a:buNone/>
            </a:pPr>
            <a:r>
              <a:rPr lang="en-US" b="1" dirty="0">
                <a:solidFill>
                  <a:schemeClr val="accent6">
                    <a:lumMod val="50000"/>
                  </a:schemeClr>
                </a:solidFill>
              </a:rPr>
              <a:t>*More than 30 </a:t>
            </a:r>
            <a:r>
              <a:rPr lang="en-US" b="1" dirty="0" err="1">
                <a:solidFill>
                  <a:schemeClr val="accent6">
                    <a:lumMod val="50000"/>
                  </a:schemeClr>
                </a:solidFill>
              </a:rPr>
              <a:t>mins</a:t>
            </a:r>
            <a:r>
              <a:rPr lang="en-US" b="1" dirty="0">
                <a:solidFill>
                  <a:schemeClr val="accent6">
                    <a:lumMod val="50000"/>
                  </a:schemeClr>
                </a:solidFill>
              </a:rPr>
              <a:t>. = absent </a:t>
            </a:r>
          </a:p>
          <a:p>
            <a:pPr marL="0" indent="0" latinLnBrk="0" hangingPunct="0">
              <a:buNone/>
            </a:pPr>
            <a:r>
              <a:rPr lang="en-US" b="1" dirty="0">
                <a:solidFill>
                  <a:schemeClr val="accent6">
                    <a:lumMod val="50000"/>
                  </a:schemeClr>
                </a:solidFill>
              </a:rPr>
              <a:t>* Absence = 5 point deduction in attendance</a:t>
            </a:r>
          </a:p>
          <a:p>
            <a:pPr marL="0" indent="0" latinLnBrk="0" hangingPunct="0">
              <a:buNone/>
            </a:pPr>
            <a:r>
              <a:rPr lang="en-US" b="1" dirty="0">
                <a:solidFill>
                  <a:schemeClr val="accent6">
                    <a:lumMod val="50000"/>
                  </a:schemeClr>
                </a:solidFill>
              </a:rPr>
              <a:t>*4 absences = F grade</a:t>
            </a:r>
          </a:p>
          <a:p>
            <a:pPr marL="0" indent="0" latinLnBrk="0" hangingPunct="0">
              <a:buNone/>
            </a:pPr>
            <a:endParaRPr lang="en-US" b="1" dirty="0">
              <a:solidFill>
                <a:schemeClr val="accent6">
                  <a:lumMod val="50000"/>
                </a:schemeClr>
              </a:solidFill>
            </a:endParaRPr>
          </a:p>
          <a:p>
            <a:pPr marL="0" indent="0" latinLnBrk="0" hangingPunct="0">
              <a:buNone/>
            </a:pPr>
            <a:r>
              <a:rPr lang="en-US" sz="1600" i="1" dirty="0">
                <a:solidFill>
                  <a:srgbClr val="C00000"/>
                </a:solidFill>
              </a:rPr>
              <a:t>**Absence and tardiness will only be excused if a valid reason and/or a doctors note is provided.</a:t>
            </a:r>
          </a:p>
          <a:p>
            <a:pPr marL="0" indent="0" latinLnBrk="0">
              <a:buNone/>
            </a:pPr>
            <a:endParaRPr lang="en-US" dirty="0">
              <a:solidFill>
                <a:schemeClr val="accent6">
                  <a:lumMod val="50000"/>
                </a:schemeClr>
              </a:solidFill>
            </a:endParaRPr>
          </a:p>
        </p:txBody>
      </p:sp>
    </p:spTree>
    <p:extLst>
      <p:ext uri="{BB962C8B-B14F-4D97-AF65-F5344CB8AC3E}">
        <p14:creationId xmlns:p14="http://schemas.microsoft.com/office/powerpoint/2010/main" val="2004642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Retro Wedding">
      <a:dk1>
        <a:srgbClr val="5B9B8A"/>
      </a:dk1>
      <a:lt1>
        <a:sysClr val="window" lastClr="FFFFFF"/>
      </a:lt1>
      <a:dk2>
        <a:srgbClr val="000000"/>
      </a:dk2>
      <a:lt2>
        <a:srgbClr val="B8D5CD"/>
      </a:lt2>
      <a:accent1>
        <a:srgbClr val="CF3C32"/>
      </a:accent1>
      <a:accent2>
        <a:srgbClr val="F06B47"/>
      </a:accent2>
      <a:accent3>
        <a:srgbClr val="F4C064"/>
      </a:accent3>
      <a:accent4>
        <a:srgbClr val="67DDC6"/>
      </a:accent4>
      <a:accent5>
        <a:srgbClr val="B9D7D0"/>
      </a:accent5>
      <a:accent6>
        <a:srgbClr val="563C21"/>
      </a:accent6>
      <a:hlink>
        <a:srgbClr val="CF3C32"/>
      </a:hlink>
      <a:folHlink>
        <a:srgbClr val="969696"/>
      </a:folHlink>
    </a:clrScheme>
    <a:fontScheme name="Segoe Script-Bookman Old Style">
      <a:majorFont>
        <a:latin typeface="Segoe Script"/>
        <a:ea typeface=""/>
        <a:cs typeface=""/>
      </a:majorFont>
      <a:minorFont>
        <a:latin typeface="Bookman Old Styl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etro Wedding">
      <a:dk1>
        <a:srgbClr val="5B9B8A"/>
      </a:dk1>
      <a:lt1>
        <a:sysClr val="window" lastClr="FFFFFF"/>
      </a:lt1>
      <a:dk2>
        <a:srgbClr val="000000"/>
      </a:dk2>
      <a:lt2>
        <a:srgbClr val="B8D5CD"/>
      </a:lt2>
      <a:accent1>
        <a:srgbClr val="CF3C32"/>
      </a:accent1>
      <a:accent2>
        <a:srgbClr val="F06B47"/>
      </a:accent2>
      <a:accent3>
        <a:srgbClr val="F4C064"/>
      </a:accent3>
      <a:accent4>
        <a:srgbClr val="67DDC6"/>
      </a:accent4>
      <a:accent5>
        <a:srgbClr val="B9D7D0"/>
      </a:accent5>
      <a:accent6>
        <a:srgbClr val="563C21"/>
      </a:accent6>
      <a:hlink>
        <a:srgbClr val="CF3C32"/>
      </a:hlink>
      <a:folHlink>
        <a:srgbClr val="969696"/>
      </a:folHlink>
    </a:clrScheme>
    <a:fontScheme name="Segoe Script-Bookman Old Style">
      <a:majorFont>
        <a:latin typeface="Segoe Script"/>
        <a:ea typeface=""/>
        <a:cs typeface=""/>
      </a:majorFont>
      <a:minorFont>
        <a:latin typeface="Bookman Old Styl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8DC9208-FBE7-4E4A-AD44-2539E646109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477</Words>
  <Application>Microsoft Office PowerPoint</Application>
  <PresentationFormat>Widescreen</PresentationFormat>
  <Paragraphs>70</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맑은 고딕</vt:lpstr>
      <vt:lpstr>Arial</vt:lpstr>
      <vt:lpstr>Bookman Old Style</vt:lpstr>
      <vt:lpstr>Calibri</vt:lpstr>
      <vt:lpstr>Calibri Light</vt:lpstr>
      <vt:lpstr>Retrospect</vt:lpstr>
      <vt:lpstr>PowerPoint Presentation</vt:lpstr>
      <vt:lpstr>Topic Discussion</vt:lpstr>
      <vt:lpstr>The course</vt:lpstr>
      <vt:lpstr>Class Rules</vt:lpstr>
      <vt:lpstr>Class Rules</vt:lpstr>
      <vt:lpstr>Class Rules</vt:lpstr>
      <vt:lpstr>Course Topics</vt:lpstr>
      <vt:lpstr>Course Evaluation</vt:lpstr>
      <vt:lpstr>Attendance</vt:lpstr>
      <vt:lpstr>Participation</vt:lpstr>
      <vt:lpstr>Additional Details and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2014-02-18T12:39:48Z</dcterms:created>
  <dcterms:modified xsi:type="dcterms:W3CDTF">2017-03-06T04:48:02Z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TC038958549991</vt:lpwstr>
  </property>
</Properties>
</file>