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6" r:id="rId3"/>
    <p:sldId id="257" r:id="rId4"/>
    <p:sldId id="287" r:id="rId5"/>
    <p:sldId id="278" r:id="rId6"/>
    <p:sldId id="280" r:id="rId7"/>
    <p:sldId id="281" r:id="rId8"/>
    <p:sldId id="279" r:id="rId9"/>
    <p:sldId id="282" r:id="rId10"/>
    <p:sldId id="286" r:id="rId11"/>
    <p:sldId id="284" r:id="rId12"/>
    <p:sldId id="285" r:id="rId13"/>
    <p:sldId id="283" r:id="rId14"/>
    <p:sldId id="289" r:id="rId15"/>
    <p:sldId id="290" r:id="rId16"/>
    <p:sldId id="277"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8" autoAdjust="0"/>
  </p:normalViewPr>
  <p:slideViewPr>
    <p:cSldViewPr>
      <p:cViewPr varScale="1">
        <p:scale>
          <a:sx n="101" d="100"/>
          <a:sy n="101" d="100"/>
        </p:scale>
        <p:origin x="294" y="108"/>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6C2E3-3D89-4A5B-BB17-60C16676E166}" type="datetimeFigureOut">
              <a:rPr lang="en-US" smtClean="0"/>
              <a:pPr/>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612B4-FD5E-43F9-8CB2-D1039CD345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0C1E68F-8DAC-4AF1-BF3A-9D13BAE250F6}" type="datetimeFigureOut">
              <a:rPr lang="en-US" smtClean="0"/>
              <a:pPr/>
              <a:t>3/8/2017</a:t>
            </a:fld>
            <a:endParaRPr lang="en-US"/>
          </a:p>
        </p:txBody>
      </p:sp>
      <p:sp>
        <p:nvSpPr>
          <p:cNvPr id="16" name="Slide Number Placeholder 15"/>
          <p:cNvSpPr>
            <a:spLocks noGrp="1"/>
          </p:cNvSpPr>
          <p:nvPr>
            <p:ph type="sldNum" sz="quarter" idx="11"/>
          </p:nvPr>
        </p:nvSpPr>
        <p:spPr/>
        <p:txBody>
          <a:bodyPr/>
          <a:lstStyle/>
          <a:p>
            <a:fld id="{C6983880-BAAD-4E57-94B7-A93CD0FEFDF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C1E68F-8DAC-4AF1-BF3A-9D13BAE250F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83880-BAAD-4E57-94B7-A93CD0FEF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C1E68F-8DAC-4AF1-BF3A-9D13BAE250F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83880-BAAD-4E57-94B7-A93CD0FEF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1EF6E2-560B-4ECF-8C83-0998B4C25C6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EF6E2-560B-4ECF-8C83-0998B4C25C6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EF6E2-560B-4ECF-8C83-0998B4C25C6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1EF6E2-560B-4ECF-8C83-0998B4C25C6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1EF6E2-560B-4ECF-8C83-0998B4C25C66}" type="datetimeFigureOut">
              <a:rPr lang="en-US" smtClean="0"/>
              <a:pPr/>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EF6E2-560B-4ECF-8C83-0998B4C25C66}" type="datetimeFigureOut">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EF6E2-560B-4ECF-8C83-0998B4C25C66}" type="datetimeFigureOut">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EF6E2-560B-4ECF-8C83-0998B4C25C6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0C1E68F-8DAC-4AF1-BF3A-9D13BAE250F6}" type="datetimeFigureOut">
              <a:rPr lang="en-US" smtClean="0"/>
              <a:pPr/>
              <a:t>3/8/2017</a:t>
            </a:fld>
            <a:endParaRPr lang="en-US"/>
          </a:p>
        </p:txBody>
      </p:sp>
      <p:sp>
        <p:nvSpPr>
          <p:cNvPr id="15" name="Slide Number Placeholder 14"/>
          <p:cNvSpPr>
            <a:spLocks noGrp="1"/>
          </p:cNvSpPr>
          <p:nvPr>
            <p:ph type="sldNum" sz="quarter" idx="15"/>
          </p:nvPr>
        </p:nvSpPr>
        <p:spPr/>
        <p:txBody>
          <a:bodyPr/>
          <a:lstStyle>
            <a:lvl1pPr algn="ctr">
              <a:defRPr/>
            </a:lvl1pPr>
          </a:lstStyle>
          <a:p>
            <a:fld id="{C6983880-BAAD-4E57-94B7-A93CD0FEFDF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EF6E2-560B-4ECF-8C83-0998B4C25C6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EF6E2-560B-4ECF-8C83-0998B4C25C6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EF6E2-560B-4ECF-8C83-0998B4C25C6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C878-0758-4C45-81FE-A560D728BA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C1E68F-8DAC-4AF1-BF3A-9D13BAE250F6}"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83880-BAAD-4E57-94B7-A93CD0FEFDF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C1E68F-8DAC-4AF1-BF3A-9D13BAE250F6}"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83880-BAAD-4E57-94B7-A93CD0FEFDF0}"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6983880-BAAD-4E57-94B7-A93CD0FEFDF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0C1E68F-8DAC-4AF1-BF3A-9D13BAE250F6}" type="datetimeFigureOut">
              <a:rPr lang="en-US" smtClean="0"/>
              <a:pPr/>
              <a:t>3/8/2017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C1E68F-8DAC-4AF1-BF3A-9D13BAE250F6}" type="datetimeFigureOut">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83880-BAAD-4E57-94B7-A93CD0FEFDF0}"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1E68F-8DAC-4AF1-BF3A-9D13BAE250F6}" type="datetimeFigureOut">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83880-BAAD-4E57-94B7-A93CD0FEF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0C1E68F-8DAC-4AF1-BF3A-9D13BAE250F6}" type="datetimeFigureOut">
              <a:rPr lang="en-US" smtClean="0"/>
              <a:pPr/>
              <a:t>3/8/2017</a:t>
            </a:fld>
            <a:endParaRPr lang="en-US"/>
          </a:p>
        </p:txBody>
      </p:sp>
      <p:sp>
        <p:nvSpPr>
          <p:cNvPr id="9" name="Slide Number Placeholder 8"/>
          <p:cNvSpPr>
            <a:spLocks noGrp="1"/>
          </p:cNvSpPr>
          <p:nvPr>
            <p:ph type="sldNum" sz="quarter" idx="15"/>
          </p:nvPr>
        </p:nvSpPr>
        <p:spPr/>
        <p:txBody>
          <a:bodyPr/>
          <a:lstStyle/>
          <a:p>
            <a:fld id="{C6983880-BAAD-4E57-94B7-A93CD0FEFDF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0C1E68F-8DAC-4AF1-BF3A-9D13BAE250F6}" type="datetimeFigureOut">
              <a:rPr lang="en-US" smtClean="0"/>
              <a:pPr/>
              <a:t>3/8/2017</a:t>
            </a:fld>
            <a:endParaRPr lang="en-US"/>
          </a:p>
        </p:txBody>
      </p:sp>
      <p:sp>
        <p:nvSpPr>
          <p:cNvPr id="9" name="Slide Number Placeholder 8"/>
          <p:cNvSpPr>
            <a:spLocks noGrp="1"/>
          </p:cNvSpPr>
          <p:nvPr>
            <p:ph type="sldNum" sz="quarter" idx="11"/>
          </p:nvPr>
        </p:nvSpPr>
        <p:spPr/>
        <p:txBody>
          <a:bodyPr/>
          <a:lstStyle/>
          <a:p>
            <a:fld id="{C6983880-BAAD-4E57-94B7-A93CD0FEFDF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C1E68F-8DAC-4AF1-BF3A-9D13BAE250F6}" type="datetimeFigureOut">
              <a:rPr lang="en-US" smtClean="0"/>
              <a:pPr/>
              <a:t>3/8/2017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6983880-BAAD-4E57-94B7-A93CD0FEFDF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EF6E2-560B-4ECF-8C83-0998B4C25C66}" type="datetimeFigureOut">
              <a:rPr lang="en-US" smtClean="0"/>
              <a:pPr/>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0C878-0758-4C45-81FE-A560D728BA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The%20Time%20You%20Have%20(In%20JellyBeans).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yashdimps\Desktop\tt\TimeTravel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381000" y="3657600"/>
            <a:ext cx="8305800" cy="1143000"/>
          </a:xfrm>
        </p:spPr>
        <p:txBody>
          <a:bodyPr/>
          <a:lstStyle/>
          <a:p>
            <a:r>
              <a:rPr lang="en-US" sz="2400" dirty="0">
                <a:solidFill>
                  <a:schemeClr val="tx1"/>
                </a:solidFill>
              </a:rPr>
              <a:t>What is it?</a:t>
            </a:r>
          </a:p>
        </p:txBody>
      </p:sp>
      <p:sp>
        <p:nvSpPr>
          <p:cNvPr id="2" name="Title 1"/>
          <p:cNvSpPr>
            <a:spLocks noGrp="1"/>
          </p:cNvSpPr>
          <p:nvPr>
            <p:ph type="ctrTitle"/>
          </p:nvPr>
        </p:nvSpPr>
        <p:spPr/>
        <p:txBody>
          <a:bodyPr/>
          <a:lstStyle/>
          <a:p>
            <a:r>
              <a:rPr>
                <a:latin typeface="Tekton Pro Ext" pitchFamily="34" charset="0"/>
              </a:rPr>
              <a:t>TIME</a:t>
            </a:r>
            <a:endParaRPr lang="en-US" dirty="0">
              <a:latin typeface="Tekton Pro Ext" pitchFamily="34" charset="0"/>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6" presetClass="emph" presetSubtype="0" fill="hold" nodeType="withEffect">
                                  <p:stCondLst>
                                    <p:cond delay="0"/>
                                  </p:stCondLst>
                                  <p:childTnLst>
                                    <p:animScale>
                                      <p:cBhvr>
                                        <p:cTn id="9" dur="2000" fill="hold"/>
                                        <p:tgtEl>
                                          <p:spTgt spid="3">
                                            <p:txEl>
                                              <p:pRg st="0" end="0"/>
                                            </p:txEl>
                                          </p:spTgt>
                                        </p:tgtEl>
                                      </p:cBhvr>
                                      <p:by x="150000" y="150000"/>
                                    </p:animScale>
                                  </p:childTnLst>
                                </p:cTn>
                              </p:par>
                              <p:par>
                                <p:cTn id="10" presetID="6" presetClass="emph" presetSubtype="0" fill="hold" grpId="1" nodeType="with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t>What's Your Type?</a:t>
            </a:r>
            <a:endParaRPr lang="en-US" dirty="0"/>
          </a:p>
        </p:txBody>
      </p:sp>
      <p:sp>
        <p:nvSpPr>
          <p:cNvPr id="4" name="Rectangle 3"/>
          <p:cNvSpPr/>
          <p:nvPr/>
        </p:nvSpPr>
        <p:spPr>
          <a:xfrm>
            <a:off x="457200" y="1219200"/>
            <a:ext cx="8686800" cy="5016758"/>
          </a:xfrm>
          <a:prstGeom prst="rect">
            <a:avLst/>
          </a:prstGeom>
        </p:spPr>
        <p:txBody>
          <a:bodyPr wrap="square">
            <a:spAutoFit/>
          </a:bodyPr>
          <a:lstStyle/>
          <a:p>
            <a:pPr fontAlgn="base"/>
            <a:endParaRPr lang="en-US" sz="1600" dirty="0">
              <a:latin typeface="Open Sans"/>
            </a:endParaRPr>
          </a:p>
          <a:p>
            <a:pPr fontAlgn="base">
              <a:buFont typeface="+mj-lt"/>
              <a:buAutoNum type="arabicPeriod"/>
            </a:pPr>
            <a:r>
              <a:rPr lang="en-US" sz="1600" b="1" dirty="0">
                <a:latin typeface="inherit"/>
              </a:rPr>
              <a:t>The ‘past-negative’ type</a:t>
            </a:r>
            <a:r>
              <a:rPr lang="en-US" sz="1600" dirty="0">
                <a:latin typeface="inherit"/>
              </a:rPr>
              <a:t>. You focus on negative personal experiences that still have the power to upset you. This can lead to feelings of bitterness and regret.</a:t>
            </a:r>
          </a:p>
          <a:p>
            <a:pPr fontAlgn="base">
              <a:buFont typeface="+mj-lt"/>
              <a:buAutoNum type="arabicPeriod"/>
            </a:pPr>
            <a:endParaRPr lang="en-US" sz="1600" dirty="0">
              <a:latin typeface="inherit"/>
            </a:endParaRPr>
          </a:p>
          <a:p>
            <a:pPr fontAlgn="base">
              <a:buFont typeface="+mj-lt"/>
              <a:buAutoNum type="arabicPeriod"/>
            </a:pPr>
            <a:r>
              <a:rPr lang="en-US" sz="1600" b="1" dirty="0">
                <a:latin typeface="inherit"/>
              </a:rPr>
              <a:t>The ‘past-positive’ type</a:t>
            </a:r>
            <a:r>
              <a:rPr lang="en-US" sz="1600" dirty="0">
                <a:latin typeface="inherit"/>
              </a:rPr>
              <a:t>. You take a nostalgic view of the past, and stay in very close contact with your family. You tend to have happy relationships, but the downside is a cautious, “better safe than sorry” approach which may hold you back.</a:t>
            </a:r>
          </a:p>
          <a:p>
            <a:pPr fontAlgn="base">
              <a:buFont typeface="+mj-lt"/>
              <a:buAutoNum type="arabicPeriod"/>
            </a:pPr>
            <a:endParaRPr lang="en-US" sz="1600" dirty="0">
              <a:latin typeface="inherit"/>
            </a:endParaRPr>
          </a:p>
          <a:p>
            <a:pPr fontAlgn="base">
              <a:buFont typeface="+mj-lt"/>
              <a:buAutoNum type="arabicPeriod"/>
            </a:pPr>
            <a:r>
              <a:rPr lang="en-US" sz="1600" b="1" dirty="0">
                <a:latin typeface="inherit"/>
              </a:rPr>
              <a:t>The ‘present-hedonistic’ type</a:t>
            </a:r>
            <a:r>
              <a:rPr lang="en-US" sz="1600" dirty="0">
                <a:latin typeface="inherit"/>
              </a:rPr>
              <a:t>. You are dominated by pleasure-seeking impulses, and are reluctant to postpone feeling good for the sake of greater gain later. You are popular but tend to have a less healthy lifestyle and take more risks.</a:t>
            </a:r>
          </a:p>
          <a:p>
            <a:pPr fontAlgn="base">
              <a:buFont typeface="+mj-lt"/>
              <a:buAutoNum type="arabicPeriod"/>
            </a:pPr>
            <a:endParaRPr lang="en-US" sz="1600" dirty="0">
              <a:latin typeface="inherit"/>
            </a:endParaRPr>
          </a:p>
          <a:p>
            <a:pPr fontAlgn="base">
              <a:buFont typeface="+mj-lt"/>
              <a:buAutoNum type="arabicPeriod"/>
            </a:pPr>
            <a:r>
              <a:rPr lang="en-US" sz="1600" b="1" dirty="0">
                <a:latin typeface="inherit"/>
              </a:rPr>
              <a:t>The ‘present-fatalistic’ type</a:t>
            </a:r>
            <a:r>
              <a:rPr lang="en-US" sz="1600" dirty="0">
                <a:latin typeface="inherit"/>
              </a:rPr>
              <a:t>. You aren’t enjoying the present but feel trapped in it, unable to change the inevitability of the future. This sense of powerlessness can lead to anxiety, depression and risk-taking.</a:t>
            </a:r>
          </a:p>
          <a:p>
            <a:pPr fontAlgn="base">
              <a:buFont typeface="+mj-lt"/>
              <a:buAutoNum type="arabicPeriod"/>
            </a:pPr>
            <a:endParaRPr lang="en-US" sz="1600" dirty="0">
              <a:latin typeface="inherit"/>
            </a:endParaRPr>
          </a:p>
          <a:p>
            <a:pPr fontAlgn="base">
              <a:buFont typeface="+mj-lt"/>
              <a:buAutoNum type="arabicPeriod"/>
            </a:pPr>
            <a:r>
              <a:rPr lang="en-US" sz="1600" b="1" dirty="0">
                <a:latin typeface="inherit"/>
              </a:rPr>
              <a:t>The ‘future-focused’ type</a:t>
            </a:r>
            <a:r>
              <a:rPr lang="en-US" sz="1600" dirty="0">
                <a:latin typeface="inherit"/>
              </a:rPr>
              <a:t>. You are highly ambitious, focused on goals, and big on making ‘to do’ lists. You tend to feel a nagging sense of urgency that can create stress for yourself and those around you. Your investment in the future can come at the cost of close relationships and recreation time.</a:t>
            </a:r>
            <a:endParaRPr lang="en-US" sz="1600" b="0" i="0" dirty="0">
              <a:latin typeface="inheri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t>The Marshmallow Test</a:t>
            </a:r>
            <a:endParaRPr lang="en-US" dirty="0"/>
          </a:p>
        </p:txBody>
      </p:sp>
      <p:pic>
        <p:nvPicPr>
          <p:cNvPr id="23554" name="Picture 2" descr="http://images.bwbx.io/cms/2012-10-16/1016_marshmallow_630x420.jpg"/>
          <p:cNvPicPr>
            <a:picLocks noChangeAspect="1" noChangeArrowheads="1"/>
          </p:cNvPicPr>
          <p:nvPr/>
        </p:nvPicPr>
        <p:blipFill>
          <a:blip r:embed="rId2"/>
          <a:srcRect/>
          <a:stretch>
            <a:fillRect/>
          </a:stretch>
        </p:blipFill>
        <p:spPr bwMode="auto">
          <a:xfrm>
            <a:off x="457200" y="1524000"/>
            <a:ext cx="81534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116632"/>
            <a:ext cx="8229600" cy="1143000"/>
          </a:xfrm>
        </p:spPr>
        <p:txBody>
          <a:bodyPr/>
          <a:lstStyle/>
          <a:p>
            <a:pPr eaLnBrk="1" hangingPunct="1"/>
            <a:r>
              <a:rPr lang="en-US" altLang="en-US" sz="4000" b="1" dirty="0">
                <a:solidFill>
                  <a:srgbClr val="003366"/>
                </a:solidFill>
                <a:effectLst>
                  <a:outerShdw blurRad="38100" dist="38100" dir="2700000" algn="tl">
                    <a:srgbClr val="000000">
                      <a:alpha val="43137"/>
                    </a:srgbClr>
                  </a:outerShdw>
                </a:effectLst>
              </a:rPr>
              <a:t>Time Orientation</a:t>
            </a:r>
          </a:p>
        </p:txBody>
      </p:sp>
      <p:sp>
        <p:nvSpPr>
          <p:cNvPr id="2" name="Content Placeholder 1"/>
          <p:cNvSpPr>
            <a:spLocks noGrp="1"/>
          </p:cNvSpPr>
          <p:nvPr>
            <p:ph sz="half" idx="2"/>
          </p:nvPr>
        </p:nvSpPr>
        <p:spPr>
          <a:xfrm>
            <a:off x="359024" y="1828800"/>
            <a:ext cx="8784976" cy="1676400"/>
          </a:xfrm>
        </p:spPr>
        <p:txBody>
          <a:bodyPr/>
          <a:lstStyle/>
          <a:p>
            <a:r>
              <a:rPr lang="en-US" sz="2000" dirty="0"/>
              <a:t>Studies have shown that </a:t>
            </a:r>
            <a:r>
              <a:rPr lang="en-US" sz="2000" b="1" dirty="0"/>
              <a:t>Now/Future orientated </a:t>
            </a:r>
            <a:r>
              <a:rPr lang="en-US" sz="2000" dirty="0"/>
              <a:t>individuals are more successful. (</a:t>
            </a:r>
            <a:r>
              <a:rPr lang="en-CA" sz="2000" dirty="0"/>
              <a:t>Zimbardo and Boyd, 2008; de Posada, 2009)</a:t>
            </a:r>
          </a:p>
          <a:p>
            <a:endParaRPr lang="en-CA" sz="2000" dirty="0"/>
          </a:p>
          <a:p>
            <a:pPr>
              <a:buNone/>
            </a:pPr>
            <a:endParaRPr lang="en-US" sz="2000" dirty="0"/>
          </a:p>
          <a:p>
            <a:pPr marL="0" indent="0">
              <a:buNone/>
            </a:pPr>
            <a:endParaRPr lang="en-US" sz="2400" dirty="0"/>
          </a:p>
        </p:txBody>
      </p:sp>
      <p:pic>
        <p:nvPicPr>
          <p:cNvPr id="14" name="Picture 4" descr="http://softwarepreservation.jiscinvolve.org/wp/files/2010/06/FutureOfSoftw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69" b="13444"/>
          <a:stretch/>
        </p:blipFill>
        <p:spPr bwMode="auto">
          <a:xfrm>
            <a:off x="2133600" y="4572000"/>
            <a:ext cx="5530633" cy="1804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3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116632"/>
            <a:ext cx="8229600" cy="1143000"/>
          </a:xfrm>
        </p:spPr>
        <p:txBody>
          <a:bodyPr/>
          <a:lstStyle/>
          <a:p>
            <a:pPr eaLnBrk="1" hangingPunct="1"/>
            <a:r>
              <a:rPr lang="en-US" altLang="en-US" sz="4000" b="1" dirty="0">
                <a:solidFill>
                  <a:srgbClr val="003366"/>
                </a:solidFill>
                <a:effectLst>
                  <a:outerShdw blurRad="38100" dist="38100" dir="2700000" algn="tl">
                    <a:srgbClr val="000000">
                      <a:alpha val="43137"/>
                    </a:srgbClr>
                  </a:outerShdw>
                </a:effectLst>
              </a:rPr>
              <a:t>Planning for the Future</a:t>
            </a:r>
          </a:p>
        </p:txBody>
      </p:sp>
      <p:sp>
        <p:nvSpPr>
          <p:cNvPr id="2" name="Content Placeholder 1"/>
          <p:cNvSpPr>
            <a:spLocks noGrp="1"/>
          </p:cNvSpPr>
          <p:nvPr>
            <p:ph sz="half" idx="2"/>
          </p:nvPr>
        </p:nvSpPr>
        <p:spPr>
          <a:xfrm>
            <a:off x="359024" y="1828800"/>
            <a:ext cx="8784976" cy="2971800"/>
          </a:xfrm>
        </p:spPr>
        <p:txBody>
          <a:bodyPr>
            <a:normAutofit/>
          </a:bodyPr>
          <a:lstStyle/>
          <a:p>
            <a:r>
              <a:rPr lang="en-US" sz="2400" dirty="0"/>
              <a:t>Think about the year 2025….</a:t>
            </a:r>
          </a:p>
          <a:p>
            <a:endParaRPr lang="en-US" sz="2400" dirty="0"/>
          </a:p>
          <a:p>
            <a:r>
              <a:rPr lang="en-US" sz="2400" dirty="0"/>
              <a:t>What do you hope your life will be like? </a:t>
            </a:r>
          </a:p>
          <a:p>
            <a:pPr lvl="1"/>
            <a:r>
              <a:rPr lang="en-US" dirty="0"/>
              <a:t>Where will you be living?</a:t>
            </a:r>
          </a:p>
          <a:p>
            <a:pPr lvl="1"/>
            <a:r>
              <a:rPr lang="en-US" dirty="0"/>
              <a:t>What will you be doing?</a:t>
            </a:r>
          </a:p>
          <a:p>
            <a:pPr lvl="1"/>
            <a:r>
              <a:rPr lang="en-US" dirty="0"/>
              <a:t>Who will you be with?</a:t>
            </a:r>
          </a:p>
          <a:p>
            <a:endParaRPr lang="en-US" sz="2000" dirty="0"/>
          </a:p>
          <a:p>
            <a:endParaRPr lang="en-CA" sz="2000" dirty="0"/>
          </a:p>
          <a:p>
            <a:endParaRPr lang="en-CA" sz="2000" dirty="0"/>
          </a:p>
          <a:p>
            <a:pPr>
              <a:buNone/>
            </a:pPr>
            <a:endParaRPr lang="en-US" sz="2000" dirty="0"/>
          </a:p>
          <a:p>
            <a:pPr marL="0" indent="0">
              <a:buNone/>
            </a:pPr>
            <a:endParaRPr lang="en-US" sz="2400" dirty="0"/>
          </a:p>
        </p:txBody>
      </p:sp>
    </p:spTree>
    <p:extLst>
      <p:ext uri="{BB962C8B-B14F-4D97-AF65-F5344CB8AC3E}">
        <p14:creationId xmlns:p14="http://schemas.microsoft.com/office/powerpoint/2010/main" val="314733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How can you achieve your future life?</a:t>
            </a:r>
            <a:endParaRPr lang="en-US" dirty="0"/>
          </a:p>
        </p:txBody>
      </p:sp>
      <p:sp>
        <p:nvSpPr>
          <p:cNvPr id="3" name="Content Placeholder 2"/>
          <p:cNvSpPr>
            <a:spLocks noGrp="1"/>
          </p:cNvSpPr>
          <p:nvPr>
            <p:ph sz="half" idx="1"/>
          </p:nvPr>
        </p:nvSpPr>
        <p:spPr/>
        <p:txBody>
          <a:bodyPr/>
          <a:lstStyle/>
          <a:p>
            <a:endParaRPr lang="en-US" dirty="0"/>
          </a:p>
          <a:p>
            <a:r>
              <a:rPr lang="en-US" dirty="0"/>
              <a:t>What do you have to do to get there?</a:t>
            </a:r>
          </a:p>
          <a:p>
            <a:endParaRPr lang="en-US" dirty="0"/>
          </a:p>
          <a:p>
            <a:r>
              <a:rPr lang="en-US" dirty="0"/>
              <a:t>What’s your plan?</a:t>
            </a:r>
          </a:p>
          <a:p>
            <a:endParaRPr lang="en-US" dirty="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http://3.imimg.com/data3/DY/ED/MY-9645122/our-future-plan-250x250.jpg"/>
          <p:cNvPicPr>
            <a:picLocks noChangeAspect="1" noChangeArrowheads="1"/>
          </p:cNvPicPr>
          <p:nvPr/>
        </p:nvPicPr>
        <p:blipFill>
          <a:blip r:embed="rId2"/>
          <a:srcRect l="10762" t="19397" r="23948" b="10714"/>
          <a:stretch>
            <a:fillRect/>
          </a:stretch>
        </p:blipFill>
        <p:spPr bwMode="auto">
          <a:xfrm>
            <a:off x="5181600" y="1752600"/>
            <a:ext cx="3289692" cy="41030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52600"/>
            <a:ext cx="8229600" cy="4572000"/>
          </a:xfrm>
        </p:spPr>
        <p:txBody>
          <a:bodyPr>
            <a:normAutofit/>
          </a:bodyPr>
          <a:lstStyle/>
          <a:p>
            <a:r>
              <a:rPr lang="en-US" dirty="0"/>
              <a:t>Write a letter to yourself when you were 12 years old.  What would you tell yourself? What do you know now that would have helped you when you were younger?</a:t>
            </a:r>
          </a:p>
          <a:p>
            <a:endParaRPr lang="en-US" dirty="0"/>
          </a:p>
          <a:p>
            <a:r>
              <a:rPr lang="en-US" dirty="0"/>
              <a:t>Write a letter to your future self 10 years from now.  What would you say to your future self? What do you want to know ?</a:t>
            </a:r>
          </a:p>
          <a:p>
            <a:endParaRPr lang="en-US" dirty="0"/>
          </a:p>
        </p:txBody>
      </p:sp>
      <p:sp>
        <p:nvSpPr>
          <p:cNvPr id="5" name="Title 4"/>
          <p:cNvSpPr>
            <a:spLocks noGrp="1"/>
          </p:cNvSpPr>
          <p:nvPr>
            <p:ph type="title"/>
          </p:nvPr>
        </p:nvSpPr>
        <p:spPr/>
        <p:txBody>
          <a:bodyPr>
            <a:normAutofit fontScale="90000"/>
          </a:bodyPr>
          <a:lstStyle/>
          <a:p>
            <a:r>
              <a:t>Writing a letter to your past and future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SAMPLE</a:t>
            </a:r>
            <a:endParaRPr lang="en-US" dirty="0"/>
          </a:p>
        </p:txBody>
      </p:sp>
      <p:sp>
        <p:nvSpPr>
          <p:cNvPr id="3" name="Content Placeholder 5"/>
          <p:cNvSpPr txBox="1">
            <a:spLocks/>
          </p:cNvSpPr>
          <p:nvPr/>
        </p:nvSpPr>
        <p:spPr>
          <a:xfrm>
            <a:off x="457200" y="1752600"/>
            <a:ext cx="8229600" cy="4572000"/>
          </a:xfrm>
          <a:prstGeom prst="rect">
            <a:avLst/>
          </a:prstGeom>
        </p:spPr>
        <p:txBody>
          <a:bodyPr>
            <a:normAutofit fontScale="85000"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Dear</a:t>
            </a:r>
            <a:r>
              <a:rPr kumimoji="0" lang="en-US" sz="2600" b="0" i="0" u="none" strike="noStrike" kern="1200" cap="none" spc="0" normalizeH="0" noProof="0" dirty="0">
                <a:ln>
                  <a:noFill/>
                </a:ln>
                <a:solidFill>
                  <a:schemeClr val="tx1"/>
                </a:solidFill>
                <a:effectLst/>
                <a:uLnTx/>
                <a:uFillTx/>
                <a:latin typeface="+mn-lt"/>
                <a:ea typeface="+mn-ea"/>
                <a:cs typeface="+mn-cs"/>
              </a:rPr>
              <a:t> George,</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lang="en-US" sz="2600" baseline="0" dirty="0"/>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600" b="0" i="0" u="none" strike="noStrike" kern="1200" cap="none" spc="0" normalizeH="0" noProof="0" dirty="0">
                <a:ln>
                  <a:noFill/>
                </a:ln>
                <a:solidFill>
                  <a:schemeClr val="tx1"/>
                </a:solidFill>
                <a:effectLst/>
                <a:uLnTx/>
                <a:uFillTx/>
                <a:latin typeface="+mn-lt"/>
                <a:ea typeface="+mn-ea"/>
                <a:cs typeface="+mn-cs"/>
              </a:rPr>
              <a:t>You have some very important but difficult years coming up.  The next ten years will have some of the best times and worst times.  The best piece of advice I can give you is to open your mind to the world. Understand differences, accept differences within others as well as within yourself.  Work hard now because </a:t>
            </a:r>
            <a:r>
              <a:rPr kumimoji="0" lang="en-US" sz="2600" b="0" i="0" u="none" strike="noStrike" kern="1200" cap="none" spc="0" normalizeH="0" noProof="0" dirty="0" err="1">
                <a:ln>
                  <a:noFill/>
                </a:ln>
                <a:solidFill>
                  <a:schemeClr val="tx1"/>
                </a:solidFill>
                <a:effectLst/>
                <a:uLnTx/>
                <a:uFillTx/>
                <a:latin typeface="+mn-lt"/>
                <a:ea typeface="+mn-ea"/>
                <a:cs typeface="+mn-cs"/>
              </a:rPr>
              <a:t>har</a:t>
            </a:r>
            <a:r>
              <a:rPr lang="en-US" sz="2600" dirty="0"/>
              <a:t>d work pays off in the future.  Know that no matter how difficult times may be, time heals everything.  Give things time. Life is beautiful once you find the beauty in imperfection as much as in perfection. Find your passion and follow it with all your heart. Don’t let anyone beat you because they have worked harder than you.  They should only be able to beat you if they are better than you  not because they worked harder</a:t>
            </a:r>
            <a:r>
              <a:rPr lang="en-US" sz="260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381000"/>
            <a:ext cx="6324600" cy="769441"/>
          </a:xfrm>
          <a:prstGeom prst="rect">
            <a:avLst/>
          </a:prstGeom>
          <a:noFill/>
          <a:ln>
            <a:solidFill>
              <a:schemeClr val="bg1"/>
            </a:solidFill>
          </a:ln>
        </p:spPr>
        <p:txBody>
          <a:bodyPr wrap="square" lIns="91440" tIns="45720" rIns="91440" bIns="45720">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time?</a:t>
            </a:r>
            <a:endParaRPr lang="en-US" sz="44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pic>
        <p:nvPicPr>
          <p:cNvPr id="5" name="Picture Placeholder 4" descr="timetravel.jpg"/>
          <p:cNvPicPr>
            <a:picLocks noGrp="1" noChangeAspect="1"/>
          </p:cNvPicPr>
          <p:nvPr>
            <p:ph type="pic" idx="1"/>
          </p:nvPr>
        </p:nvPicPr>
        <p:blipFill>
          <a:blip r:embed="rId2"/>
          <a:srcRect t="3797" b="3797"/>
          <a:stretch>
            <a:fillRect/>
          </a:stretch>
        </p:blipFill>
        <p:spPr>
          <a:xfrm>
            <a:off x="152400" y="1371600"/>
            <a:ext cx="3331210" cy="2530033"/>
          </a:xfrm>
          <a:ln>
            <a:solidFill>
              <a:schemeClr val="bg1"/>
            </a:solidFill>
          </a:ln>
        </p:spPr>
      </p:pic>
      <p:pic>
        <p:nvPicPr>
          <p:cNvPr id="25602" name="Picture 2" descr="http://webneel.com/daily/sites/default/files/images/daily/10-2013/2-time-lapse-photography.jpg"/>
          <p:cNvPicPr>
            <a:picLocks noChangeAspect="1" noChangeArrowheads="1"/>
          </p:cNvPicPr>
          <p:nvPr/>
        </p:nvPicPr>
        <p:blipFill>
          <a:blip r:embed="rId3"/>
          <a:srcRect/>
          <a:stretch>
            <a:fillRect/>
          </a:stretch>
        </p:blipFill>
        <p:spPr bwMode="auto">
          <a:xfrm>
            <a:off x="1600200" y="4038600"/>
            <a:ext cx="5257800" cy="2290800"/>
          </a:xfrm>
          <a:prstGeom prst="rect">
            <a:avLst/>
          </a:prstGeom>
          <a:noFill/>
        </p:spPr>
      </p:pic>
      <p:pic>
        <p:nvPicPr>
          <p:cNvPr id="25604" name="Picture 4" descr="http://blog.healthkismet.com/wp-content/uploads/2012/12/aging.jpg"/>
          <p:cNvPicPr>
            <a:picLocks noChangeAspect="1" noChangeArrowheads="1"/>
          </p:cNvPicPr>
          <p:nvPr/>
        </p:nvPicPr>
        <p:blipFill>
          <a:blip r:embed="rId4"/>
          <a:srcRect/>
          <a:stretch>
            <a:fillRect/>
          </a:stretch>
        </p:blipFill>
        <p:spPr bwMode="auto">
          <a:xfrm>
            <a:off x="4648200" y="1600200"/>
            <a:ext cx="4038600" cy="2100073"/>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srcRect r="38932" b="6667"/>
          <a:stretch>
            <a:fillRect/>
          </a:stretch>
        </p:blipFill>
        <p:spPr bwMode="auto">
          <a:xfrm>
            <a:off x="-1" y="0"/>
            <a:ext cx="7772401" cy="6400800"/>
          </a:xfrm>
          <a:prstGeom prst="rect">
            <a:avLst/>
          </a:prstGeom>
          <a:noFill/>
          <a:ln w="9525">
            <a:noFill/>
            <a:miter lim="800000"/>
            <a:headEnd/>
            <a:tailEnd/>
          </a:ln>
          <a:effectLst/>
        </p:spPr>
      </p:pic>
      <p:sp>
        <p:nvSpPr>
          <p:cNvPr id="5" name="TextBox 4"/>
          <p:cNvSpPr txBox="1"/>
          <p:nvPr/>
        </p:nvSpPr>
        <p:spPr>
          <a:xfrm>
            <a:off x="3657600" y="2362200"/>
            <a:ext cx="914400" cy="584775"/>
          </a:xfrm>
          <a:prstGeom prst="rect">
            <a:avLst/>
          </a:prstGeom>
          <a:noFill/>
        </p:spPr>
        <p:txBody>
          <a:bodyPr wrap="square" rtlCol="0">
            <a:spAutoFit/>
          </a:bodyPr>
          <a:lstStyle/>
          <a:p>
            <a:r>
              <a:rPr lang="en-US" sz="800" dirty="0"/>
              <a:t>If you had the power to control time, what would you do? Why?</a:t>
            </a:r>
          </a:p>
        </p:txBody>
      </p:sp>
      <p:sp>
        <p:nvSpPr>
          <p:cNvPr id="6" name="TextBox 5"/>
          <p:cNvSpPr txBox="1"/>
          <p:nvPr/>
        </p:nvSpPr>
        <p:spPr>
          <a:xfrm>
            <a:off x="990600" y="5638800"/>
            <a:ext cx="990600" cy="461665"/>
          </a:xfrm>
          <a:prstGeom prst="rect">
            <a:avLst/>
          </a:prstGeom>
          <a:noFill/>
        </p:spPr>
        <p:txBody>
          <a:bodyPr wrap="square" rtlCol="0">
            <a:spAutoFit/>
          </a:bodyPr>
          <a:lstStyle/>
          <a:p>
            <a:r>
              <a:rPr lang="en-US" sz="800" dirty="0"/>
              <a:t>If you had more time in a day what would you do?</a:t>
            </a:r>
          </a:p>
        </p:txBody>
      </p:sp>
      <p:sp>
        <p:nvSpPr>
          <p:cNvPr id="7" name="TextBox 6"/>
          <p:cNvSpPr txBox="1"/>
          <p:nvPr/>
        </p:nvSpPr>
        <p:spPr>
          <a:xfrm rot="1393662">
            <a:off x="3199367" y="4438841"/>
            <a:ext cx="990600" cy="584775"/>
          </a:xfrm>
          <a:prstGeom prst="rect">
            <a:avLst/>
          </a:prstGeom>
          <a:noFill/>
        </p:spPr>
        <p:txBody>
          <a:bodyPr wrap="square" rtlCol="0">
            <a:spAutoFit/>
          </a:bodyPr>
          <a:lstStyle/>
          <a:p>
            <a:r>
              <a:rPr lang="en-US" sz="800" dirty="0"/>
              <a:t>Do you think it is important to be on time? Why or why not?</a:t>
            </a:r>
          </a:p>
        </p:txBody>
      </p:sp>
      <p:sp>
        <p:nvSpPr>
          <p:cNvPr id="9" name="TextBox 8"/>
          <p:cNvSpPr txBox="1"/>
          <p:nvPr/>
        </p:nvSpPr>
        <p:spPr>
          <a:xfrm rot="1680803">
            <a:off x="6701008" y="5322708"/>
            <a:ext cx="808162" cy="830997"/>
          </a:xfrm>
          <a:prstGeom prst="rect">
            <a:avLst/>
          </a:prstGeom>
          <a:noFill/>
        </p:spPr>
        <p:txBody>
          <a:bodyPr wrap="square" rtlCol="0">
            <a:spAutoFit/>
          </a:bodyPr>
          <a:lstStyle/>
          <a:p>
            <a:r>
              <a:rPr lang="en-US" sz="800" dirty="0"/>
              <a:t>How much time do you spend doing things you don’t like? Why?</a:t>
            </a:r>
          </a:p>
        </p:txBody>
      </p:sp>
      <p:sp>
        <p:nvSpPr>
          <p:cNvPr id="10" name="TextBox 9"/>
          <p:cNvSpPr txBox="1"/>
          <p:nvPr/>
        </p:nvSpPr>
        <p:spPr>
          <a:xfrm rot="889514">
            <a:off x="5925726" y="1488600"/>
            <a:ext cx="990600" cy="584775"/>
          </a:xfrm>
          <a:prstGeom prst="rect">
            <a:avLst/>
          </a:prstGeom>
          <a:noFill/>
        </p:spPr>
        <p:txBody>
          <a:bodyPr wrap="square" rtlCol="0">
            <a:spAutoFit/>
          </a:bodyPr>
          <a:lstStyle/>
          <a:p>
            <a:r>
              <a:rPr lang="en-US" sz="800" dirty="0"/>
              <a:t>If you could pause a time in your life, when would you do so? Why?</a:t>
            </a:r>
          </a:p>
        </p:txBody>
      </p:sp>
      <p:sp>
        <p:nvSpPr>
          <p:cNvPr id="11" name="TextBox 10"/>
          <p:cNvSpPr txBox="1"/>
          <p:nvPr/>
        </p:nvSpPr>
        <p:spPr>
          <a:xfrm rot="1217071">
            <a:off x="6166649" y="3658777"/>
            <a:ext cx="990600" cy="584775"/>
          </a:xfrm>
          <a:prstGeom prst="rect">
            <a:avLst/>
          </a:prstGeom>
          <a:noFill/>
        </p:spPr>
        <p:txBody>
          <a:bodyPr wrap="square" rtlCol="0">
            <a:spAutoFit/>
          </a:bodyPr>
          <a:lstStyle/>
          <a:p>
            <a:r>
              <a:rPr lang="en-US" sz="800" dirty="0"/>
              <a:t>When you have free time what do you usually do? Why?</a:t>
            </a:r>
          </a:p>
        </p:txBody>
      </p:sp>
      <p:sp>
        <p:nvSpPr>
          <p:cNvPr id="15" name="TextBox 14"/>
          <p:cNvSpPr txBox="1"/>
          <p:nvPr/>
        </p:nvSpPr>
        <p:spPr>
          <a:xfrm>
            <a:off x="914400" y="3429000"/>
            <a:ext cx="990600" cy="584775"/>
          </a:xfrm>
          <a:prstGeom prst="rect">
            <a:avLst/>
          </a:prstGeom>
          <a:noFill/>
        </p:spPr>
        <p:txBody>
          <a:bodyPr wrap="square" rtlCol="0">
            <a:spAutoFit/>
          </a:bodyPr>
          <a:lstStyle/>
          <a:p>
            <a:r>
              <a:rPr lang="en-US" sz="800" dirty="0"/>
              <a:t>What would you do if you have lots of free time and no responsibilities?</a:t>
            </a:r>
          </a:p>
        </p:txBody>
      </p:sp>
      <p:sp>
        <p:nvSpPr>
          <p:cNvPr id="17" name="TextBox 16"/>
          <p:cNvSpPr txBox="1"/>
          <p:nvPr/>
        </p:nvSpPr>
        <p:spPr>
          <a:xfrm>
            <a:off x="1066800" y="2438400"/>
            <a:ext cx="838200" cy="461665"/>
          </a:xfrm>
          <a:prstGeom prst="rect">
            <a:avLst/>
          </a:prstGeom>
          <a:noFill/>
        </p:spPr>
        <p:txBody>
          <a:bodyPr wrap="square" rtlCol="0">
            <a:spAutoFit/>
          </a:bodyPr>
          <a:lstStyle/>
          <a:p>
            <a:r>
              <a:rPr lang="en-US" sz="800" b="1" dirty="0"/>
              <a:t>How would you define time?</a:t>
            </a:r>
          </a:p>
        </p:txBody>
      </p:sp>
      <p:sp>
        <p:nvSpPr>
          <p:cNvPr id="31" name="TextBox 30"/>
          <p:cNvSpPr txBox="1"/>
          <p:nvPr/>
        </p:nvSpPr>
        <p:spPr>
          <a:xfrm>
            <a:off x="3124200" y="381000"/>
            <a:ext cx="4267200" cy="769441"/>
          </a:xfrm>
          <a:prstGeom prst="rect">
            <a:avLst/>
          </a:prstGeom>
          <a:noFill/>
        </p:spPr>
        <p:txBody>
          <a:bodyPr wrap="square" rtlCol="0">
            <a:spAutoFit/>
          </a:bodyPr>
          <a:lstStyle/>
          <a:p>
            <a:r>
              <a:rPr lang="en-US" sz="4400" b="1" dirty="0"/>
              <a:t>About Time</a:t>
            </a:r>
          </a:p>
        </p:txBody>
      </p:sp>
      <p:sp>
        <p:nvSpPr>
          <p:cNvPr id="29" name="TextBox 28"/>
          <p:cNvSpPr txBox="1"/>
          <p:nvPr/>
        </p:nvSpPr>
        <p:spPr>
          <a:xfrm>
            <a:off x="990600" y="4495800"/>
            <a:ext cx="838200" cy="584775"/>
          </a:xfrm>
          <a:prstGeom prst="rect">
            <a:avLst/>
          </a:prstGeom>
          <a:noFill/>
        </p:spPr>
        <p:txBody>
          <a:bodyPr wrap="square" rtlCol="0">
            <a:spAutoFit/>
          </a:bodyPr>
          <a:lstStyle/>
          <a:p>
            <a:r>
              <a:rPr lang="en-US" sz="800" b="1" dirty="0"/>
              <a:t>What is your favorite time of the day? Why?</a:t>
            </a:r>
          </a:p>
        </p:txBody>
      </p:sp>
      <p:sp>
        <p:nvSpPr>
          <p:cNvPr id="30" name="TextBox 29"/>
          <p:cNvSpPr txBox="1"/>
          <p:nvPr/>
        </p:nvSpPr>
        <p:spPr>
          <a:xfrm>
            <a:off x="2743200" y="5486400"/>
            <a:ext cx="838200" cy="830997"/>
          </a:xfrm>
          <a:prstGeom prst="rect">
            <a:avLst/>
          </a:prstGeom>
          <a:noFill/>
        </p:spPr>
        <p:txBody>
          <a:bodyPr wrap="square" rtlCol="0">
            <a:spAutoFit/>
          </a:bodyPr>
          <a:lstStyle/>
          <a:p>
            <a:r>
              <a:rPr lang="en-US" sz="800" b="1" dirty="0"/>
              <a:t>When do you feel time is going fast and when time goes slow? Why?</a:t>
            </a:r>
          </a:p>
        </p:txBody>
      </p:sp>
      <p:sp>
        <p:nvSpPr>
          <p:cNvPr id="33" name="TextBox 32"/>
          <p:cNvSpPr txBox="1"/>
          <p:nvPr/>
        </p:nvSpPr>
        <p:spPr>
          <a:xfrm>
            <a:off x="3505200" y="3352800"/>
            <a:ext cx="838200" cy="707886"/>
          </a:xfrm>
          <a:prstGeom prst="rect">
            <a:avLst/>
          </a:prstGeom>
          <a:noFill/>
        </p:spPr>
        <p:txBody>
          <a:bodyPr wrap="square" rtlCol="0">
            <a:spAutoFit/>
          </a:bodyPr>
          <a:lstStyle/>
          <a:p>
            <a:r>
              <a:rPr lang="en-US" sz="800" b="1" dirty="0"/>
              <a:t>If you could travel in time when would you travel to ? Why?</a:t>
            </a:r>
          </a:p>
        </p:txBody>
      </p:sp>
      <p:sp>
        <p:nvSpPr>
          <p:cNvPr id="34" name="TextBox 33"/>
          <p:cNvSpPr txBox="1"/>
          <p:nvPr/>
        </p:nvSpPr>
        <p:spPr>
          <a:xfrm rot="3232690">
            <a:off x="4510220" y="1615380"/>
            <a:ext cx="838200" cy="461665"/>
          </a:xfrm>
          <a:prstGeom prst="rect">
            <a:avLst/>
          </a:prstGeom>
          <a:noFill/>
        </p:spPr>
        <p:txBody>
          <a:bodyPr wrap="square" rtlCol="0">
            <a:spAutoFit/>
          </a:bodyPr>
          <a:lstStyle/>
          <a:p>
            <a:r>
              <a:rPr lang="en-US" sz="800" b="1" dirty="0"/>
              <a:t>Fill in the blank</a:t>
            </a:r>
          </a:p>
          <a:p>
            <a:endParaRPr lang="en-US" sz="800" b="1" dirty="0"/>
          </a:p>
          <a:p>
            <a:r>
              <a:rPr lang="en-US" sz="800" b="1" dirty="0"/>
              <a:t>Time is _____!</a:t>
            </a:r>
          </a:p>
        </p:txBody>
      </p:sp>
      <p:sp>
        <p:nvSpPr>
          <p:cNvPr id="36" name="TextBox 35"/>
          <p:cNvSpPr txBox="1"/>
          <p:nvPr/>
        </p:nvSpPr>
        <p:spPr>
          <a:xfrm>
            <a:off x="6324600" y="2667000"/>
            <a:ext cx="914400" cy="584775"/>
          </a:xfrm>
          <a:prstGeom prst="rect">
            <a:avLst/>
          </a:prstGeom>
          <a:noFill/>
        </p:spPr>
        <p:txBody>
          <a:bodyPr wrap="square" rtlCol="0">
            <a:spAutoFit/>
          </a:bodyPr>
          <a:lstStyle/>
          <a:p>
            <a:r>
              <a:rPr lang="en-US" sz="800" b="1" dirty="0"/>
              <a:t>I think most about the past/present/</a:t>
            </a:r>
          </a:p>
          <a:p>
            <a:r>
              <a:rPr lang="en-US" sz="800" b="1" dirty="0"/>
              <a:t>future because…</a:t>
            </a:r>
          </a:p>
        </p:txBody>
      </p:sp>
      <p:sp>
        <p:nvSpPr>
          <p:cNvPr id="37" name="TextBox 36"/>
          <p:cNvSpPr txBox="1"/>
          <p:nvPr/>
        </p:nvSpPr>
        <p:spPr>
          <a:xfrm>
            <a:off x="5715000" y="4648200"/>
            <a:ext cx="914400" cy="584775"/>
          </a:xfrm>
          <a:prstGeom prst="rect">
            <a:avLst/>
          </a:prstGeom>
          <a:noFill/>
        </p:spPr>
        <p:txBody>
          <a:bodyPr wrap="square" rtlCol="0">
            <a:spAutoFit/>
          </a:bodyPr>
          <a:lstStyle/>
          <a:p>
            <a:r>
              <a:rPr lang="en-US" sz="800" b="1" dirty="0"/>
              <a:t>One good thing about time is… One bad thing about time is..</a:t>
            </a:r>
          </a:p>
        </p:txBody>
      </p:sp>
      <p:sp>
        <p:nvSpPr>
          <p:cNvPr id="38" name="Explosion 2 37"/>
          <p:cNvSpPr/>
          <p:nvPr/>
        </p:nvSpPr>
        <p:spPr>
          <a:xfrm>
            <a:off x="7467600" y="3581400"/>
            <a:ext cx="1676400" cy="1295400"/>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FINISH</a:t>
            </a:r>
          </a:p>
        </p:txBody>
      </p:sp>
      <p:sp>
        <p:nvSpPr>
          <p:cNvPr id="39" name="Right Arrow 38"/>
          <p:cNvSpPr/>
          <p:nvPr/>
        </p:nvSpPr>
        <p:spPr>
          <a:xfrm rot="17455990">
            <a:off x="7474006" y="4900189"/>
            <a:ext cx="422999"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2" descr="http://clemensvdlinden.com/wp-content/uploads/2014/07/Time.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24800" y="228600"/>
            <a:ext cx="1037167" cy="933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r>
              <a:rPr sz="4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Discussion Board</a:t>
            </a:r>
            <a:endParaRPr sz="4400" b="1" spc="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7" name="Content Placeholder 5"/>
          <p:cNvSpPr txBox="1">
            <a:spLocks/>
          </p:cNvSpPr>
          <p:nvPr/>
        </p:nvSpPr>
        <p:spPr>
          <a:xfrm>
            <a:off x="228600" y="1676400"/>
            <a:ext cx="8915400" cy="4724400"/>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lang="en-US" sz="3200" dirty="0">
              <a:solidFill>
                <a:schemeClr val="bg1"/>
              </a:solidFill>
            </a:endParaRPr>
          </a:p>
          <a:p>
            <a:pPr>
              <a:buClr>
                <a:srgbClr val="FFC000"/>
              </a:buClr>
              <a:buFont typeface="Arial" pitchFamily="34" charset="0"/>
              <a:buChar char="•"/>
            </a:pPr>
            <a:r>
              <a:rPr lang="en-US" sz="3200" dirty="0">
                <a:solidFill>
                  <a:schemeClr val="bg1"/>
                </a:solidFill>
              </a:rPr>
              <a:t>If you had the power to stop time or pause it, would you? Why or why not?</a:t>
            </a:r>
          </a:p>
          <a:p>
            <a:pPr>
              <a:buFont typeface="Arial" pitchFamily="34" charset="0"/>
              <a:buChar char="•"/>
            </a:pPr>
            <a:endParaRPr lang="en-US" sz="3200" dirty="0">
              <a:solidFill>
                <a:schemeClr val="bg1"/>
              </a:solidFill>
            </a:endParaRPr>
          </a:p>
          <a:p>
            <a:pPr>
              <a:buClr>
                <a:schemeClr val="accent2"/>
              </a:buClr>
              <a:buFont typeface="Arial" pitchFamily="34" charset="0"/>
              <a:buChar char="•"/>
            </a:pPr>
            <a:r>
              <a:rPr lang="en-US" sz="3200" dirty="0">
                <a:solidFill>
                  <a:schemeClr val="bg1"/>
                </a:solidFill>
              </a:rPr>
              <a:t>At what point in your life would you have like time to have stopped, or sped up?  Why?</a:t>
            </a:r>
          </a:p>
          <a:p>
            <a:endParaRPr lang="en-US" sz="3200" dirty="0">
              <a:solidFill>
                <a:schemeClr val="bg1"/>
              </a:solidFill>
            </a:endParaRPr>
          </a:p>
          <a:p>
            <a:endParaRPr lang="en-US" sz="3200" dirty="0">
              <a:solidFill>
                <a:schemeClr val="bg1"/>
              </a:solidFill>
            </a:endParaRPr>
          </a:p>
          <a:p>
            <a:pPr marL="0" marR="0" lvl="0" indent="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28,835 jelly beans!  </a:t>
            </a:r>
          </a:p>
          <a:p>
            <a:endParaRPr lang="en-US" dirty="0"/>
          </a:p>
        </p:txBody>
      </p:sp>
      <p:sp>
        <p:nvSpPr>
          <p:cNvPr id="5" name="Title 4"/>
          <p:cNvSpPr>
            <a:spLocks noGrp="1"/>
          </p:cNvSpPr>
          <p:nvPr>
            <p:ph type="title"/>
          </p:nvPr>
        </p:nvSpPr>
        <p:spPr/>
        <p:txBody>
          <a:bodyPr/>
          <a:lstStyle/>
          <a:p>
            <a:r>
              <a:rPr sz="4400" b="1"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Lifetime of Jelly Beans</a:t>
            </a:r>
            <a:endParaRPr sz="4400" b="1" spc="0">
              <a:ln w="17780" cmpd="sng">
                <a:solidFill>
                  <a:srgbClr val="FFFFFF"/>
                </a:solidFill>
                <a:prstDash val="solid"/>
                <a:miter lim="800000"/>
              </a:ln>
              <a:solidFill>
                <a:srgbClr val="FFFF00"/>
              </a:solidFill>
              <a:effectLst>
                <a:outerShdw blurRad="50800" algn="tl" rotWithShape="0">
                  <a:srgbClr val="000000"/>
                </a:outerShdw>
              </a:effectLst>
            </a:endParaRPr>
          </a:p>
        </p:txBody>
      </p:sp>
      <p:pic>
        <p:nvPicPr>
          <p:cNvPr id="2050" name="Picture 2" descr="http://www.wimp.com/images/thumbs/custom/2008/07/c2d1f4586693f36b4d6d60f519a42447.jpg">
            <a:hlinkClick r:id="rId2" action="ppaction://hlinkfile"/>
          </p:cNvPr>
          <p:cNvPicPr>
            <a:picLocks noChangeAspect="1" noChangeArrowheads="1"/>
          </p:cNvPicPr>
          <p:nvPr/>
        </p:nvPicPr>
        <p:blipFill>
          <a:blip r:embed="rId3"/>
          <a:srcRect/>
          <a:stretch>
            <a:fillRect/>
          </a:stretch>
        </p:blipFill>
        <p:spPr bwMode="auto">
          <a:xfrm>
            <a:off x="838200" y="2667000"/>
            <a:ext cx="7162800" cy="37604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t>How did the video make you feel?</a:t>
            </a:r>
            <a:endParaRPr lang="en-US" dirty="0"/>
          </a:p>
        </p:txBody>
      </p:sp>
      <p:pic>
        <p:nvPicPr>
          <p:cNvPr id="1026" name="Picture 2" descr="http://i.ytimg.com/vi/BOksW_NabEk/maxresdefault.jpg"/>
          <p:cNvPicPr>
            <a:picLocks noChangeAspect="1" noChangeArrowheads="1"/>
          </p:cNvPicPr>
          <p:nvPr/>
        </p:nvPicPr>
        <p:blipFill>
          <a:blip r:embed="rId2"/>
          <a:srcRect/>
          <a:stretch>
            <a:fillRect/>
          </a:stretch>
        </p:blipFill>
        <p:spPr bwMode="auto">
          <a:xfrm>
            <a:off x="533400" y="1752600"/>
            <a:ext cx="7848600" cy="44148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your life, what are 10 things that you want to do. </a:t>
            </a:r>
          </a:p>
        </p:txBody>
      </p:sp>
      <p:sp>
        <p:nvSpPr>
          <p:cNvPr id="4" name="Title 3"/>
          <p:cNvSpPr>
            <a:spLocks noGrp="1"/>
          </p:cNvSpPr>
          <p:nvPr>
            <p:ph type="title"/>
          </p:nvPr>
        </p:nvSpPr>
        <p:spPr/>
        <p:txBody>
          <a:bodyPr/>
          <a:lstStyle/>
          <a:p>
            <a:r>
              <a:t>Bucket List</a:t>
            </a:r>
            <a:endParaRPr lang="en-US" dirty="0"/>
          </a:p>
        </p:txBody>
      </p:sp>
      <p:pic>
        <p:nvPicPr>
          <p:cNvPr id="3074" name="Picture 2" descr="http://www.budaao.com/wp-content/uploads/2012/08/Your-bucket-list.jpg"/>
          <p:cNvPicPr>
            <a:picLocks noChangeAspect="1" noChangeArrowheads="1"/>
          </p:cNvPicPr>
          <p:nvPr/>
        </p:nvPicPr>
        <p:blipFill>
          <a:blip r:embed="rId2" cstate="print"/>
          <a:srcRect/>
          <a:stretch>
            <a:fillRect/>
          </a:stretch>
        </p:blipFill>
        <p:spPr bwMode="auto">
          <a:xfrm>
            <a:off x="2133600" y="2209800"/>
            <a:ext cx="4419600" cy="441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t>Time Perspectives</a:t>
            </a:r>
            <a:endParaRPr lang="en-US"/>
          </a:p>
        </p:txBody>
      </p:sp>
      <p:pic>
        <p:nvPicPr>
          <p:cNvPr id="3074" name="Picture 2" descr="http://www.psychoticscrivener.com/wp-content/uploads/2013/02/learning-development-page-29.png"/>
          <p:cNvPicPr>
            <a:picLocks noChangeAspect="1" noChangeArrowheads="1"/>
          </p:cNvPicPr>
          <p:nvPr/>
        </p:nvPicPr>
        <p:blipFill>
          <a:blip r:embed="rId2"/>
          <a:srcRect/>
          <a:stretch>
            <a:fillRect/>
          </a:stretch>
        </p:blipFill>
        <p:spPr bwMode="auto">
          <a:xfrm>
            <a:off x="533400" y="1600200"/>
            <a:ext cx="8153400"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psychologist and a professor emeritus at Stanford University</a:t>
            </a:r>
          </a:p>
        </p:txBody>
      </p:sp>
      <p:sp>
        <p:nvSpPr>
          <p:cNvPr id="3" name="Title 2"/>
          <p:cNvSpPr>
            <a:spLocks noGrp="1"/>
          </p:cNvSpPr>
          <p:nvPr>
            <p:ph type="title"/>
          </p:nvPr>
        </p:nvSpPr>
        <p:spPr/>
        <p:txBody>
          <a:bodyPr/>
          <a:lstStyle/>
          <a:p>
            <a:r>
              <a:t>Philip Zimbardo</a:t>
            </a:r>
            <a:endParaRPr lang="en-US" dirty="0"/>
          </a:p>
        </p:txBody>
      </p:sp>
      <p:pic>
        <p:nvPicPr>
          <p:cNvPr id="26626" name="Picture 2" descr="https://psychology.stanford.edu/sites/all/files/images/Phil%20Zimbardo.jpg"/>
          <p:cNvPicPr>
            <a:picLocks noChangeAspect="1" noChangeArrowheads="1"/>
          </p:cNvPicPr>
          <p:nvPr/>
        </p:nvPicPr>
        <p:blipFill>
          <a:blip r:embed="rId2">
            <a:clrChange>
              <a:clrFrom>
                <a:srgbClr val="FAF9F9"/>
              </a:clrFrom>
              <a:clrTo>
                <a:srgbClr val="FAF9F9">
                  <a:alpha val="0"/>
                </a:srgbClr>
              </a:clrTo>
            </a:clrChange>
          </a:blip>
          <a:srcRect t="3922"/>
          <a:stretch>
            <a:fillRect/>
          </a:stretch>
        </p:blipFill>
        <p:spPr bwMode="auto">
          <a:xfrm>
            <a:off x="6172200" y="2743200"/>
            <a:ext cx="2352869" cy="3390900"/>
          </a:xfrm>
          <a:prstGeom prst="rect">
            <a:avLst/>
          </a:prstGeom>
          <a:noFill/>
        </p:spPr>
      </p:pic>
      <p:pic>
        <p:nvPicPr>
          <p:cNvPr id="26628" name="Picture 4" descr="http://thumbs.dreamstime.com/z/success-clock-28997899.jpg"/>
          <p:cNvPicPr>
            <a:picLocks noChangeAspect="1" noChangeArrowheads="1"/>
          </p:cNvPicPr>
          <p:nvPr/>
        </p:nvPicPr>
        <p:blipFill>
          <a:blip r:embed="rId3"/>
          <a:srcRect b="11440"/>
          <a:stretch>
            <a:fillRect/>
          </a:stretch>
        </p:blipFill>
        <p:spPr bwMode="auto">
          <a:xfrm>
            <a:off x="533400" y="3581400"/>
            <a:ext cx="3425825" cy="248548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10820026</TotalTime>
  <Words>827</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Constantia</vt:lpstr>
      <vt:lpstr>inherit</vt:lpstr>
      <vt:lpstr>Open Sans</vt:lpstr>
      <vt:lpstr>Tekton Pro Ext</vt:lpstr>
      <vt:lpstr>Wingdings 2</vt:lpstr>
      <vt:lpstr>Paper</vt:lpstr>
      <vt:lpstr>Office Theme</vt:lpstr>
      <vt:lpstr>TIME</vt:lpstr>
      <vt:lpstr>PowerPoint Presentation</vt:lpstr>
      <vt:lpstr>PowerPoint Presentation</vt:lpstr>
      <vt:lpstr>Discussion Board</vt:lpstr>
      <vt:lpstr>A Lifetime of Jelly Beans</vt:lpstr>
      <vt:lpstr>How did the video make you feel?</vt:lpstr>
      <vt:lpstr>Bucket List</vt:lpstr>
      <vt:lpstr>Time Perspectives</vt:lpstr>
      <vt:lpstr>Philip Zimbardo</vt:lpstr>
      <vt:lpstr>What's Your Type?</vt:lpstr>
      <vt:lpstr>The Marshmallow Test</vt:lpstr>
      <vt:lpstr>Time Orientation</vt:lpstr>
      <vt:lpstr>Planning for the Future</vt:lpstr>
      <vt:lpstr>How can you achieve your future life?</vt:lpstr>
      <vt:lpstr>Writing a letter to your past and future</vt:lpstr>
      <vt:lpstr>SAMPLE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TRAVEL</dc:title>
  <dc:creator>yashdimps</dc:creator>
  <cp:lastModifiedBy>Whitehead, George E.K. (Prof.)</cp:lastModifiedBy>
  <cp:revision>74</cp:revision>
  <dcterms:created xsi:type="dcterms:W3CDTF">2012-04-11T16:29:35Z</dcterms:created>
  <dcterms:modified xsi:type="dcterms:W3CDTF">2017-03-08T01:11:14Z</dcterms:modified>
</cp:coreProperties>
</file>