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4" r:id="rId4"/>
    <p:sldId id="259" r:id="rId5"/>
    <p:sldId id="263" r:id="rId6"/>
    <p:sldId id="258" r:id="rId7"/>
    <p:sldId id="261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60" r:id="rId22"/>
    <p:sldId id="26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32A062-3FBE-406A-8717-9D33E277F61C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AB8365-DFC8-4F0F-BD85-49FCBCC5D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2A062-3FBE-406A-8717-9D33E277F61C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B8365-DFC8-4F0F-BD85-49FCBCC5D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2A062-3FBE-406A-8717-9D33E277F61C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B8365-DFC8-4F0F-BD85-49FCBCC5D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2A062-3FBE-406A-8717-9D33E277F61C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B8365-DFC8-4F0F-BD85-49FCBCC5D2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2A062-3FBE-406A-8717-9D33E277F61C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B8365-DFC8-4F0F-BD85-49FCBCC5D2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2A062-3FBE-406A-8717-9D33E277F61C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B8365-DFC8-4F0F-BD85-49FCBCC5D2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2A062-3FBE-406A-8717-9D33E277F61C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B8365-DFC8-4F0F-BD85-49FCBCC5D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2A062-3FBE-406A-8717-9D33E277F61C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B8365-DFC8-4F0F-BD85-49FCBCC5D2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2A062-3FBE-406A-8717-9D33E277F61C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B8365-DFC8-4F0F-BD85-49FCBCC5D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32A062-3FBE-406A-8717-9D33E277F61C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B8365-DFC8-4F0F-BD85-49FCBCC5D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32A062-3FBE-406A-8717-9D33E277F61C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AB8365-DFC8-4F0F-BD85-49FCBCC5D2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32A062-3FBE-406A-8717-9D33E277F61C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BAB8365-DFC8-4F0F-BD85-49FCBCC5D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I%20WANT%20THOSE%20SWEETIES!.mp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38400"/>
            <a:ext cx="7772400" cy="1829761"/>
          </a:xfrm>
        </p:spPr>
        <p:txBody>
          <a:bodyPr/>
          <a:lstStyle/>
          <a:p>
            <a:r>
              <a:rPr lang="en-US" dirty="0" smtClean="0"/>
              <a:t>THE UNBORN CHILD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43400"/>
            <a:ext cx="7772400" cy="42699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choices of childbirth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None/>
            </a:pPr>
            <a:r>
              <a:rPr lang="en-US" sz="2800" dirty="0" smtClean="0"/>
              <a:t>Before picking up a newborn baby you should always do what?</a:t>
            </a: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None/>
            </a:pPr>
            <a:r>
              <a:rPr lang="en-US" sz="2400" dirty="0" smtClean="0"/>
              <a:t>When wiping a baby’s bottom you should wipe</a:t>
            </a:r>
          </a:p>
          <a:p>
            <a:pPr marL="1401318" lvl="3" indent="-514350">
              <a:buFont typeface="+mj-lt"/>
              <a:buAutoNum type="alphaLcParenR"/>
            </a:pPr>
            <a:r>
              <a:rPr lang="en-US" sz="2400" dirty="0" smtClean="0"/>
              <a:t>Back to front</a:t>
            </a:r>
          </a:p>
          <a:p>
            <a:pPr marL="1401318" lvl="3" indent="-514350">
              <a:buAutoNum type="alphaLcParenR"/>
            </a:pPr>
            <a:r>
              <a:rPr lang="en-US" sz="2400" dirty="0" smtClean="0"/>
              <a:t>Front to back</a:t>
            </a:r>
          </a:p>
          <a:p>
            <a:pPr marL="1401318" lvl="3" indent="-514350">
              <a:buAutoNum type="alphaLcParenR"/>
            </a:pPr>
            <a:r>
              <a:rPr lang="en-US" sz="2400" dirty="0" smtClean="0"/>
              <a:t>Both are fine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lvl="0" indent="-514350">
              <a:buNone/>
              <a:defRPr/>
            </a:pPr>
            <a:r>
              <a:rPr lang="en-US" sz="2400" dirty="0" smtClean="0"/>
              <a:t>Which sound is the best to soothe a crying baby?</a:t>
            </a:r>
          </a:p>
          <a:p>
            <a:pPr marL="1401318" lvl="3" indent="-514350">
              <a:buFont typeface="+mj-lt"/>
              <a:buAutoNum type="alphaLcParenR"/>
              <a:defRPr/>
            </a:pPr>
            <a:endParaRPr lang="en-US" sz="2400" dirty="0" smtClean="0"/>
          </a:p>
          <a:p>
            <a:pPr marL="1401318" lvl="3" indent="-514350">
              <a:buFont typeface="Wingdings 2"/>
              <a:buAutoNum type="alphaLcParenR"/>
              <a:defRPr/>
            </a:pPr>
            <a:r>
              <a:rPr lang="en-US" sz="2400" dirty="0" smtClean="0"/>
              <a:t>A mother’s singing</a:t>
            </a:r>
          </a:p>
          <a:p>
            <a:pPr marL="1401318" lvl="3" indent="-514350">
              <a:buFont typeface="Wingdings 2"/>
              <a:buAutoNum type="alphaLcParenR"/>
              <a:defRPr/>
            </a:pPr>
            <a:r>
              <a:rPr lang="en-US" sz="2400" dirty="0" smtClean="0"/>
              <a:t>A soft lullaby</a:t>
            </a:r>
          </a:p>
          <a:p>
            <a:pPr marL="1401318" lvl="3" indent="-514350">
              <a:buFont typeface="Wingdings 2"/>
              <a:buAutoNum type="alphaLcParenR"/>
              <a:defRPr/>
            </a:pPr>
            <a:r>
              <a:rPr lang="en-US" sz="2400" dirty="0" smtClean="0"/>
              <a:t>White noise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lvl="0" indent="-514350">
              <a:buNone/>
              <a:defRPr/>
            </a:pPr>
            <a:r>
              <a:rPr lang="en-US" sz="2400" dirty="0" smtClean="0"/>
              <a:t>When do babies start to walk?</a:t>
            </a:r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6 months</a:t>
            </a:r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10 months</a:t>
            </a:r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1 year</a:t>
            </a:r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2 years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lvl="0" indent="-514350">
              <a:buNone/>
              <a:defRPr/>
            </a:pPr>
            <a:r>
              <a:rPr lang="en-US" sz="2400" dirty="0" smtClean="0"/>
              <a:t>When a newborn baby cries it could mean which of the following things?</a:t>
            </a:r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Hungry, diaper, sick, tired</a:t>
            </a:r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Grumpy, tired, bored, attention</a:t>
            </a:r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Angry, sick, hungry, tired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lvl="0" indent="-514350">
              <a:buNone/>
              <a:defRPr/>
            </a:pPr>
            <a:r>
              <a:rPr lang="en-US" sz="2400" dirty="0" smtClean="0"/>
              <a:t>A newborn baby needs to  be fed</a:t>
            </a:r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5 times a day</a:t>
            </a:r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7 times a day</a:t>
            </a:r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8 times a day</a:t>
            </a:r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10 times a day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lvl="0" indent="-514350">
              <a:buNone/>
              <a:defRPr/>
            </a:pPr>
            <a:r>
              <a:rPr lang="en-US" sz="2400" dirty="0" smtClean="0"/>
              <a:t>What should be in a babies crib?</a:t>
            </a:r>
          </a:p>
          <a:p>
            <a:pPr marL="1401318" lvl="3" indent="-514350">
              <a:buFont typeface="+mj-lt"/>
              <a:buAutoNum type="alphaLcParenR"/>
              <a:defRPr/>
            </a:pPr>
            <a:endParaRPr lang="en-US" sz="2400" dirty="0" smtClean="0"/>
          </a:p>
          <a:p>
            <a:pPr marL="1401318" lvl="3" indent="-514350">
              <a:buFont typeface="Wingdings 2"/>
              <a:buAutoNum type="alphaLcParenR"/>
              <a:defRPr/>
            </a:pPr>
            <a:r>
              <a:rPr lang="en-US" sz="2400" dirty="0" smtClean="0"/>
              <a:t>Lots of toys</a:t>
            </a:r>
          </a:p>
          <a:p>
            <a:pPr marL="1401318" lvl="3" indent="-514350">
              <a:buFont typeface="Wingdings 2"/>
              <a:buAutoNum type="alphaLcParenR"/>
              <a:defRPr/>
            </a:pPr>
            <a:r>
              <a:rPr lang="en-US" sz="2400" dirty="0" smtClean="0"/>
              <a:t>Stuffed animals and a blanket</a:t>
            </a:r>
          </a:p>
          <a:p>
            <a:pPr marL="1401318" lvl="3" indent="-514350">
              <a:buFont typeface="Wingdings 2"/>
              <a:buAutoNum type="alphaLcParenR"/>
              <a:defRPr/>
            </a:pPr>
            <a:r>
              <a:rPr lang="en-US" sz="2400" dirty="0" smtClean="0"/>
              <a:t>Just a sheet and a baby blanket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lvl="0" indent="-514350">
              <a:buNone/>
              <a:defRPr/>
            </a:pPr>
            <a:r>
              <a:rPr lang="en-US" sz="2400" dirty="0" smtClean="0"/>
              <a:t>After your baby eats you should</a:t>
            </a:r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Put them to sleep</a:t>
            </a:r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Change their diaper</a:t>
            </a:r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Burp them</a:t>
            </a:r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Play with them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lvl="0" indent="-514350">
              <a:buNone/>
              <a:defRPr/>
            </a:pPr>
            <a:r>
              <a:rPr lang="en-US" sz="2400" dirty="0" smtClean="0"/>
              <a:t>What is one of the most important developmental activities for babies?</a:t>
            </a:r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Reading to them</a:t>
            </a:r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Letting them play with your phone</a:t>
            </a:r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Listening to music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11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lvl="0" indent="-514350">
              <a:buNone/>
              <a:defRPr/>
            </a:pPr>
            <a:r>
              <a:rPr lang="en-US" sz="2400" dirty="0" smtClean="0"/>
              <a:t>When In a car a baby should be</a:t>
            </a:r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Held by the mother or father</a:t>
            </a:r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Sitting with a seatbelt on</a:t>
            </a:r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In a baby car seat belted 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proper age to have children?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would you feel if you found out you were going to have a child?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lvl="0" indent="-514350">
              <a:buNone/>
              <a:defRPr/>
            </a:pPr>
            <a:r>
              <a:rPr lang="en-US" sz="2400" dirty="0" smtClean="0"/>
              <a:t>A baby should be put to bed before?</a:t>
            </a:r>
            <a:endParaRPr lang="en-US" sz="2400" dirty="0" smtClean="0"/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10 pm</a:t>
            </a:r>
            <a:endParaRPr lang="en-US" sz="2400" dirty="0" smtClean="0"/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7 pm</a:t>
            </a:r>
            <a:endParaRPr lang="en-US" sz="2400" dirty="0" smtClean="0"/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dirty="0" smtClean="0"/>
              <a:t>9 pm</a:t>
            </a:r>
          </a:p>
          <a:p>
            <a:pPr marL="1401318" lvl="3" indent="-514350">
              <a:buFont typeface="+mj-lt"/>
              <a:buAutoNum type="alphaLcParenR"/>
              <a:defRPr/>
            </a:pPr>
            <a:r>
              <a:rPr lang="en-US" sz="2400" smtClean="0"/>
              <a:t>8 pm</a:t>
            </a:r>
            <a:endParaRPr lang="en-US" sz="2400" dirty="0" smtClean="0"/>
          </a:p>
          <a:p>
            <a:pPr marL="1401318" lvl="3" indent="-514350">
              <a:buFont typeface="+mj-lt"/>
              <a:buAutoNum type="alphaLcParenR"/>
              <a:defRPr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Question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Childcare Reality</a:t>
            </a:r>
            <a:endParaRPr lang="en-US" dirty="0"/>
          </a:p>
        </p:txBody>
      </p:sp>
      <p:pic>
        <p:nvPicPr>
          <p:cNvPr id="3074" name="Picture 2" descr="http://www.trbimg.com/img-54c668dd/turbine/chi-childcare-costs-ct0020416447-20140818/500/500x2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828800"/>
            <a:ext cx="7186121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People should have children when….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People should not have children when….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should people have children?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Mali’s Dilemma</a:t>
            </a:r>
            <a:endParaRPr lang="en-US" dirty="0"/>
          </a:p>
        </p:txBody>
      </p:sp>
      <p:pic>
        <p:nvPicPr>
          <p:cNvPr id="4098" name="Picture 2" descr="http://thumb101.shutterstock.com/display_pic_with_logo/63814/264560417/stock-photo-portrait-of-worried-teenage-girl-sitting-on-the-floor-while-holding-a-pregnancy-test-264560417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085"/>
          <a:stretch>
            <a:fillRect/>
          </a:stretch>
        </p:blipFill>
        <p:spPr bwMode="auto">
          <a:xfrm>
            <a:off x="4038600" y="1889760"/>
            <a:ext cx="3450167" cy="4968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options does she have?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the best way to avoid Mali’s situation?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Options</a:t>
            </a:r>
            <a:endParaRPr lang="en-US" dirty="0"/>
          </a:p>
        </p:txBody>
      </p:sp>
      <p:pic>
        <p:nvPicPr>
          <p:cNvPr id="1026" name="Picture 2" descr="https://i.ytimg.com/vi/fQLvbMJ6J_k/mqdefault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4724400"/>
            <a:ext cx="3048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</a:t>
            </a:r>
            <a:endParaRPr lang="en-US" dirty="0"/>
          </a:p>
        </p:txBody>
      </p:sp>
      <p:pic>
        <p:nvPicPr>
          <p:cNvPr id="5122" name="Picture 2" descr="http://41.media.tumblr.com/7612664d5987e4eb50fcdea9d1186e47/tumblr_n5kt26sTbm1s7yf8co1_500.png"/>
          <p:cNvPicPr>
            <a:picLocks noChangeAspect="1" noChangeArrowheads="1"/>
          </p:cNvPicPr>
          <p:nvPr/>
        </p:nvPicPr>
        <p:blipFill>
          <a:blip r:embed="rId2"/>
          <a:srcRect l="10466" b="44898"/>
          <a:stretch>
            <a:fillRect/>
          </a:stretch>
        </p:blipFill>
        <p:spPr bwMode="auto">
          <a:xfrm>
            <a:off x="762000" y="2438400"/>
            <a:ext cx="7170527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76200" y="1524000"/>
            <a:ext cx="3276600" cy="4525963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en-US" sz="1000" dirty="0" smtClean="0"/>
              <a:t>A </a:t>
            </a:r>
            <a:r>
              <a:rPr lang="en-US" sz="1000" dirty="0" smtClean="0"/>
              <a:t>baby should sleep on its</a:t>
            </a:r>
          </a:p>
          <a:p>
            <a:pPr marL="1401318" lvl="3" indent="-514350">
              <a:buFont typeface="+mj-lt"/>
              <a:buAutoNum type="alphaLcParenR"/>
            </a:pPr>
            <a:r>
              <a:rPr lang="en-US" sz="1000" dirty="0" smtClean="0"/>
              <a:t>Back</a:t>
            </a:r>
          </a:p>
          <a:p>
            <a:pPr marL="1401318" lvl="3" indent="-514350">
              <a:buAutoNum type="alphaLcParenR"/>
            </a:pPr>
            <a:r>
              <a:rPr lang="en-US" sz="1000" dirty="0" smtClean="0"/>
              <a:t>Side</a:t>
            </a:r>
          </a:p>
          <a:p>
            <a:pPr marL="1401318" lvl="3" indent="-514350">
              <a:buAutoNum type="alphaLcParenR"/>
            </a:pPr>
            <a:r>
              <a:rPr lang="en-US" sz="1000" dirty="0" smtClean="0"/>
              <a:t>Stomach </a:t>
            </a:r>
          </a:p>
          <a:p>
            <a:pPr marL="1401318" lvl="3" indent="-514350">
              <a:buAutoNum type="alphaLcParenR"/>
            </a:pPr>
            <a:endParaRPr lang="en-US" sz="1000" dirty="0" smtClean="0"/>
          </a:p>
          <a:p>
            <a:pPr marL="624078" indent="-514350">
              <a:buAutoNum type="arabicPeriod"/>
            </a:pPr>
            <a:r>
              <a:rPr lang="en-US" sz="1000" dirty="0" smtClean="0"/>
              <a:t>At what temperature is a baby’s fever extremely dangerous?</a:t>
            </a:r>
          </a:p>
          <a:p>
            <a:pPr marL="1401318" lvl="3" indent="-514350">
              <a:buFont typeface="+mj-lt"/>
              <a:buAutoNum type="alphaLcParenR"/>
            </a:pPr>
            <a:r>
              <a:rPr lang="en-US" sz="1000" dirty="0" smtClean="0"/>
              <a:t>35 degrees </a:t>
            </a:r>
            <a:r>
              <a:rPr lang="en-US" sz="1000" dirty="0" err="1" smtClean="0"/>
              <a:t>celsius</a:t>
            </a:r>
            <a:endParaRPr lang="en-US" sz="1000" dirty="0" smtClean="0"/>
          </a:p>
          <a:p>
            <a:pPr marL="1401318" lvl="3" indent="-514350">
              <a:buAutoNum type="alphaLcParenR"/>
            </a:pPr>
            <a:r>
              <a:rPr lang="en-US" sz="1000" dirty="0" smtClean="0"/>
              <a:t>45</a:t>
            </a:r>
            <a:r>
              <a:rPr lang="en-US" sz="1000" dirty="0" smtClean="0"/>
              <a:t> degrees </a:t>
            </a:r>
            <a:r>
              <a:rPr lang="en-US" sz="1000" dirty="0" err="1" smtClean="0"/>
              <a:t>celsius</a:t>
            </a:r>
            <a:endParaRPr lang="en-US" sz="1000" dirty="0" smtClean="0"/>
          </a:p>
          <a:p>
            <a:pPr marL="1401318" lvl="3" indent="-514350">
              <a:buAutoNum type="alphaLcParenR"/>
            </a:pPr>
            <a:r>
              <a:rPr lang="en-US" sz="1000" dirty="0" smtClean="0"/>
              <a:t>40 </a:t>
            </a:r>
            <a:r>
              <a:rPr lang="en-US" sz="1000" dirty="0" smtClean="0"/>
              <a:t>degrees </a:t>
            </a:r>
            <a:r>
              <a:rPr lang="en-US" sz="1000" dirty="0" err="1" smtClean="0"/>
              <a:t>celsius</a:t>
            </a:r>
            <a:endParaRPr lang="en-US" sz="1000" dirty="0" smtClean="0"/>
          </a:p>
          <a:p>
            <a:pPr marL="1401318" lvl="3" indent="-514350">
              <a:buAutoNum type="alphaLcParenR"/>
            </a:pPr>
            <a:endParaRPr lang="en-US" sz="1000" dirty="0" smtClean="0"/>
          </a:p>
          <a:p>
            <a:pPr marL="624078" indent="-514350">
              <a:buAutoNum type="arabicPeriod"/>
            </a:pPr>
            <a:r>
              <a:rPr lang="en-US" sz="1000" dirty="0" smtClean="0"/>
              <a:t>Before picking up a newborn baby you should always do what?</a:t>
            </a:r>
          </a:p>
          <a:p>
            <a:pPr marL="624078" indent="-514350">
              <a:buAutoNum type="arabicPeriod"/>
            </a:pPr>
            <a:endParaRPr lang="en-US" sz="1000" dirty="0" smtClean="0"/>
          </a:p>
          <a:p>
            <a:pPr marL="624078" indent="-514350">
              <a:buAutoNum type="arabicPeriod"/>
            </a:pPr>
            <a:endParaRPr lang="en-US" sz="1000" dirty="0" smtClean="0"/>
          </a:p>
          <a:p>
            <a:pPr marL="624078" indent="-514350">
              <a:buAutoNum type="arabicPeriod"/>
            </a:pPr>
            <a:endParaRPr lang="en-US" sz="1000" dirty="0" smtClean="0"/>
          </a:p>
          <a:p>
            <a:pPr marL="624078" indent="-514350">
              <a:buAutoNum type="arabicPeriod"/>
            </a:pPr>
            <a:r>
              <a:rPr lang="en-US" sz="1000" dirty="0" smtClean="0"/>
              <a:t>When wiping a baby’s bottom you should wipe</a:t>
            </a:r>
            <a:endParaRPr lang="en-US" sz="1000" dirty="0" smtClean="0"/>
          </a:p>
          <a:p>
            <a:pPr marL="1401318" lvl="3" indent="-514350">
              <a:buFont typeface="+mj-lt"/>
              <a:buAutoNum type="alphaLcParenR"/>
            </a:pPr>
            <a:r>
              <a:rPr lang="en-US" sz="1000" dirty="0" smtClean="0"/>
              <a:t>Back to front</a:t>
            </a:r>
            <a:endParaRPr lang="en-US" sz="1000" dirty="0" smtClean="0"/>
          </a:p>
          <a:p>
            <a:pPr marL="1401318" lvl="3" indent="-514350">
              <a:buAutoNum type="alphaLcParenR"/>
            </a:pPr>
            <a:r>
              <a:rPr lang="en-US" sz="1000" dirty="0" smtClean="0"/>
              <a:t>Front to back</a:t>
            </a:r>
            <a:endParaRPr lang="en-US" sz="1000" dirty="0" smtClean="0"/>
          </a:p>
          <a:p>
            <a:pPr marL="1401318" lvl="3" indent="-514350">
              <a:buAutoNum type="alphaLcParenR"/>
            </a:pPr>
            <a:r>
              <a:rPr lang="en-US" sz="1000" dirty="0" smtClean="0"/>
              <a:t>Both are fine</a:t>
            </a:r>
          </a:p>
          <a:p>
            <a:pPr marL="1401318" lvl="3" indent="-514350">
              <a:buAutoNum type="alphaLcParenR"/>
            </a:pPr>
            <a:endParaRPr lang="en-US" sz="1500" dirty="0" smtClean="0"/>
          </a:p>
          <a:p>
            <a:pPr marL="1401318" lvl="3" indent="-514350">
              <a:buNone/>
            </a:pPr>
            <a:endParaRPr lang="en-US" sz="1500" dirty="0" smtClean="0"/>
          </a:p>
          <a:p>
            <a:pPr marL="1401318" lvl="3" indent="-51435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Caring for a baby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895600" y="1524000"/>
            <a:ext cx="3276600" cy="4525963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 startAt="5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 sound is the best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soothe a crying baby?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lphaLcParenR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AutoNum type="alphaLcParenR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mother’s singing</a:t>
            </a: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AutoNum type="alphaLcParenR"/>
              <a:tabLst/>
              <a:defRPr/>
            </a:pPr>
            <a:r>
              <a:rPr lang="en-US" sz="1200" dirty="0" smtClean="0"/>
              <a:t>A soft lullaby</a:t>
            </a: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AutoNum type="alphaLcParenR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White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noise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AutoNum type="alphaLcParenR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AutoNum type="arabicPeriod" startAt="5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do babies start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walk?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lphaLcParenR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months</a:t>
            </a: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lphaLcParenR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months</a:t>
            </a: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lphaLcParenR"/>
              <a:tabLst/>
              <a:defRPr/>
            </a:pPr>
            <a:r>
              <a:rPr lang="en-US" sz="1200" baseline="0" dirty="0" smtClean="0"/>
              <a:t>1</a:t>
            </a:r>
            <a:r>
              <a:rPr lang="en-US" sz="1200" dirty="0" smtClean="0"/>
              <a:t> year</a:t>
            </a: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lphaLcParenR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years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AutoNum type="alphaLcParenR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AutoNum type="arabicPeriod" startAt="5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newborn baby cries it could mean which of the following things?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01318" lvl="3" indent="-514350">
              <a:spcBef>
                <a:spcPts val="350"/>
              </a:spcBef>
              <a:buClr>
                <a:schemeClr val="accent2"/>
              </a:buClr>
              <a:buFont typeface="+mj-lt"/>
              <a:buAutoNum type="alphaLcParenR"/>
              <a:defRPr/>
            </a:pPr>
            <a:r>
              <a:rPr lang="en-US" sz="1200" dirty="0" smtClean="0"/>
              <a:t>Hungry, diaper, sick, tired</a:t>
            </a:r>
          </a:p>
          <a:p>
            <a:pPr marL="1401318" lvl="3" indent="-514350">
              <a:spcBef>
                <a:spcPts val="350"/>
              </a:spcBef>
              <a:buClr>
                <a:schemeClr val="accent2"/>
              </a:buClr>
              <a:buFont typeface="+mj-lt"/>
              <a:buAutoNum type="alphaLcParenR"/>
              <a:defRPr/>
            </a:pPr>
            <a:r>
              <a:rPr lang="en-US" sz="1200" dirty="0" smtClean="0"/>
              <a:t>Grumpy, tired, bored, attention</a:t>
            </a:r>
          </a:p>
          <a:p>
            <a:pPr marL="1401318" lvl="3" indent="-514350">
              <a:spcBef>
                <a:spcPts val="350"/>
              </a:spcBef>
              <a:buClr>
                <a:schemeClr val="accent2"/>
              </a:buClr>
              <a:buFont typeface="+mj-lt"/>
              <a:buAutoNum type="alphaLcParenR"/>
              <a:defRPr/>
            </a:pPr>
            <a:r>
              <a:rPr lang="en-US" sz="1200" dirty="0" smtClean="0"/>
              <a:t>Angry, sick, hungry, tired</a:t>
            </a:r>
            <a:endParaRPr lang="en-US" sz="1200" dirty="0" smtClean="0"/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AutoNum type="arabicPeriod" startAt="5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AutoNum type="arabicPeriod" startAt="5"/>
              <a:tabLst/>
              <a:defRPr/>
            </a:pPr>
            <a:r>
              <a:rPr lang="en-US" sz="1200" dirty="0" smtClean="0"/>
              <a:t>A newborn baby needs to  be fed</a:t>
            </a:r>
          </a:p>
          <a:p>
            <a:pPr marL="1401318" lvl="3" indent="-514350">
              <a:spcBef>
                <a:spcPts val="350"/>
              </a:spcBef>
              <a:buClr>
                <a:schemeClr val="accent2"/>
              </a:buClr>
              <a:buFont typeface="+mj-lt"/>
              <a:buAutoNum type="alphaLcParenR"/>
              <a:defRPr/>
            </a:pPr>
            <a:r>
              <a:rPr lang="en-US" sz="1200" dirty="0" smtClean="0"/>
              <a:t>5 times a day</a:t>
            </a:r>
            <a:endParaRPr lang="en-US" sz="1200" dirty="0" smtClean="0"/>
          </a:p>
          <a:p>
            <a:pPr marL="1401318" lvl="3" indent="-514350">
              <a:spcBef>
                <a:spcPts val="350"/>
              </a:spcBef>
              <a:buClr>
                <a:schemeClr val="accent2"/>
              </a:buClr>
              <a:buFont typeface="+mj-lt"/>
              <a:buAutoNum type="alphaLcParenR"/>
              <a:defRPr/>
            </a:pPr>
            <a:r>
              <a:rPr lang="en-US" sz="1200" dirty="0" smtClean="0"/>
              <a:t>7 times a day</a:t>
            </a:r>
            <a:endParaRPr lang="en-US" sz="1200" dirty="0" smtClean="0"/>
          </a:p>
          <a:p>
            <a:pPr marL="1401318" lvl="3" indent="-514350">
              <a:spcBef>
                <a:spcPts val="350"/>
              </a:spcBef>
              <a:buClr>
                <a:schemeClr val="accent2"/>
              </a:buClr>
              <a:buFont typeface="+mj-lt"/>
              <a:buAutoNum type="alphaLcParenR"/>
              <a:defRPr/>
            </a:pPr>
            <a:r>
              <a:rPr lang="en-US" sz="1200" dirty="0" smtClean="0"/>
              <a:t>8 times a day</a:t>
            </a:r>
          </a:p>
          <a:p>
            <a:pPr marL="1401318" lvl="3" indent="-514350">
              <a:spcBef>
                <a:spcPts val="350"/>
              </a:spcBef>
              <a:buClr>
                <a:schemeClr val="accent2"/>
              </a:buClr>
              <a:buFont typeface="+mj-lt"/>
              <a:buAutoNum type="alphaLcParenR"/>
              <a:defRPr/>
            </a:pPr>
            <a:r>
              <a:rPr lang="en-US" sz="1200" dirty="0" smtClean="0"/>
              <a:t>10 times a day</a:t>
            </a:r>
            <a:endParaRPr lang="en-US" sz="1200" dirty="0" smtClean="0"/>
          </a:p>
          <a:p>
            <a:pPr marL="1081278" lvl="1" indent="-514350">
              <a:spcBef>
                <a:spcPts val="400"/>
              </a:spcBef>
              <a:buClr>
                <a:schemeClr val="accent1"/>
              </a:buClr>
              <a:buSzPct val="68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AutoNum type="alphaLcParenR"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943600" y="1524000"/>
            <a:ext cx="3276600" cy="4525963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 startAt="9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should be in a babies crib?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lphaLcParenR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AutoNum type="alphaLcParenR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Lots of toys</a:t>
            </a: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AutoNum type="alphaLcParenR"/>
              <a:tabLst/>
              <a:defRPr/>
            </a:pPr>
            <a:r>
              <a:rPr lang="en-US" sz="1200" dirty="0" smtClean="0"/>
              <a:t>Stuffed animals and a blanket</a:t>
            </a: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AutoNum type="alphaLcParenR"/>
              <a:tabLst/>
              <a:defRPr/>
            </a:pPr>
            <a:r>
              <a:rPr lang="en-US" sz="1200" dirty="0" smtClean="0"/>
              <a:t>Just a sheet and a baby blanket</a:t>
            </a: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AutoNum type="alphaLcParenR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AutoNum type="alphaLcParenR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 startAt="10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your baby eats you should</a:t>
            </a: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lphaLcParenR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them to sleep</a:t>
            </a: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lphaLcParenR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Change their diaper</a:t>
            </a: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lphaLcParenR"/>
              <a:tabLst/>
              <a:defRPr/>
            </a:pPr>
            <a:r>
              <a:rPr lang="en-US" sz="1200" baseline="0" dirty="0" smtClean="0"/>
              <a:t>Burp them</a:t>
            </a:r>
            <a:endParaRPr lang="en-US" sz="1200" dirty="0" smtClean="0"/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lphaLcParenR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 with them</a:t>
            </a: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AutoNum type="alphaLcParenR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AutoNum type="arabicPeriod" startAt="10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one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the most important developmental activities for babies?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01318" lvl="3" indent="-514350">
              <a:spcBef>
                <a:spcPts val="350"/>
              </a:spcBef>
              <a:buClr>
                <a:schemeClr val="accent2"/>
              </a:buClr>
              <a:buFont typeface="+mj-lt"/>
              <a:buAutoNum type="alphaLcParenR"/>
              <a:defRPr/>
            </a:pPr>
            <a:r>
              <a:rPr lang="en-US" sz="1200" dirty="0" smtClean="0"/>
              <a:t>Reading to them</a:t>
            </a:r>
          </a:p>
          <a:p>
            <a:pPr marL="1401318" lvl="3" indent="-514350">
              <a:spcBef>
                <a:spcPts val="350"/>
              </a:spcBef>
              <a:buClr>
                <a:schemeClr val="accent2"/>
              </a:buClr>
              <a:buFont typeface="+mj-lt"/>
              <a:buAutoNum type="alphaLcParenR"/>
              <a:defRPr/>
            </a:pPr>
            <a:r>
              <a:rPr lang="en-US" sz="1200" dirty="0" smtClean="0"/>
              <a:t>Letting them play with your phone</a:t>
            </a:r>
          </a:p>
          <a:p>
            <a:pPr marL="1401318" lvl="3" indent="-514350">
              <a:spcBef>
                <a:spcPts val="350"/>
              </a:spcBef>
              <a:buClr>
                <a:schemeClr val="accent2"/>
              </a:buClr>
              <a:buFont typeface="+mj-lt"/>
              <a:buAutoNum type="alphaLcParenR"/>
              <a:defRPr/>
            </a:pPr>
            <a:r>
              <a:rPr lang="en-US" sz="1200" dirty="0" smtClean="0"/>
              <a:t>Listening to music</a:t>
            </a:r>
            <a:endParaRPr lang="en-US" sz="1200" dirty="0" smtClean="0"/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AutoNum type="arabicPeriod" startAt="10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AutoNum type="arabicPeriod" startAt="10"/>
              <a:tabLst/>
              <a:defRPr/>
            </a:pPr>
            <a:r>
              <a:rPr lang="en-US" sz="1200" dirty="0" smtClean="0"/>
              <a:t>When In a car a baby should be</a:t>
            </a:r>
          </a:p>
          <a:p>
            <a:pPr marL="1401318" lvl="3" indent="-514350">
              <a:spcBef>
                <a:spcPts val="350"/>
              </a:spcBef>
              <a:buClr>
                <a:schemeClr val="accent2"/>
              </a:buClr>
              <a:buFont typeface="+mj-lt"/>
              <a:buAutoNum type="alphaLcParenR"/>
              <a:defRPr/>
            </a:pPr>
            <a:r>
              <a:rPr lang="en-US" sz="1200" dirty="0" smtClean="0"/>
              <a:t>Held by the mother or father</a:t>
            </a:r>
          </a:p>
          <a:p>
            <a:pPr marL="1401318" lvl="3" indent="-514350">
              <a:spcBef>
                <a:spcPts val="350"/>
              </a:spcBef>
              <a:buClr>
                <a:schemeClr val="accent2"/>
              </a:buClr>
              <a:buFont typeface="+mj-lt"/>
              <a:buAutoNum type="alphaLcParenR"/>
              <a:defRPr/>
            </a:pPr>
            <a:r>
              <a:rPr lang="en-US" sz="1200" dirty="0" smtClean="0"/>
              <a:t>Sitting with a seatbelt on</a:t>
            </a:r>
          </a:p>
          <a:p>
            <a:pPr marL="1401318" lvl="3" indent="-514350">
              <a:spcBef>
                <a:spcPts val="350"/>
              </a:spcBef>
              <a:buClr>
                <a:schemeClr val="accent2"/>
              </a:buClr>
              <a:buFont typeface="+mj-lt"/>
              <a:buAutoNum type="alphaLcParenR"/>
              <a:defRPr/>
            </a:pPr>
            <a:r>
              <a:rPr lang="en-US" sz="1200" dirty="0" smtClean="0"/>
              <a:t>In a baby car seat belted in</a:t>
            </a:r>
            <a:endParaRPr lang="en-US" sz="1200" dirty="0" smtClean="0"/>
          </a:p>
          <a:p>
            <a:pPr marL="1081278" lvl="1" indent="-514350">
              <a:spcBef>
                <a:spcPts val="400"/>
              </a:spcBef>
              <a:buClr>
                <a:schemeClr val="accent1"/>
              </a:buClr>
              <a:buSzPct val="68000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AutoNum type="alphaLcParenR"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01318" marR="0" lvl="3" indent="-51435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None/>
            </a:pPr>
            <a:r>
              <a:rPr lang="en-US" sz="2800" dirty="0" smtClean="0"/>
              <a:t>A baby should sleep on its</a:t>
            </a:r>
          </a:p>
          <a:p>
            <a:pPr marL="1401318" lvl="3" indent="-514350">
              <a:buFont typeface="+mj-lt"/>
              <a:buAutoNum type="alphaLcParenR"/>
            </a:pPr>
            <a:r>
              <a:rPr lang="en-US" sz="2800" dirty="0" smtClean="0"/>
              <a:t>Back</a:t>
            </a:r>
          </a:p>
          <a:p>
            <a:pPr marL="1401318" lvl="3" indent="-514350">
              <a:buAutoNum type="alphaLcParenR"/>
            </a:pPr>
            <a:r>
              <a:rPr lang="en-US" sz="2800" dirty="0" smtClean="0"/>
              <a:t>Side</a:t>
            </a:r>
          </a:p>
          <a:p>
            <a:pPr marL="1401318" lvl="3" indent="-514350">
              <a:buAutoNum type="alphaLcParenR"/>
            </a:pPr>
            <a:r>
              <a:rPr lang="en-US" sz="2800" dirty="0" smtClean="0"/>
              <a:t>Stomach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en-US" sz="2400" dirty="0" smtClean="0"/>
              <a:t>At what temperature is a baby’s fever </a:t>
            </a:r>
            <a:r>
              <a:rPr lang="en-US" sz="2400" dirty="0" smtClean="0"/>
              <a:t>extremely dangerous</a:t>
            </a:r>
            <a:r>
              <a:rPr lang="en-US" sz="2400" dirty="0" smtClean="0"/>
              <a:t>?</a:t>
            </a:r>
          </a:p>
          <a:p>
            <a:pPr marL="1401318" lvl="3" indent="-514350">
              <a:buFont typeface="+mj-lt"/>
              <a:buAutoNum type="alphaLcParenR"/>
            </a:pPr>
            <a:r>
              <a:rPr lang="en-US" sz="2400" dirty="0" smtClean="0"/>
              <a:t>35 degrees </a:t>
            </a:r>
            <a:r>
              <a:rPr lang="en-US" sz="2400" dirty="0" err="1" smtClean="0"/>
              <a:t>celsius</a:t>
            </a:r>
            <a:endParaRPr lang="en-US" sz="2400" dirty="0" smtClean="0"/>
          </a:p>
          <a:p>
            <a:pPr marL="1401318" lvl="3" indent="-514350">
              <a:buAutoNum type="alphaLcParenR"/>
            </a:pPr>
            <a:r>
              <a:rPr lang="en-US" sz="2400" dirty="0" smtClean="0"/>
              <a:t>45 degrees </a:t>
            </a:r>
            <a:r>
              <a:rPr lang="en-US" sz="2400" dirty="0" err="1" smtClean="0"/>
              <a:t>celsius</a:t>
            </a:r>
            <a:endParaRPr lang="en-US" sz="2400" dirty="0" smtClean="0"/>
          </a:p>
          <a:p>
            <a:pPr marL="1401318" lvl="3" indent="-514350">
              <a:buAutoNum type="alphaLcParenR"/>
            </a:pPr>
            <a:r>
              <a:rPr lang="en-US" sz="2400" dirty="0" smtClean="0"/>
              <a:t>40 degrees </a:t>
            </a:r>
            <a:r>
              <a:rPr lang="en-US" sz="2400" dirty="0" err="1" smtClean="0"/>
              <a:t>celsius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</TotalTime>
  <Words>602</Words>
  <Application>Microsoft Office PowerPoint</Application>
  <PresentationFormat>On-screen Show (4:3)</PresentationFormat>
  <Paragraphs>156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THE UNBORN CHILD</vt:lpstr>
      <vt:lpstr>Responsibilities</vt:lpstr>
      <vt:lpstr>When should people have children?</vt:lpstr>
      <vt:lpstr>Mali’s Dilemma</vt:lpstr>
      <vt:lpstr>The Options</vt:lpstr>
      <vt:lpstr>Scenarios</vt:lpstr>
      <vt:lpstr>Caring for a baby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Bonus Question</vt:lpstr>
      <vt:lpstr>Childcare Reality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UNBORN CHILD</dc:title>
  <dc:creator>user</dc:creator>
  <cp:lastModifiedBy>user</cp:lastModifiedBy>
  <cp:revision>12</cp:revision>
  <dcterms:created xsi:type="dcterms:W3CDTF">2015-04-22T04:08:23Z</dcterms:created>
  <dcterms:modified xsi:type="dcterms:W3CDTF">2015-05-20T01:11:50Z</dcterms:modified>
</cp:coreProperties>
</file>