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35" r:id="rId1"/>
  </p:sldMasterIdLst>
  <p:sldIdLst>
    <p:sldId id="256" r:id="rId2"/>
    <p:sldId id="285" r:id="rId3"/>
    <p:sldId id="284" r:id="rId4"/>
    <p:sldId id="286" r:id="rId5"/>
    <p:sldId id="264" r:id="rId6"/>
    <p:sldId id="263" r:id="rId7"/>
    <p:sldId id="281" r:id="rId8"/>
    <p:sldId id="280" r:id="rId9"/>
    <p:sldId id="261" r:id="rId10"/>
    <p:sldId id="282" r:id="rId11"/>
    <p:sldId id="260" r:id="rId12"/>
    <p:sldId id="287" r:id="rId13"/>
    <p:sldId id="296" r:id="rId14"/>
    <p:sldId id="265" r:id="rId15"/>
    <p:sldId id="295" r:id="rId16"/>
    <p:sldId id="267" r:id="rId17"/>
    <p:sldId id="291" r:id="rId18"/>
    <p:sldId id="292" r:id="rId19"/>
    <p:sldId id="275" r:id="rId20"/>
    <p:sldId id="268" r:id="rId21"/>
    <p:sldId id="271" r:id="rId22"/>
    <p:sldId id="269" r:id="rId23"/>
    <p:sldId id="272" r:id="rId24"/>
    <p:sldId id="273" r:id="rId25"/>
    <p:sldId id="297" r:id="rId26"/>
    <p:sldId id="276" r:id="rId27"/>
    <p:sldId id="266" r:id="rId28"/>
    <p:sldId id="277" r:id="rId29"/>
    <p:sldId id="270" r:id="rId30"/>
    <p:sldId id="298" r:id="rId31"/>
    <p:sldId id="293" r:id="rId32"/>
    <p:sldId id="294" r:id="rId33"/>
    <p:sldId id="279" r:id="rId34"/>
    <p:sldId id="299" r:id="rId35"/>
    <p:sldId id="300" r:id="rId36"/>
    <p:sldId id="301" r:id="rId37"/>
    <p:sldId id="302" r:id="rId38"/>
    <p:sldId id="303" r:id="rId39"/>
    <p:sldId id="304" r:id="rId40"/>
    <p:sldId id="305" r:id="rId41"/>
    <p:sldId id="283"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61" d="100"/>
          <a:sy n="61" d="100"/>
        </p:scale>
        <p:origin x="72" y="3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305937-D29A-4113-B476-79E5B29BA314}" type="doc">
      <dgm:prSet loTypeId="urn:microsoft.com/office/officeart/2005/8/layout/hList9" loCatId="list" qsTypeId="urn:microsoft.com/office/officeart/2005/8/quickstyle/simple1" qsCatId="simple" csTypeId="urn:microsoft.com/office/officeart/2005/8/colors/colorful1#1" csCatId="colorful" phldr="1"/>
      <dgm:spPr/>
      <dgm:t>
        <a:bodyPr/>
        <a:lstStyle/>
        <a:p>
          <a:endParaRPr lang="en-US"/>
        </a:p>
      </dgm:t>
    </dgm:pt>
    <dgm:pt modelId="{89A7B32F-68CC-4436-8AE1-285465BC93A5}">
      <dgm:prSet phldrT="[Text]"/>
      <dgm:spPr/>
      <dgm:t>
        <a:bodyPr/>
        <a:lstStyle/>
        <a:p>
          <a:r>
            <a:rPr lang="en-US" dirty="0"/>
            <a:t>When not to use Qualitative </a:t>
          </a:r>
        </a:p>
      </dgm:t>
    </dgm:pt>
    <dgm:pt modelId="{B572CCD9-78FC-4BD7-B777-7EB5EA2CE52D}" type="parTrans" cxnId="{475805A8-5083-4F0E-979D-6F70B0A519C0}">
      <dgm:prSet/>
      <dgm:spPr/>
      <dgm:t>
        <a:bodyPr/>
        <a:lstStyle/>
        <a:p>
          <a:endParaRPr lang="en-US"/>
        </a:p>
      </dgm:t>
    </dgm:pt>
    <dgm:pt modelId="{79DAA8ED-0753-4888-A35E-ED7CEF0F30FB}" type="sibTrans" cxnId="{475805A8-5083-4F0E-979D-6F70B0A519C0}">
      <dgm:prSet/>
      <dgm:spPr/>
      <dgm:t>
        <a:bodyPr/>
        <a:lstStyle/>
        <a:p>
          <a:endParaRPr lang="en-US"/>
        </a:p>
      </dgm:t>
    </dgm:pt>
    <dgm:pt modelId="{692E2230-8BAF-4730-B4E3-5A5B7DD4D055}">
      <dgm:prSet phldrT="[Text]"/>
      <dgm:spPr/>
      <dgm:t>
        <a:bodyPr/>
        <a:lstStyle/>
        <a:p>
          <a:r>
            <a:rPr lang="en-US" b="1" dirty="0"/>
            <a:t>When numbers are needed to make a decision (what proportion of people )</a:t>
          </a:r>
          <a:endParaRPr lang="en-US" dirty="0"/>
        </a:p>
      </dgm:t>
    </dgm:pt>
    <dgm:pt modelId="{14EACE90-1311-49EC-8D9C-13F0F429B9B0}" type="parTrans" cxnId="{29930D6E-C052-48A5-BE95-2A8D82FA97EA}">
      <dgm:prSet/>
      <dgm:spPr/>
      <dgm:t>
        <a:bodyPr/>
        <a:lstStyle/>
        <a:p>
          <a:endParaRPr lang="en-US"/>
        </a:p>
      </dgm:t>
    </dgm:pt>
    <dgm:pt modelId="{E1F04CCC-8559-499F-8E4C-E6A9580B97EA}" type="sibTrans" cxnId="{29930D6E-C052-48A5-BE95-2A8D82FA97EA}">
      <dgm:prSet/>
      <dgm:spPr/>
      <dgm:t>
        <a:bodyPr/>
        <a:lstStyle/>
        <a:p>
          <a:endParaRPr lang="en-US"/>
        </a:p>
      </dgm:t>
    </dgm:pt>
    <dgm:pt modelId="{1717123C-48E1-4DCC-980E-69CE0CB99DFF}">
      <dgm:prSet phldrT="[Text]" custT="1"/>
      <dgm:spPr/>
      <dgm:t>
        <a:bodyPr/>
        <a:lstStyle/>
        <a:p>
          <a:r>
            <a:rPr lang="en-US" sz="2000" b="1" dirty="0"/>
            <a:t>Results are to be projected to the total   population</a:t>
          </a:r>
          <a:endParaRPr lang="en-US" sz="2000" dirty="0"/>
        </a:p>
      </dgm:t>
    </dgm:pt>
    <dgm:pt modelId="{F065659B-999F-4452-8106-51354E9FA440}" type="parTrans" cxnId="{DD0D5172-5396-4AA0-B21E-623843545C91}">
      <dgm:prSet/>
      <dgm:spPr/>
      <dgm:t>
        <a:bodyPr/>
        <a:lstStyle/>
        <a:p>
          <a:endParaRPr lang="en-US"/>
        </a:p>
      </dgm:t>
    </dgm:pt>
    <dgm:pt modelId="{490BD41F-AC39-4731-923A-8B5240EF2FB8}" type="sibTrans" cxnId="{DD0D5172-5396-4AA0-B21E-623843545C91}">
      <dgm:prSet/>
      <dgm:spPr/>
      <dgm:t>
        <a:bodyPr/>
        <a:lstStyle/>
        <a:p>
          <a:endParaRPr lang="en-US"/>
        </a:p>
      </dgm:t>
    </dgm:pt>
    <dgm:pt modelId="{3A200026-F77D-46AC-ABF4-120BF4A046CC}">
      <dgm:prSet phldrT="[Text]"/>
      <dgm:spPr/>
      <dgm:t>
        <a:bodyPr/>
        <a:lstStyle/>
        <a:p>
          <a:r>
            <a:rPr lang="en-US" dirty="0"/>
            <a:t>When to use Qualitative</a:t>
          </a:r>
        </a:p>
      </dgm:t>
    </dgm:pt>
    <dgm:pt modelId="{C51C7050-E28D-485E-901E-A546D6E198F7}" type="parTrans" cxnId="{D82B74DB-A8D4-4190-9511-1D8C8383CEC0}">
      <dgm:prSet/>
      <dgm:spPr/>
      <dgm:t>
        <a:bodyPr/>
        <a:lstStyle/>
        <a:p>
          <a:endParaRPr lang="en-US"/>
        </a:p>
      </dgm:t>
    </dgm:pt>
    <dgm:pt modelId="{523C0E61-65C9-450E-BD07-C12574B20E86}" type="sibTrans" cxnId="{D82B74DB-A8D4-4190-9511-1D8C8383CEC0}">
      <dgm:prSet/>
      <dgm:spPr/>
      <dgm:t>
        <a:bodyPr/>
        <a:lstStyle/>
        <a:p>
          <a:endParaRPr lang="en-US"/>
        </a:p>
      </dgm:t>
    </dgm:pt>
    <dgm:pt modelId="{DF1958C9-7316-4DEF-9899-51CAA14FFA2A}">
      <dgm:prSet phldrT="[Text]"/>
      <dgm:spPr/>
      <dgm:t>
        <a:bodyPr/>
        <a:lstStyle/>
        <a:p>
          <a:r>
            <a:rPr lang="en-US" b="1" dirty="0"/>
            <a:t>To identify the important problem to be solved at community/ local/ policy levels</a:t>
          </a:r>
        </a:p>
      </dgm:t>
    </dgm:pt>
    <dgm:pt modelId="{E1132F27-5728-4E3B-AFC0-E01EB0DB58DE}" type="parTrans" cxnId="{9205E1A3-02E7-4267-849F-6E92E57A305D}">
      <dgm:prSet/>
      <dgm:spPr/>
      <dgm:t>
        <a:bodyPr/>
        <a:lstStyle/>
        <a:p>
          <a:endParaRPr lang="en-US"/>
        </a:p>
      </dgm:t>
    </dgm:pt>
    <dgm:pt modelId="{F91277E9-6202-4006-841A-34FAAC6694A2}" type="sibTrans" cxnId="{9205E1A3-02E7-4267-849F-6E92E57A305D}">
      <dgm:prSet/>
      <dgm:spPr/>
      <dgm:t>
        <a:bodyPr/>
        <a:lstStyle/>
        <a:p>
          <a:endParaRPr lang="en-US"/>
        </a:p>
      </dgm:t>
    </dgm:pt>
    <dgm:pt modelId="{A9229000-7706-4E4B-8AD9-2363995E0F86}">
      <dgm:prSet phldrT="[Text]"/>
      <dgm:spPr/>
      <dgm:t>
        <a:bodyPr/>
        <a:lstStyle/>
        <a:p>
          <a:r>
            <a:rPr lang="en-US" b="1" dirty="0"/>
            <a:t>To inform what people are doing, thinking, and saying about a problem</a:t>
          </a:r>
        </a:p>
      </dgm:t>
    </dgm:pt>
    <dgm:pt modelId="{AFEAB021-5C74-4E9C-8AD4-B89F332DAC30}" type="parTrans" cxnId="{2BAEE895-1AD9-400C-8A63-FFCEC79E43FA}">
      <dgm:prSet/>
      <dgm:spPr/>
      <dgm:t>
        <a:bodyPr/>
        <a:lstStyle/>
        <a:p>
          <a:endParaRPr lang="en-US"/>
        </a:p>
      </dgm:t>
    </dgm:pt>
    <dgm:pt modelId="{AE71C8B9-CDA0-42CE-B440-095D112ABB49}" type="sibTrans" cxnId="{2BAEE895-1AD9-400C-8A63-FFCEC79E43FA}">
      <dgm:prSet/>
      <dgm:spPr/>
      <dgm:t>
        <a:bodyPr/>
        <a:lstStyle/>
        <a:p>
          <a:endParaRPr lang="en-US"/>
        </a:p>
      </dgm:t>
    </dgm:pt>
    <dgm:pt modelId="{EB7A73C8-52F3-4F37-BDDF-35104A1C9334}">
      <dgm:prSet phldrT="[Text]" custT="1"/>
      <dgm:spPr/>
      <dgm:t>
        <a:bodyPr/>
        <a:lstStyle/>
        <a:p>
          <a:r>
            <a:rPr lang="en-US" sz="1800" b="1" dirty="0"/>
            <a:t>Generate a list of options for interventions</a:t>
          </a:r>
        </a:p>
      </dgm:t>
    </dgm:pt>
    <dgm:pt modelId="{37F63171-A5DF-4144-812C-2B6A72D0CFEA}" type="parTrans" cxnId="{36C7403F-2938-4497-A524-131186E9AAC7}">
      <dgm:prSet/>
      <dgm:spPr/>
      <dgm:t>
        <a:bodyPr/>
        <a:lstStyle/>
        <a:p>
          <a:endParaRPr lang="en-US"/>
        </a:p>
      </dgm:t>
    </dgm:pt>
    <dgm:pt modelId="{BD928179-9318-4C9A-A0AB-7F7B15CE3E3D}" type="sibTrans" cxnId="{36C7403F-2938-4497-A524-131186E9AAC7}">
      <dgm:prSet/>
      <dgm:spPr/>
      <dgm:t>
        <a:bodyPr/>
        <a:lstStyle/>
        <a:p>
          <a:endParaRPr lang="en-US"/>
        </a:p>
      </dgm:t>
    </dgm:pt>
    <dgm:pt modelId="{49C4EAE6-0FDF-48EB-BB57-64209EE76667}">
      <dgm:prSet phldrT="[Text]" custT="1"/>
      <dgm:spPr/>
      <dgm:t>
        <a:bodyPr/>
        <a:lstStyle/>
        <a:p>
          <a:r>
            <a:rPr lang="en-US" sz="1800" b="1" dirty="0"/>
            <a:t>To investigate how best to implement promising interventions</a:t>
          </a:r>
        </a:p>
      </dgm:t>
    </dgm:pt>
    <dgm:pt modelId="{D2313811-B8E4-41EC-8197-C540C7F95202}" type="parTrans" cxnId="{BC31B533-0EDF-45A8-AE5F-EABD442C43F5}">
      <dgm:prSet/>
      <dgm:spPr/>
      <dgm:t>
        <a:bodyPr/>
        <a:lstStyle/>
        <a:p>
          <a:endParaRPr lang="en-US"/>
        </a:p>
      </dgm:t>
    </dgm:pt>
    <dgm:pt modelId="{BBDEC607-16F5-4650-820C-4BD3296A6434}" type="sibTrans" cxnId="{BC31B533-0EDF-45A8-AE5F-EABD442C43F5}">
      <dgm:prSet/>
      <dgm:spPr/>
      <dgm:t>
        <a:bodyPr/>
        <a:lstStyle/>
        <a:p>
          <a:endParaRPr lang="en-US"/>
        </a:p>
      </dgm:t>
    </dgm:pt>
    <dgm:pt modelId="{EE292671-0904-4E03-8476-60BD84B08976}" type="pres">
      <dgm:prSet presAssocID="{93305937-D29A-4113-B476-79E5B29BA314}" presName="list" presStyleCnt="0">
        <dgm:presLayoutVars>
          <dgm:dir/>
          <dgm:animLvl val="lvl"/>
        </dgm:presLayoutVars>
      </dgm:prSet>
      <dgm:spPr/>
      <dgm:t>
        <a:bodyPr/>
        <a:lstStyle/>
        <a:p>
          <a:endParaRPr lang="en-US"/>
        </a:p>
      </dgm:t>
    </dgm:pt>
    <dgm:pt modelId="{4D0CFEF4-811F-4080-BFD9-24BFE7E66C37}" type="pres">
      <dgm:prSet presAssocID="{89A7B32F-68CC-4436-8AE1-285465BC93A5}" presName="posSpace" presStyleCnt="0"/>
      <dgm:spPr/>
    </dgm:pt>
    <dgm:pt modelId="{F5563770-2B80-4692-8612-84B6109DA8F6}" type="pres">
      <dgm:prSet presAssocID="{89A7B32F-68CC-4436-8AE1-285465BC93A5}" presName="vertFlow" presStyleCnt="0"/>
      <dgm:spPr/>
    </dgm:pt>
    <dgm:pt modelId="{04DB7507-CB2F-4A1E-A73E-D8B3BE388634}" type="pres">
      <dgm:prSet presAssocID="{89A7B32F-68CC-4436-8AE1-285465BC93A5}" presName="topSpace" presStyleCnt="0"/>
      <dgm:spPr/>
    </dgm:pt>
    <dgm:pt modelId="{1EA39B69-FE4A-443C-8D02-B4A59B0306DA}" type="pres">
      <dgm:prSet presAssocID="{89A7B32F-68CC-4436-8AE1-285465BC93A5}" presName="firstComp" presStyleCnt="0"/>
      <dgm:spPr/>
    </dgm:pt>
    <dgm:pt modelId="{055A5FD0-ADC8-4B68-8E5A-1310C68A3176}" type="pres">
      <dgm:prSet presAssocID="{89A7B32F-68CC-4436-8AE1-285465BC93A5}" presName="firstChild" presStyleLbl="bgAccFollowNode1" presStyleIdx="0" presStyleCnt="6" custScaleX="119797" custLinFactX="100000" custLinFactNeighborX="133737" custLinFactNeighborY="98241"/>
      <dgm:spPr/>
      <dgm:t>
        <a:bodyPr/>
        <a:lstStyle/>
        <a:p>
          <a:endParaRPr lang="en-US"/>
        </a:p>
      </dgm:t>
    </dgm:pt>
    <dgm:pt modelId="{ECEA26C1-D3ED-46A5-9308-5116BFF2D8C0}" type="pres">
      <dgm:prSet presAssocID="{89A7B32F-68CC-4436-8AE1-285465BC93A5}" presName="firstChildTx" presStyleLbl="bgAccFollowNode1" presStyleIdx="0" presStyleCnt="6">
        <dgm:presLayoutVars>
          <dgm:bulletEnabled val="1"/>
        </dgm:presLayoutVars>
      </dgm:prSet>
      <dgm:spPr/>
      <dgm:t>
        <a:bodyPr/>
        <a:lstStyle/>
        <a:p>
          <a:endParaRPr lang="en-US"/>
        </a:p>
      </dgm:t>
    </dgm:pt>
    <dgm:pt modelId="{C599980D-3D21-4D74-9DD6-3C897CB9595A}" type="pres">
      <dgm:prSet presAssocID="{1717123C-48E1-4DCC-980E-69CE0CB99DFF}" presName="comp" presStyleCnt="0"/>
      <dgm:spPr/>
    </dgm:pt>
    <dgm:pt modelId="{B4E27908-A957-47C1-B048-AB89ECC9AD9E}" type="pres">
      <dgm:prSet presAssocID="{1717123C-48E1-4DCC-980E-69CE0CB99DFF}" presName="child" presStyleLbl="bgAccFollowNode1" presStyleIdx="1" presStyleCnt="6" custScaleX="116201" custLinFactX="100000" custLinFactY="24214" custLinFactNeighborX="132293" custLinFactNeighborY="100000"/>
      <dgm:spPr/>
      <dgm:t>
        <a:bodyPr/>
        <a:lstStyle/>
        <a:p>
          <a:endParaRPr lang="en-US"/>
        </a:p>
      </dgm:t>
    </dgm:pt>
    <dgm:pt modelId="{4536C4E4-0759-40FC-BF5E-973E0EFB7DB0}" type="pres">
      <dgm:prSet presAssocID="{1717123C-48E1-4DCC-980E-69CE0CB99DFF}" presName="childTx" presStyleLbl="bgAccFollowNode1" presStyleIdx="1" presStyleCnt="6">
        <dgm:presLayoutVars>
          <dgm:bulletEnabled val="1"/>
        </dgm:presLayoutVars>
      </dgm:prSet>
      <dgm:spPr/>
      <dgm:t>
        <a:bodyPr/>
        <a:lstStyle/>
        <a:p>
          <a:endParaRPr lang="en-US"/>
        </a:p>
      </dgm:t>
    </dgm:pt>
    <dgm:pt modelId="{2D889250-BACC-4DE6-AC9A-DADA02FA4412}" type="pres">
      <dgm:prSet presAssocID="{89A7B32F-68CC-4436-8AE1-285465BC93A5}" presName="negSpace" presStyleCnt="0"/>
      <dgm:spPr/>
    </dgm:pt>
    <dgm:pt modelId="{DBFA6EE3-1FF7-43CB-85D1-57A9AB59297E}" type="pres">
      <dgm:prSet presAssocID="{89A7B32F-68CC-4436-8AE1-285465BC93A5}" presName="circle" presStyleLbl="node1" presStyleIdx="0" presStyleCnt="2" custScaleX="121372" custScaleY="115764" custLinFactX="100000" custLinFactNeighborX="131147" custLinFactNeighborY="6202"/>
      <dgm:spPr/>
      <dgm:t>
        <a:bodyPr/>
        <a:lstStyle/>
        <a:p>
          <a:endParaRPr lang="en-US"/>
        </a:p>
      </dgm:t>
    </dgm:pt>
    <dgm:pt modelId="{0E389F36-A4EC-4CD9-9788-2E56B35D48F1}" type="pres">
      <dgm:prSet presAssocID="{79DAA8ED-0753-4888-A35E-ED7CEF0F30FB}" presName="transSpace" presStyleCnt="0"/>
      <dgm:spPr/>
    </dgm:pt>
    <dgm:pt modelId="{C158E1CA-553D-48A6-9674-C2DA73CBD324}" type="pres">
      <dgm:prSet presAssocID="{3A200026-F77D-46AC-ABF4-120BF4A046CC}" presName="posSpace" presStyleCnt="0"/>
      <dgm:spPr/>
    </dgm:pt>
    <dgm:pt modelId="{6BD3D2AF-A798-410C-9925-EED200B10E2D}" type="pres">
      <dgm:prSet presAssocID="{3A200026-F77D-46AC-ABF4-120BF4A046CC}" presName="vertFlow" presStyleCnt="0"/>
      <dgm:spPr/>
    </dgm:pt>
    <dgm:pt modelId="{7379DF75-DD45-48FF-A423-3D3FBF5F4303}" type="pres">
      <dgm:prSet presAssocID="{3A200026-F77D-46AC-ABF4-120BF4A046CC}" presName="topSpace" presStyleCnt="0"/>
      <dgm:spPr/>
    </dgm:pt>
    <dgm:pt modelId="{AC757FCB-A4B0-45D0-947E-A7FED483C407}" type="pres">
      <dgm:prSet presAssocID="{3A200026-F77D-46AC-ABF4-120BF4A046CC}" presName="firstComp" presStyleCnt="0"/>
      <dgm:spPr/>
    </dgm:pt>
    <dgm:pt modelId="{E17BA8BB-D89B-4727-8133-F43EE27486E3}" type="pres">
      <dgm:prSet presAssocID="{3A200026-F77D-46AC-ABF4-120BF4A046CC}" presName="firstChild" presStyleLbl="bgAccFollowNode1" presStyleIdx="2" presStyleCnt="6" custScaleX="120027" custScaleY="103531" custLinFactX="-100000" custLinFactNeighborX="-185450" custLinFactNeighborY="97812"/>
      <dgm:spPr/>
      <dgm:t>
        <a:bodyPr/>
        <a:lstStyle/>
        <a:p>
          <a:endParaRPr lang="en-US"/>
        </a:p>
      </dgm:t>
    </dgm:pt>
    <dgm:pt modelId="{83B5276A-EB27-42BB-9F84-EDEF258F7E68}" type="pres">
      <dgm:prSet presAssocID="{3A200026-F77D-46AC-ABF4-120BF4A046CC}" presName="firstChildTx" presStyleLbl="bgAccFollowNode1" presStyleIdx="2" presStyleCnt="6">
        <dgm:presLayoutVars>
          <dgm:bulletEnabled val="1"/>
        </dgm:presLayoutVars>
      </dgm:prSet>
      <dgm:spPr/>
      <dgm:t>
        <a:bodyPr/>
        <a:lstStyle/>
        <a:p>
          <a:endParaRPr lang="en-US"/>
        </a:p>
      </dgm:t>
    </dgm:pt>
    <dgm:pt modelId="{AC171D46-2474-4308-8A37-12D626422E08}" type="pres">
      <dgm:prSet presAssocID="{A9229000-7706-4E4B-8AD9-2363995E0F86}" presName="comp" presStyleCnt="0"/>
      <dgm:spPr/>
    </dgm:pt>
    <dgm:pt modelId="{1592A463-1D6A-45F1-B8AF-D9F30698F4FD}" type="pres">
      <dgm:prSet presAssocID="{A9229000-7706-4E4B-8AD9-2363995E0F86}" presName="child" presStyleLbl="bgAccFollowNode1" presStyleIdx="3" presStyleCnt="6" custScaleX="119721" custScaleY="101204" custLinFactX="-100000" custLinFactY="8648" custLinFactNeighborX="-185619" custLinFactNeighborY="100000"/>
      <dgm:spPr/>
      <dgm:t>
        <a:bodyPr/>
        <a:lstStyle/>
        <a:p>
          <a:endParaRPr lang="en-US"/>
        </a:p>
      </dgm:t>
    </dgm:pt>
    <dgm:pt modelId="{C6168B31-596A-4CDE-8C98-6CA718B3DF41}" type="pres">
      <dgm:prSet presAssocID="{A9229000-7706-4E4B-8AD9-2363995E0F86}" presName="childTx" presStyleLbl="bgAccFollowNode1" presStyleIdx="3" presStyleCnt="6">
        <dgm:presLayoutVars>
          <dgm:bulletEnabled val="1"/>
        </dgm:presLayoutVars>
      </dgm:prSet>
      <dgm:spPr/>
      <dgm:t>
        <a:bodyPr/>
        <a:lstStyle/>
        <a:p>
          <a:endParaRPr lang="en-US"/>
        </a:p>
      </dgm:t>
    </dgm:pt>
    <dgm:pt modelId="{13E511F4-9F08-465A-93B6-3DA6091B988A}" type="pres">
      <dgm:prSet presAssocID="{EB7A73C8-52F3-4F37-BDDF-35104A1C9334}" presName="comp" presStyleCnt="0"/>
      <dgm:spPr/>
    </dgm:pt>
    <dgm:pt modelId="{D44B9D61-E7BB-498F-96E2-C2057CB3539F}" type="pres">
      <dgm:prSet presAssocID="{EB7A73C8-52F3-4F37-BDDF-35104A1C9334}" presName="child" presStyleLbl="bgAccFollowNode1" presStyleIdx="4" presStyleCnt="6" custScaleX="119721" custScaleY="101204" custLinFactX="-52666" custLinFactY="-4546" custLinFactNeighborX="-100000" custLinFactNeighborY="-100000"/>
      <dgm:spPr/>
      <dgm:t>
        <a:bodyPr/>
        <a:lstStyle/>
        <a:p>
          <a:endParaRPr lang="en-US"/>
        </a:p>
      </dgm:t>
    </dgm:pt>
    <dgm:pt modelId="{29F922EB-3690-40E7-BB19-9581453AF5B4}" type="pres">
      <dgm:prSet presAssocID="{EB7A73C8-52F3-4F37-BDDF-35104A1C9334}" presName="childTx" presStyleLbl="bgAccFollowNode1" presStyleIdx="4" presStyleCnt="6">
        <dgm:presLayoutVars>
          <dgm:bulletEnabled val="1"/>
        </dgm:presLayoutVars>
      </dgm:prSet>
      <dgm:spPr/>
      <dgm:t>
        <a:bodyPr/>
        <a:lstStyle/>
        <a:p>
          <a:endParaRPr lang="en-US"/>
        </a:p>
      </dgm:t>
    </dgm:pt>
    <dgm:pt modelId="{9A3CBF66-ACF4-43D2-8173-DFAE5362A6D0}" type="pres">
      <dgm:prSet presAssocID="{49C4EAE6-0FDF-48EB-BB57-64209EE76667}" presName="comp" presStyleCnt="0"/>
      <dgm:spPr/>
    </dgm:pt>
    <dgm:pt modelId="{EDE11CA1-3472-44CD-874D-41A83E378158}" type="pres">
      <dgm:prSet presAssocID="{49C4EAE6-0FDF-48EB-BB57-64209EE76667}" presName="child" presStyleLbl="bgAccFollowNode1" presStyleIdx="5" presStyleCnt="6" custScaleX="119721" custScaleY="101204" custLinFactX="-54171" custLinFactNeighborX="-100000" custLinFactNeighborY="-92337"/>
      <dgm:spPr/>
      <dgm:t>
        <a:bodyPr/>
        <a:lstStyle/>
        <a:p>
          <a:endParaRPr lang="en-US"/>
        </a:p>
      </dgm:t>
    </dgm:pt>
    <dgm:pt modelId="{5E137EBA-CBF4-4DAC-8D80-84167BDCE257}" type="pres">
      <dgm:prSet presAssocID="{49C4EAE6-0FDF-48EB-BB57-64209EE76667}" presName="childTx" presStyleLbl="bgAccFollowNode1" presStyleIdx="5" presStyleCnt="6">
        <dgm:presLayoutVars>
          <dgm:bulletEnabled val="1"/>
        </dgm:presLayoutVars>
      </dgm:prSet>
      <dgm:spPr/>
      <dgm:t>
        <a:bodyPr/>
        <a:lstStyle/>
        <a:p>
          <a:endParaRPr lang="en-US"/>
        </a:p>
      </dgm:t>
    </dgm:pt>
    <dgm:pt modelId="{535501DD-A39C-453E-BA21-85A3705061D5}" type="pres">
      <dgm:prSet presAssocID="{3A200026-F77D-46AC-ABF4-120BF4A046CC}" presName="negSpace" presStyleCnt="0"/>
      <dgm:spPr/>
    </dgm:pt>
    <dgm:pt modelId="{CB4C0A92-7292-496A-A5C9-5BDC89DC3C14}" type="pres">
      <dgm:prSet presAssocID="{3A200026-F77D-46AC-ABF4-120BF4A046CC}" presName="circle" presStyleLbl="node1" presStyleIdx="1" presStyleCnt="2" custScaleX="115791" custScaleY="120619" custLinFactX="-100000" custLinFactNeighborX="-178938" custLinFactNeighborY="-19181"/>
      <dgm:spPr/>
      <dgm:t>
        <a:bodyPr/>
        <a:lstStyle/>
        <a:p>
          <a:endParaRPr lang="en-US"/>
        </a:p>
      </dgm:t>
    </dgm:pt>
  </dgm:ptLst>
  <dgm:cxnLst>
    <dgm:cxn modelId="{9205E1A3-02E7-4267-849F-6E92E57A305D}" srcId="{3A200026-F77D-46AC-ABF4-120BF4A046CC}" destId="{DF1958C9-7316-4DEF-9899-51CAA14FFA2A}" srcOrd="0" destOrd="0" parTransId="{E1132F27-5728-4E3B-AFC0-E01EB0DB58DE}" sibTransId="{F91277E9-6202-4006-841A-34FAAC6694A2}"/>
    <dgm:cxn modelId="{DD0D5172-5396-4AA0-B21E-623843545C91}" srcId="{89A7B32F-68CC-4436-8AE1-285465BC93A5}" destId="{1717123C-48E1-4DCC-980E-69CE0CB99DFF}" srcOrd="1" destOrd="0" parTransId="{F065659B-999F-4452-8106-51354E9FA440}" sibTransId="{490BD41F-AC39-4731-923A-8B5240EF2FB8}"/>
    <dgm:cxn modelId="{2BAEE895-1AD9-400C-8A63-FFCEC79E43FA}" srcId="{3A200026-F77D-46AC-ABF4-120BF4A046CC}" destId="{A9229000-7706-4E4B-8AD9-2363995E0F86}" srcOrd="1" destOrd="0" parTransId="{AFEAB021-5C74-4E9C-8AD4-B89F332DAC30}" sibTransId="{AE71C8B9-CDA0-42CE-B440-095D112ABB49}"/>
    <dgm:cxn modelId="{81D2791D-8168-451A-91C4-CD963A681217}" type="presOf" srcId="{1717123C-48E1-4DCC-980E-69CE0CB99DFF}" destId="{4536C4E4-0759-40FC-BF5E-973E0EFB7DB0}" srcOrd="1" destOrd="0" presId="urn:microsoft.com/office/officeart/2005/8/layout/hList9"/>
    <dgm:cxn modelId="{7320A44E-874F-4E62-995C-1CC775382DA4}" type="presOf" srcId="{692E2230-8BAF-4730-B4E3-5A5B7DD4D055}" destId="{ECEA26C1-D3ED-46A5-9308-5116BFF2D8C0}" srcOrd="1" destOrd="0" presId="urn:microsoft.com/office/officeart/2005/8/layout/hList9"/>
    <dgm:cxn modelId="{C3A55C93-CFEF-49B9-95DC-F1767349D82F}" type="presOf" srcId="{DF1958C9-7316-4DEF-9899-51CAA14FFA2A}" destId="{83B5276A-EB27-42BB-9F84-EDEF258F7E68}" srcOrd="1" destOrd="0" presId="urn:microsoft.com/office/officeart/2005/8/layout/hList9"/>
    <dgm:cxn modelId="{C73ADB9C-550F-4F3A-9054-82E68A1FAE2E}" type="presOf" srcId="{93305937-D29A-4113-B476-79E5B29BA314}" destId="{EE292671-0904-4E03-8476-60BD84B08976}" srcOrd="0" destOrd="0" presId="urn:microsoft.com/office/officeart/2005/8/layout/hList9"/>
    <dgm:cxn modelId="{8A5E16AC-77F7-474C-A0A9-CAD9CBB5F1CD}" type="presOf" srcId="{89A7B32F-68CC-4436-8AE1-285465BC93A5}" destId="{DBFA6EE3-1FF7-43CB-85D1-57A9AB59297E}" srcOrd="0" destOrd="0" presId="urn:microsoft.com/office/officeart/2005/8/layout/hList9"/>
    <dgm:cxn modelId="{97407F1B-561A-4E60-BFFB-5331B8762A4E}" type="presOf" srcId="{3A200026-F77D-46AC-ABF4-120BF4A046CC}" destId="{CB4C0A92-7292-496A-A5C9-5BDC89DC3C14}" srcOrd="0" destOrd="0" presId="urn:microsoft.com/office/officeart/2005/8/layout/hList9"/>
    <dgm:cxn modelId="{AA9E8BB7-7DDE-4E60-9BE2-64B9D2849DD2}" type="presOf" srcId="{A9229000-7706-4E4B-8AD9-2363995E0F86}" destId="{C6168B31-596A-4CDE-8C98-6CA718B3DF41}" srcOrd="1" destOrd="0" presId="urn:microsoft.com/office/officeart/2005/8/layout/hList9"/>
    <dgm:cxn modelId="{2BCFAB10-8B08-41E9-B6E1-5421620C2DEA}" type="presOf" srcId="{A9229000-7706-4E4B-8AD9-2363995E0F86}" destId="{1592A463-1D6A-45F1-B8AF-D9F30698F4FD}" srcOrd="0" destOrd="0" presId="urn:microsoft.com/office/officeart/2005/8/layout/hList9"/>
    <dgm:cxn modelId="{51A6243D-0A36-4B79-9FA5-2D07F65954A1}" type="presOf" srcId="{692E2230-8BAF-4730-B4E3-5A5B7DD4D055}" destId="{055A5FD0-ADC8-4B68-8E5A-1310C68A3176}" srcOrd="0" destOrd="0" presId="urn:microsoft.com/office/officeart/2005/8/layout/hList9"/>
    <dgm:cxn modelId="{276A51D4-1845-4875-953D-E826BC2DADED}" type="presOf" srcId="{1717123C-48E1-4DCC-980E-69CE0CB99DFF}" destId="{B4E27908-A957-47C1-B048-AB89ECC9AD9E}" srcOrd="0" destOrd="0" presId="urn:microsoft.com/office/officeart/2005/8/layout/hList9"/>
    <dgm:cxn modelId="{AF742FB6-1D62-424C-B407-6A796F56E8B1}" type="presOf" srcId="{EB7A73C8-52F3-4F37-BDDF-35104A1C9334}" destId="{29F922EB-3690-40E7-BB19-9581453AF5B4}" srcOrd="1" destOrd="0" presId="urn:microsoft.com/office/officeart/2005/8/layout/hList9"/>
    <dgm:cxn modelId="{FFDE01AD-08D6-4DFF-A03E-2899C8AF2C07}" type="presOf" srcId="{DF1958C9-7316-4DEF-9899-51CAA14FFA2A}" destId="{E17BA8BB-D89B-4727-8133-F43EE27486E3}" srcOrd="0" destOrd="0" presId="urn:microsoft.com/office/officeart/2005/8/layout/hList9"/>
    <dgm:cxn modelId="{BC31B533-0EDF-45A8-AE5F-EABD442C43F5}" srcId="{3A200026-F77D-46AC-ABF4-120BF4A046CC}" destId="{49C4EAE6-0FDF-48EB-BB57-64209EE76667}" srcOrd="3" destOrd="0" parTransId="{D2313811-B8E4-41EC-8197-C540C7F95202}" sibTransId="{BBDEC607-16F5-4650-820C-4BD3296A6434}"/>
    <dgm:cxn modelId="{33A07440-32E8-4AED-8DFF-BD91DCD8A1B6}" type="presOf" srcId="{49C4EAE6-0FDF-48EB-BB57-64209EE76667}" destId="{EDE11CA1-3472-44CD-874D-41A83E378158}" srcOrd="0" destOrd="0" presId="urn:microsoft.com/office/officeart/2005/8/layout/hList9"/>
    <dgm:cxn modelId="{475805A8-5083-4F0E-979D-6F70B0A519C0}" srcId="{93305937-D29A-4113-B476-79E5B29BA314}" destId="{89A7B32F-68CC-4436-8AE1-285465BC93A5}" srcOrd="0" destOrd="0" parTransId="{B572CCD9-78FC-4BD7-B777-7EB5EA2CE52D}" sibTransId="{79DAA8ED-0753-4888-A35E-ED7CEF0F30FB}"/>
    <dgm:cxn modelId="{D82B74DB-A8D4-4190-9511-1D8C8383CEC0}" srcId="{93305937-D29A-4113-B476-79E5B29BA314}" destId="{3A200026-F77D-46AC-ABF4-120BF4A046CC}" srcOrd="1" destOrd="0" parTransId="{C51C7050-E28D-485E-901E-A546D6E198F7}" sibTransId="{523C0E61-65C9-450E-BD07-C12574B20E86}"/>
    <dgm:cxn modelId="{70C82B76-1B6D-4437-B9EF-41A5CFCA7E11}" type="presOf" srcId="{EB7A73C8-52F3-4F37-BDDF-35104A1C9334}" destId="{D44B9D61-E7BB-498F-96E2-C2057CB3539F}" srcOrd="0" destOrd="0" presId="urn:microsoft.com/office/officeart/2005/8/layout/hList9"/>
    <dgm:cxn modelId="{EF94FA92-A9FD-4D8E-A5CC-2C997B386121}" type="presOf" srcId="{49C4EAE6-0FDF-48EB-BB57-64209EE76667}" destId="{5E137EBA-CBF4-4DAC-8D80-84167BDCE257}" srcOrd="1" destOrd="0" presId="urn:microsoft.com/office/officeart/2005/8/layout/hList9"/>
    <dgm:cxn modelId="{36C7403F-2938-4497-A524-131186E9AAC7}" srcId="{3A200026-F77D-46AC-ABF4-120BF4A046CC}" destId="{EB7A73C8-52F3-4F37-BDDF-35104A1C9334}" srcOrd="2" destOrd="0" parTransId="{37F63171-A5DF-4144-812C-2B6A72D0CFEA}" sibTransId="{BD928179-9318-4C9A-A0AB-7F7B15CE3E3D}"/>
    <dgm:cxn modelId="{29930D6E-C052-48A5-BE95-2A8D82FA97EA}" srcId="{89A7B32F-68CC-4436-8AE1-285465BC93A5}" destId="{692E2230-8BAF-4730-B4E3-5A5B7DD4D055}" srcOrd="0" destOrd="0" parTransId="{14EACE90-1311-49EC-8D9C-13F0F429B9B0}" sibTransId="{E1F04CCC-8559-499F-8E4C-E6A9580B97EA}"/>
    <dgm:cxn modelId="{F0E81FD1-C2D8-48E4-9E43-7103BA361B6A}" type="presParOf" srcId="{EE292671-0904-4E03-8476-60BD84B08976}" destId="{4D0CFEF4-811F-4080-BFD9-24BFE7E66C37}" srcOrd="0" destOrd="0" presId="urn:microsoft.com/office/officeart/2005/8/layout/hList9"/>
    <dgm:cxn modelId="{D4954E37-9795-4EA1-A2F2-220904D93902}" type="presParOf" srcId="{EE292671-0904-4E03-8476-60BD84B08976}" destId="{F5563770-2B80-4692-8612-84B6109DA8F6}" srcOrd="1" destOrd="0" presId="urn:microsoft.com/office/officeart/2005/8/layout/hList9"/>
    <dgm:cxn modelId="{BC4E585D-117B-47F0-BC74-39E1C6B1F57F}" type="presParOf" srcId="{F5563770-2B80-4692-8612-84B6109DA8F6}" destId="{04DB7507-CB2F-4A1E-A73E-D8B3BE388634}" srcOrd="0" destOrd="0" presId="urn:microsoft.com/office/officeart/2005/8/layout/hList9"/>
    <dgm:cxn modelId="{131CCC59-BE17-4DCA-A8ED-47D418FFCC29}" type="presParOf" srcId="{F5563770-2B80-4692-8612-84B6109DA8F6}" destId="{1EA39B69-FE4A-443C-8D02-B4A59B0306DA}" srcOrd="1" destOrd="0" presId="urn:microsoft.com/office/officeart/2005/8/layout/hList9"/>
    <dgm:cxn modelId="{0259C20E-0380-485E-8BF8-0DB9E7B4B6E7}" type="presParOf" srcId="{1EA39B69-FE4A-443C-8D02-B4A59B0306DA}" destId="{055A5FD0-ADC8-4B68-8E5A-1310C68A3176}" srcOrd="0" destOrd="0" presId="urn:microsoft.com/office/officeart/2005/8/layout/hList9"/>
    <dgm:cxn modelId="{8CC6C802-266E-439D-B6F7-2B1C9EA33836}" type="presParOf" srcId="{1EA39B69-FE4A-443C-8D02-B4A59B0306DA}" destId="{ECEA26C1-D3ED-46A5-9308-5116BFF2D8C0}" srcOrd="1" destOrd="0" presId="urn:microsoft.com/office/officeart/2005/8/layout/hList9"/>
    <dgm:cxn modelId="{5632AE74-B919-4CCD-850D-2C83A5A868A9}" type="presParOf" srcId="{F5563770-2B80-4692-8612-84B6109DA8F6}" destId="{C599980D-3D21-4D74-9DD6-3C897CB9595A}" srcOrd="2" destOrd="0" presId="urn:microsoft.com/office/officeart/2005/8/layout/hList9"/>
    <dgm:cxn modelId="{0908CC26-A05E-423E-8DCD-6394C991231C}" type="presParOf" srcId="{C599980D-3D21-4D74-9DD6-3C897CB9595A}" destId="{B4E27908-A957-47C1-B048-AB89ECC9AD9E}" srcOrd="0" destOrd="0" presId="urn:microsoft.com/office/officeart/2005/8/layout/hList9"/>
    <dgm:cxn modelId="{6062F026-2D25-4450-A59D-24A4B1F9C5A3}" type="presParOf" srcId="{C599980D-3D21-4D74-9DD6-3C897CB9595A}" destId="{4536C4E4-0759-40FC-BF5E-973E0EFB7DB0}" srcOrd="1" destOrd="0" presId="urn:microsoft.com/office/officeart/2005/8/layout/hList9"/>
    <dgm:cxn modelId="{D63E969D-CA4D-431B-8BB8-147BF9CAB403}" type="presParOf" srcId="{EE292671-0904-4E03-8476-60BD84B08976}" destId="{2D889250-BACC-4DE6-AC9A-DADA02FA4412}" srcOrd="2" destOrd="0" presId="urn:microsoft.com/office/officeart/2005/8/layout/hList9"/>
    <dgm:cxn modelId="{4633FBE6-512D-4770-B8F3-4F7D034BDAC4}" type="presParOf" srcId="{EE292671-0904-4E03-8476-60BD84B08976}" destId="{DBFA6EE3-1FF7-43CB-85D1-57A9AB59297E}" srcOrd="3" destOrd="0" presId="urn:microsoft.com/office/officeart/2005/8/layout/hList9"/>
    <dgm:cxn modelId="{F2A100AA-4392-4F8F-A651-336739028038}" type="presParOf" srcId="{EE292671-0904-4E03-8476-60BD84B08976}" destId="{0E389F36-A4EC-4CD9-9788-2E56B35D48F1}" srcOrd="4" destOrd="0" presId="urn:microsoft.com/office/officeart/2005/8/layout/hList9"/>
    <dgm:cxn modelId="{22C963A5-491F-441B-9BEB-D70A3A5CD7F3}" type="presParOf" srcId="{EE292671-0904-4E03-8476-60BD84B08976}" destId="{C158E1CA-553D-48A6-9674-C2DA73CBD324}" srcOrd="5" destOrd="0" presId="urn:microsoft.com/office/officeart/2005/8/layout/hList9"/>
    <dgm:cxn modelId="{48F5DB2F-973F-4E76-B56C-CA96E3FD6D78}" type="presParOf" srcId="{EE292671-0904-4E03-8476-60BD84B08976}" destId="{6BD3D2AF-A798-410C-9925-EED200B10E2D}" srcOrd="6" destOrd="0" presId="urn:microsoft.com/office/officeart/2005/8/layout/hList9"/>
    <dgm:cxn modelId="{05625C5F-8733-4949-B69D-1BE9DE52B3C4}" type="presParOf" srcId="{6BD3D2AF-A798-410C-9925-EED200B10E2D}" destId="{7379DF75-DD45-48FF-A423-3D3FBF5F4303}" srcOrd="0" destOrd="0" presId="urn:microsoft.com/office/officeart/2005/8/layout/hList9"/>
    <dgm:cxn modelId="{311AC452-56B3-4DCA-99E8-4E83051EE670}" type="presParOf" srcId="{6BD3D2AF-A798-410C-9925-EED200B10E2D}" destId="{AC757FCB-A4B0-45D0-947E-A7FED483C407}" srcOrd="1" destOrd="0" presId="urn:microsoft.com/office/officeart/2005/8/layout/hList9"/>
    <dgm:cxn modelId="{643354DD-250D-4E5F-9C7F-91425A1FB6EE}" type="presParOf" srcId="{AC757FCB-A4B0-45D0-947E-A7FED483C407}" destId="{E17BA8BB-D89B-4727-8133-F43EE27486E3}" srcOrd="0" destOrd="0" presId="urn:microsoft.com/office/officeart/2005/8/layout/hList9"/>
    <dgm:cxn modelId="{38EEFFEF-CBD9-4398-92AE-BAB56BBF44A1}" type="presParOf" srcId="{AC757FCB-A4B0-45D0-947E-A7FED483C407}" destId="{83B5276A-EB27-42BB-9F84-EDEF258F7E68}" srcOrd="1" destOrd="0" presId="urn:microsoft.com/office/officeart/2005/8/layout/hList9"/>
    <dgm:cxn modelId="{3F2608C5-97DE-4F33-828D-2CC4B4C40351}" type="presParOf" srcId="{6BD3D2AF-A798-410C-9925-EED200B10E2D}" destId="{AC171D46-2474-4308-8A37-12D626422E08}" srcOrd="2" destOrd="0" presId="urn:microsoft.com/office/officeart/2005/8/layout/hList9"/>
    <dgm:cxn modelId="{0E2A56D4-3D2A-452C-8E16-1DFD15961169}" type="presParOf" srcId="{AC171D46-2474-4308-8A37-12D626422E08}" destId="{1592A463-1D6A-45F1-B8AF-D9F30698F4FD}" srcOrd="0" destOrd="0" presId="urn:microsoft.com/office/officeart/2005/8/layout/hList9"/>
    <dgm:cxn modelId="{335C87C6-5BDE-4F45-9B73-D8583BF60537}" type="presParOf" srcId="{AC171D46-2474-4308-8A37-12D626422E08}" destId="{C6168B31-596A-4CDE-8C98-6CA718B3DF41}" srcOrd="1" destOrd="0" presId="urn:microsoft.com/office/officeart/2005/8/layout/hList9"/>
    <dgm:cxn modelId="{88555322-7ECC-4D3D-A9C7-E8D9151DF3B9}" type="presParOf" srcId="{6BD3D2AF-A798-410C-9925-EED200B10E2D}" destId="{13E511F4-9F08-465A-93B6-3DA6091B988A}" srcOrd="3" destOrd="0" presId="urn:microsoft.com/office/officeart/2005/8/layout/hList9"/>
    <dgm:cxn modelId="{A45A2D41-EF78-4C22-822B-7AB08EAEDED3}" type="presParOf" srcId="{13E511F4-9F08-465A-93B6-3DA6091B988A}" destId="{D44B9D61-E7BB-498F-96E2-C2057CB3539F}" srcOrd="0" destOrd="0" presId="urn:microsoft.com/office/officeart/2005/8/layout/hList9"/>
    <dgm:cxn modelId="{680EF024-4832-465F-A742-9B130A33BD3F}" type="presParOf" srcId="{13E511F4-9F08-465A-93B6-3DA6091B988A}" destId="{29F922EB-3690-40E7-BB19-9581453AF5B4}" srcOrd="1" destOrd="0" presId="urn:microsoft.com/office/officeart/2005/8/layout/hList9"/>
    <dgm:cxn modelId="{679DDDFF-4CCB-4BC9-8608-9F56D3A6B402}" type="presParOf" srcId="{6BD3D2AF-A798-410C-9925-EED200B10E2D}" destId="{9A3CBF66-ACF4-43D2-8173-DFAE5362A6D0}" srcOrd="4" destOrd="0" presId="urn:microsoft.com/office/officeart/2005/8/layout/hList9"/>
    <dgm:cxn modelId="{9A97AFCA-422C-4D73-ABD9-23A1A455F3E2}" type="presParOf" srcId="{9A3CBF66-ACF4-43D2-8173-DFAE5362A6D0}" destId="{EDE11CA1-3472-44CD-874D-41A83E378158}" srcOrd="0" destOrd="0" presId="urn:microsoft.com/office/officeart/2005/8/layout/hList9"/>
    <dgm:cxn modelId="{F99A134E-A98C-4C05-B781-1747D09D2B5F}" type="presParOf" srcId="{9A3CBF66-ACF4-43D2-8173-DFAE5362A6D0}" destId="{5E137EBA-CBF4-4DAC-8D80-84167BDCE257}" srcOrd="1" destOrd="0" presId="urn:microsoft.com/office/officeart/2005/8/layout/hList9"/>
    <dgm:cxn modelId="{2DC38238-8017-44DE-A823-16BD9E9FB231}" type="presParOf" srcId="{EE292671-0904-4E03-8476-60BD84B08976}" destId="{535501DD-A39C-453E-BA21-85A3705061D5}" srcOrd="7" destOrd="0" presId="urn:microsoft.com/office/officeart/2005/8/layout/hList9"/>
    <dgm:cxn modelId="{6A18442C-43C7-4BF5-8CD3-B5AAE6A56713}" type="presParOf" srcId="{EE292671-0904-4E03-8476-60BD84B08976}" destId="{CB4C0A92-7292-496A-A5C9-5BDC89DC3C14}" srcOrd="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5A5FD0-ADC8-4B68-8E5A-1310C68A3176}">
      <dsp:nvSpPr>
        <dsp:cNvPr id="0" name=""/>
        <dsp:cNvSpPr/>
      </dsp:nvSpPr>
      <dsp:spPr>
        <a:xfrm>
          <a:off x="8490135" y="1940078"/>
          <a:ext cx="3018554" cy="1402920"/>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lvl="0" algn="l" defTabSz="711200">
            <a:lnSpc>
              <a:spcPct val="90000"/>
            </a:lnSpc>
            <a:spcBef>
              <a:spcPct val="0"/>
            </a:spcBef>
            <a:spcAft>
              <a:spcPct val="35000"/>
            </a:spcAft>
          </a:pPr>
          <a:r>
            <a:rPr lang="en-US" sz="1600" b="1" kern="1200" dirty="0"/>
            <a:t>When numbers are needed to make a decision (what proportion of people )</a:t>
          </a:r>
          <a:endParaRPr lang="en-US" sz="1600" kern="1200" dirty="0"/>
        </a:p>
      </dsp:txBody>
      <dsp:txXfrm>
        <a:off x="8973103" y="1940078"/>
        <a:ext cx="2535585" cy="1402920"/>
      </dsp:txXfrm>
    </dsp:sp>
    <dsp:sp modelId="{B4E27908-A957-47C1-B048-AB89ECC9AD9E}">
      <dsp:nvSpPr>
        <dsp:cNvPr id="0" name=""/>
        <dsp:cNvSpPr/>
      </dsp:nvSpPr>
      <dsp:spPr>
        <a:xfrm>
          <a:off x="8499055" y="3707379"/>
          <a:ext cx="2927945" cy="1402920"/>
        </a:xfrm>
        <a:prstGeom prst="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lvl="0" algn="l" defTabSz="889000">
            <a:lnSpc>
              <a:spcPct val="90000"/>
            </a:lnSpc>
            <a:spcBef>
              <a:spcPct val="0"/>
            </a:spcBef>
            <a:spcAft>
              <a:spcPct val="35000"/>
            </a:spcAft>
          </a:pPr>
          <a:r>
            <a:rPr lang="en-US" sz="2000" b="1" kern="1200" dirty="0"/>
            <a:t>Results are to be projected to the total   population</a:t>
          </a:r>
          <a:endParaRPr lang="en-US" sz="2000" kern="1200" dirty="0"/>
        </a:p>
      </dsp:txBody>
      <dsp:txXfrm>
        <a:off x="8967526" y="3707379"/>
        <a:ext cx="2459473" cy="1402920"/>
      </dsp:txXfrm>
    </dsp:sp>
    <dsp:sp modelId="{DBFA6EE3-1FF7-43CB-85D1-57A9AB59297E}">
      <dsp:nvSpPr>
        <dsp:cNvPr id="0" name=""/>
        <dsp:cNvSpPr/>
      </dsp:nvSpPr>
      <dsp:spPr>
        <a:xfrm>
          <a:off x="6554728" y="87914"/>
          <a:ext cx="1701901" cy="1623264"/>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kern="1200" dirty="0"/>
            <a:t>When not to use Qualitative </a:t>
          </a:r>
        </a:p>
      </dsp:txBody>
      <dsp:txXfrm>
        <a:off x="6803966" y="325636"/>
        <a:ext cx="1203425" cy="1147820"/>
      </dsp:txXfrm>
    </dsp:sp>
    <dsp:sp modelId="{E17BA8BB-D89B-4727-8133-F43EE27486E3}">
      <dsp:nvSpPr>
        <dsp:cNvPr id="0" name=""/>
        <dsp:cNvSpPr/>
      </dsp:nvSpPr>
      <dsp:spPr>
        <a:xfrm>
          <a:off x="114699" y="1934060"/>
          <a:ext cx="3030156" cy="1452457"/>
        </a:xfrm>
        <a:prstGeom prst="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lvl="0" algn="l" defTabSz="711200">
            <a:lnSpc>
              <a:spcPct val="90000"/>
            </a:lnSpc>
            <a:spcBef>
              <a:spcPct val="0"/>
            </a:spcBef>
            <a:spcAft>
              <a:spcPct val="35000"/>
            </a:spcAft>
          </a:pPr>
          <a:r>
            <a:rPr lang="en-US" sz="1600" b="1" kern="1200" dirty="0"/>
            <a:t>To identify the important problem to be solved at community/ local/ policy levels</a:t>
          </a:r>
        </a:p>
      </dsp:txBody>
      <dsp:txXfrm>
        <a:off x="599524" y="1934060"/>
        <a:ext cx="2545331" cy="1452457"/>
      </dsp:txXfrm>
    </dsp:sp>
    <dsp:sp modelId="{1592A463-1D6A-45F1-B8AF-D9F30698F4FD}">
      <dsp:nvSpPr>
        <dsp:cNvPr id="0" name=""/>
        <dsp:cNvSpPr/>
      </dsp:nvSpPr>
      <dsp:spPr>
        <a:xfrm>
          <a:off x="114295" y="3538538"/>
          <a:ext cx="3022431" cy="1419811"/>
        </a:xfrm>
        <a:prstGeom prst="rect">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lvl="0" algn="l" defTabSz="711200">
            <a:lnSpc>
              <a:spcPct val="90000"/>
            </a:lnSpc>
            <a:spcBef>
              <a:spcPct val="0"/>
            </a:spcBef>
            <a:spcAft>
              <a:spcPct val="35000"/>
            </a:spcAft>
          </a:pPr>
          <a:r>
            <a:rPr lang="en-US" sz="1600" b="1" kern="1200" dirty="0"/>
            <a:t>To inform what people are doing, thinking, and saying about a problem</a:t>
          </a:r>
        </a:p>
      </dsp:txBody>
      <dsp:txXfrm>
        <a:off x="597884" y="3538538"/>
        <a:ext cx="2538842" cy="1419811"/>
      </dsp:txXfrm>
    </dsp:sp>
    <dsp:sp modelId="{D44B9D61-E7BB-498F-96E2-C2057CB3539F}">
      <dsp:nvSpPr>
        <dsp:cNvPr id="0" name=""/>
        <dsp:cNvSpPr/>
      </dsp:nvSpPr>
      <dsp:spPr>
        <a:xfrm>
          <a:off x="3470776" y="1967407"/>
          <a:ext cx="3022431" cy="1419811"/>
        </a:xfrm>
        <a:prstGeom prst="rect">
          <a:avLst/>
        </a:prstGeom>
        <a:solidFill>
          <a:schemeClr val="accent6">
            <a:tint val="40000"/>
            <a:alpha val="90000"/>
            <a:hueOff val="0"/>
            <a:satOff val="0"/>
            <a:lumOff val="0"/>
            <a:alphaOff val="0"/>
          </a:schemeClr>
        </a:solidFill>
        <a:ln w="15875"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lvl="0" algn="l" defTabSz="800100">
            <a:lnSpc>
              <a:spcPct val="90000"/>
            </a:lnSpc>
            <a:spcBef>
              <a:spcPct val="0"/>
            </a:spcBef>
            <a:spcAft>
              <a:spcPct val="35000"/>
            </a:spcAft>
          </a:pPr>
          <a:r>
            <a:rPr lang="en-US" sz="1800" b="1" kern="1200" dirty="0"/>
            <a:t>Generate a list of options for interventions</a:t>
          </a:r>
        </a:p>
      </dsp:txBody>
      <dsp:txXfrm>
        <a:off x="3954365" y="1967407"/>
        <a:ext cx="2538842" cy="1419811"/>
      </dsp:txXfrm>
    </dsp:sp>
    <dsp:sp modelId="{EDE11CA1-3472-44CD-874D-41A83E378158}">
      <dsp:nvSpPr>
        <dsp:cNvPr id="0" name=""/>
        <dsp:cNvSpPr/>
      </dsp:nvSpPr>
      <dsp:spPr>
        <a:xfrm>
          <a:off x="3432782" y="3558501"/>
          <a:ext cx="3022431" cy="1419811"/>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lvl="0" algn="l" defTabSz="800100">
            <a:lnSpc>
              <a:spcPct val="90000"/>
            </a:lnSpc>
            <a:spcBef>
              <a:spcPct val="0"/>
            </a:spcBef>
            <a:spcAft>
              <a:spcPct val="35000"/>
            </a:spcAft>
          </a:pPr>
          <a:r>
            <a:rPr lang="en-US" sz="1800" b="1" kern="1200" dirty="0"/>
            <a:t>To investigate how best to implement promising interventions</a:t>
          </a:r>
        </a:p>
      </dsp:txBody>
      <dsp:txXfrm>
        <a:off x="3916371" y="3558501"/>
        <a:ext cx="2538842" cy="1419811"/>
      </dsp:txXfrm>
    </dsp:sp>
    <dsp:sp modelId="{CB4C0A92-7292-496A-A5C9-5BDC89DC3C14}">
      <dsp:nvSpPr>
        <dsp:cNvPr id="0" name=""/>
        <dsp:cNvSpPr/>
      </dsp:nvSpPr>
      <dsp:spPr>
        <a:xfrm>
          <a:off x="0" y="0"/>
          <a:ext cx="1623643" cy="1691342"/>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kern="1200" dirty="0"/>
            <a:t>When to use Qualitative</a:t>
          </a:r>
        </a:p>
      </dsp:txBody>
      <dsp:txXfrm>
        <a:off x="237777" y="247691"/>
        <a:ext cx="1148089" cy="1195960"/>
      </dsp:txXfrm>
    </dsp:sp>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28403" y="945913"/>
            <a:ext cx="8637073" cy="2618554"/>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1128404" y="3564467"/>
            <a:ext cx="8637072" cy="1071095"/>
          </a:xfrm>
        </p:spPr>
        <p:txBody>
          <a:bodyPr tIns="91440" bIns="91440">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smtClean="0"/>
              <a:pPr/>
              <a:t>9/13/2018</a:t>
            </a:fld>
            <a:endParaRPr lang="en-US" dirty="0"/>
          </a:p>
        </p:txBody>
      </p:sp>
      <p:sp>
        <p:nvSpPr>
          <p:cNvPr id="5" name="Footer Placeholder 4"/>
          <p:cNvSpPr>
            <a:spLocks noGrp="1"/>
          </p:cNvSpPr>
          <p:nvPr>
            <p:ph type="ftr" sz="quarter" idx="11"/>
          </p:nvPr>
        </p:nvSpPr>
        <p:spPr>
          <a:xfrm>
            <a:off x="1127124" y="329307"/>
            <a:ext cx="5943668" cy="309201"/>
          </a:xfrm>
        </p:spPr>
        <p:txBody>
          <a:bodyPr/>
          <a:lstStyle/>
          <a:p>
            <a:endParaRPr lang="en-US" dirty="0"/>
          </a:p>
        </p:txBody>
      </p:sp>
      <p:sp>
        <p:nvSpPr>
          <p:cNvPr id="6" name="Slide Number Placeholder 5"/>
          <p:cNvSpPr>
            <a:spLocks noGrp="1"/>
          </p:cNvSpPr>
          <p:nvPr>
            <p:ph type="sldNum" sz="quarter" idx="12"/>
          </p:nvPr>
        </p:nvSpPr>
        <p:spPr>
          <a:xfrm>
            <a:off x="9924392" y="134930"/>
            <a:ext cx="811019" cy="503578"/>
          </a:xfrm>
        </p:spPr>
        <p:txBody>
          <a:bodyPr/>
          <a:lstStyle/>
          <a:p>
            <a:fld id="{D57F1E4F-1CFF-5643-939E-217C01CDF565}" type="slidenum">
              <a:rPr lang="en-US" smtClean="0"/>
              <a:pPr/>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733873863"/>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9/13/2018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803868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4709"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30270"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smtClean="0"/>
              <a:pPr/>
              <a:t>9/13/2018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pic>
        <p:nvPicPr>
          <p:cNvPr id="17" name="Picture 16"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59215" b="36435"/>
          <a:stretch/>
        </p:blipFill>
        <p:spPr>
          <a:xfrm rot="5400000">
            <a:off x="8642279" y="3046916"/>
            <a:ext cx="4663440" cy="155448"/>
          </a:xfrm>
          <a:prstGeom prst="rect">
            <a:avLst/>
          </a:prstGeom>
          <a:noFill/>
          <a:ln>
            <a:noFill/>
          </a:ln>
        </p:spPr>
      </p:pic>
    </p:spTree>
    <p:extLst>
      <p:ext uri="{BB962C8B-B14F-4D97-AF65-F5344CB8AC3E}">
        <p14:creationId xmlns:p14="http://schemas.microsoft.com/office/powerpoint/2010/main" val="2555199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sz="1200"/>
            </a:lvl1pPr>
          </a:lstStyle>
          <a:p>
            <a:fld id="{9B3A1323-8D79-1946-B0D7-40001CF92E9D}" type="datetimeFigureOut">
              <a:rPr lang="en-US" smtClean="0"/>
              <a:pPr/>
              <a:t>9/13/2018</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pic>
        <p:nvPicPr>
          <p:cNvPr id="24" name="Picture 2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3379029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29167" y="1756129"/>
            <a:ext cx="8619060" cy="2050065"/>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hasCustomPrompt="1"/>
          </p:nvPr>
        </p:nvSpPr>
        <p:spPr>
          <a:xfrm>
            <a:off x="1129166" y="3806195"/>
            <a:ext cx="861906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9/13/2018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3746060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31052" y="958037"/>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29166" y="2165621"/>
            <a:ext cx="4645152" cy="32938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95606" y="2171769"/>
            <a:ext cx="4645152" cy="32870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9/13/2018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1276053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29166" y="953336"/>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9166" y="2169727"/>
            <a:ext cx="4645152" cy="801943"/>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29166" y="2974448"/>
            <a:ext cx="4645152" cy="24938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4337" y="2173181"/>
            <a:ext cx="4645152" cy="802237"/>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094337" y="2971669"/>
            <a:ext cx="4645152" cy="248719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pPr/>
              <a:t>9/13/2018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pic>
        <p:nvPicPr>
          <p:cNvPr id="18" name="Picture 17"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48208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9/13/2018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pic>
        <p:nvPicPr>
          <p:cNvPr id="14" name="Picture 1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347685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9/13/2018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25829160"/>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4291" y="952578"/>
            <a:ext cx="3275013" cy="2322176"/>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23334" y="952578"/>
            <a:ext cx="6012470" cy="4505221"/>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4291" y="3274754"/>
            <a:ext cx="3275013" cy="2178918"/>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0DF5E60-9974-AC48-9591-99C2BB44B7CF}" type="datetimeFigureOut">
              <a:rPr lang="en-US" smtClean="0"/>
              <a:pPr/>
              <a:t>9/13/2018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5074402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129124" y="1129513"/>
            <a:ext cx="5854872" cy="1924208"/>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8247" y="3053721"/>
            <a:ext cx="5846486" cy="2096013"/>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125300" y="5469856"/>
            <a:ext cx="5849605" cy="320123"/>
          </a:xfrm>
        </p:spPr>
        <p:txBody>
          <a:bodyPr/>
          <a:lstStyle>
            <a:lvl1pPr algn="l">
              <a:defRPr/>
            </a:lvl1pPr>
          </a:lstStyle>
          <a:p>
            <a:fld id="{18C79C5D-2A6F-F04D-97DA-BEF2467B64E4}" type="datetimeFigureOut">
              <a:rPr lang="en-US" smtClean="0"/>
              <a:pPr/>
              <a:t>9/13/2018</a:t>
            </a:fld>
            <a:endParaRPr lang="en-US" dirty="0"/>
          </a:p>
        </p:txBody>
      </p:sp>
      <p:sp>
        <p:nvSpPr>
          <p:cNvPr id="6" name="Footer Placeholder 5"/>
          <p:cNvSpPr>
            <a:spLocks noGrp="1"/>
          </p:cNvSpPr>
          <p:nvPr>
            <p:ph type="ftr" sz="quarter" idx="11"/>
          </p:nvPr>
        </p:nvSpPr>
        <p:spPr>
          <a:xfrm>
            <a:off x="1125300" y="318640"/>
            <a:ext cx="4877818" cy="320931"/>
          </a:xfrm>
        </p:spPr>
        <p:txBody>
          <a:bodyPr/>
          <a:lstStyle/>
          <a:p>
            <a:endParaRPr lang="en-US" dirty="0"/>
          </a:p>
        </p:txBody>
      </p:sp>
      <p:sp>
        <p:nvSpPr>
          <p:cNvPr id="7" name="Slide Number Placeholder 6"/>
          <p:cNvSpPr>
            <a:spLocks noGrp="1"/>
          </p:cNvSpPr>
          <p:nvPr>
            <p:ph type="sldNum" sz="quarter" idx="12"/>
          </p:nvPr>
        </p:nvSpPr>
        <p:spPr>
          <a:xfrm>
            <a:off x="6176794" y="137408"/>
            <a:ext cx="811019" cy="503578"/>
          </a:xfrm>
        </p:spPr>
        <p:txBody>
          <a:bodyPr/>
          <a:lstStyle/>
          <a:p>
            <a:fld id="{D57F1E4F-1CFF-5643-939E-217C01CDF565}" type="slidenum">
              <a:rPr lang="en-US" smtClean="0"/>
              <a:pPr/>
              <a:t>‹#›</a:t>
            </a:fld>
            <a:endParaRPr lang="en-US" dirty="0"/>
          </a:p>
        </p:txBody>
      </p:sp>
      <p:pic>
        <p:nvPicPr>
          <p:cNvPr id="22" name="Picture 21"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t="474" r="48549" b="36564"/>
          <a:stretch/>
        </p:blipFill>
        <p:spPr>
          <a:xfrm>
            <a:off x="1125460" y="643464"/>
            <a:ext cx="5879592" cy="155448"/>
          </a:xfrm>
          <a:prstGeom prst="rect">
            <a:avLst/>
          </a:prstGeom>
          <a:noFill/>
          <a:ln>
            <a:noFill/>
          </a:ln>
        </p:spPr>
      </p:pic>
    </p:spTree>
    <p:extLst>
      <p:ext uri="{BB962C8B-B14F-4D97-AF65-F5344CB8AC3E}">
        <p14:creationId xmlns:p14="http://schemas.microsoft.com/office/powerpoint/2010/main" val="491504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13" name="Rectangle 12"/>
          <p:cNvSpPr/>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130270" y="953324"/>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130270" y="2171769"/>
            <a:ext cx="9603275" cy="329457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32830" y="330370"/>
            <a:ext cx="2515396"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09B482E8-6E0E-1B4F-B1FD-C69DB9E858D9}" type="datetimeFigureOut">
              <a:rPr lang="en-US" smtClean="0"/>
              <a:pPr/>
              <a:t>9/13/2018</a:t>
            </a:fld>
            <a:endParaRPr lang="en-US" dirty="0"/>
          </a:p>
        </p:txBody>
      </p:sp>
      <p:sp>
        <p:nvSpPr>
          <p:cNvPr id="5" name="Footer Placeholder 4"/>
          <p:cNvSpPr>
            <a:spLocks noGrp="1"/>
          </p:cNvSpPr>
          <p:nvPr>
            <p:ph type="ftr" sz="quarter" idx="3"/>
          </p:nvPr>
        </p:nvSpPr>
        <p:spPr>
          <a:xfrm>
            <a:off x="1130270"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918076" y="137408"/>
            <a:ext cx="811019" cy="503578"/>
          </a:xfrm>
          <a:prstGeom prst="rect">
            <a:avLst/>
          </a:prstGeom>
        </p:spPr>
        <p:txBody>
          <a:bodyPr vert="horz" lIns="91440" tIns="45720" rIns="91440" bIns="45720" rtlCol="0" anchor="t"/>
          <a:lstStyle>
            <a:lvl1pPr algn="r">
              <a:defRPr sz="28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09374367"/>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Lst>
  <p:hf sldNum="0" hdr="0" ftr="0" dt="0"/>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The Nature of Research</a:t>
            </a:r>
            <a:r>
              <a:rPr lang="en-CA" dirty="0"/>
              <a:t/>
            </a:r>
            <a:br>
              <a:rPr lang="en-CA" dirty="0"/>
            </a:br>
            <a:endParaRPr lang="en-CA" dirty="0"/>
          </a:p>
        </p:txBody>
      </p:sp>
      <p:sp>
        <p:nvSpPr>
          <p:cNvPr id="3" name="Subtitle 2"/>
          <p:cNvSpPr>
            <a:spLocks noGrp="1"/>
          </p:cNvSpPr>
          <p:nvPr>
            <p:ph type="subTitle" idx="1"/>
          </p:nvPr>
        </p:nvSpPr>
        <p:spPr/>
        <p:txBody>
          <a:bodyPr/>
          <a:lstStyle/>
          <a:p>
            <a:r>
              <a:rPr lang="en-US" dirty="0"/>
              <a:t>Epistemological and ontological views</a:t>
            </a:r>
            <a:endParaRPr lang="en-CA" dirty="0"/>
          </a:p>
        </p:txBody>
      </p:sp>
    </p:spTree>
    <p:extLst>
      <p:ext uri="{BB962C8B-B14F-4D97-AF65-F5344CB8AC3E}">
        <p14:creationId xmlns:p14="http://schemas.microsoft.com/office/powerpoint/2010/main" val="39872771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4" name="Picture 2" descr="Image result for qualitative research"/>
          <p:cNvPicPr>
            <a:picLocks noChangeAspect="1" noChangeArrowheads="1"/>
          </p:cNvPicPr>
          <p:nvPr/>
        </p:nvPicPr>
        <p:blipFill rotWithShape="1">
          <a:blip r:embed="rId2">
            <a:extLst>
              <a:ext uri="{28A0092B-C50C-407E-A947-70E740481C1C}">
                <a14:useLocalDpi xmlns:a14="http://schemas.microsoft.com/office/drawing/2010/main" val="0"/>
              </a:ext>
            </a:extLst>
          </a:blip>
          <a:srcRect b="9484"/>
          <a:stretch/>
        </p:blipFill>
        <p:spPr bwMode="auto">
          <a:xfrm>
            <a:off x="1130270" y="953324"/>
            <a:ext cx="9971728" cy="4513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53730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Characteristics of Qualitative Research </a:t>
            </a:r>
          </a:p>
        </p:txBody>
      </p:sp>
      <p:sp>
        <p:nvSpPr>
          <p:cNvPr id="3" name="Content Placeholder 2"/>
          <p:cNvSpPr>
            <a:spLocks noGrp="1"/>
          </p:cNvSpPr>
          <p:nvPr>
            <p:ph idx="1"/>
          </p:nvPr>
        </p:nvSpPr>
        <p:spPr/>
        <p:txBody>
          <a:bodyPr>
            <a:normAutofit lnSpcReduction="10000"/>
          </a:bodyPr>
          <a:lstStyle/>
          <a:p>
            <a:r>
              <a:rPr lang="en-CA" dirty="0"/>
              <a:t>Open inquiry</a:t>
            </a:r>
          </a:p>
          <a:p>
            <a:r>
              <a:rPr lang="en-CA" dirty="0"/>
              <a:t>Inductive </a:t>
            </a:r>
          </a:p>
          <a:p>
            <a:r>
              <a:rPr lang="en-CA" dirty="0"/>
              <a:t>Descriptive </a:t>
            </a:r>
          </a:p>
          <a:p>
            <a:r>
              <a:rPr lang="en-CA" dirty="0"/>
              <a:t>Interpretive</a:t>
            </a:r>
          </a:p>
          <a:p>
            <a:r>
              <a:rPr lang="en-CA" dirty="0"/>
              <a:t>Multiple perspectives</a:t>
            </a:r>
          </a:p>
          <a:p>
            <a:r>
              <a:rPr lang="en-CA" dirty="0"/>
              <a:t>Cyclic</a:t>
            </a:r>
          </a:p>
          <a:p>
            <a:r>
              <a:rPr lang="en-CA" dirty="0"/>
              <a:t>Context specific</a:t>
            </a:r>
          </a:p>
          <a:p>
            <a:endParaRPr lang="en-CA" dirty="0"/>
          </a:p>
          <a:p>
            <a:endParaRPr lang="en-CA" dirty="0"/>
          </a:p>
        </p:txBody>
      </p:sp>
    </p:spTree>
    <p:extLst>
      <p:ext uri="{BB962C8B-B14F-4D97-AF65-F5344CB8AC3E}">
        <p14:creationId xmlns:p14="http://schemas.microsoft.com/office/powerpoint/2010/main" val="32791408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361950" y="268005"/>
          <a:ext cx="11830050" cy="62746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365087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25E0D8-56C0-479E-96B8-570878C46054}"/>
              </a:ext>
            </a:extLst>
          </p:cNvPr>
          <p:cNvSpPr>
            <a:spLocks noGrp="1"/>
          </p:cNvSpPr>
          <p:nvPr>
            <p:ph type="ctrTitle"/>
          </p:nvPr>
        </p:nvSpPr>
        <p:spPr/>
        <p:txBody>
          <a:bodyPr/>
          <a:lstStyle/>
          <a:p>
            <a:r>
              <a:rPr lang="en-US" dirty="0"/>
              <a:t>Mixed Methods</a:t>
            </a:r>
          </a:p>
        </p:txBody>
      </p:sp>
      <p:sp>
        <p:nvSpPr>
          <p:cNvPr id="5" name="Subtitle 4">
            <a:extLst>
              <a:ext uri="{FF2B5EF4-FFF2-40B4-BE49-F238E27FC236}">
                <a16:creationId xmlns:a16="http://schemas.microsoft.com/office/drawing/2014/main" id="{964269AB-A657-4E0B-B66A-F6D2C4750011}"/>
              </a:ext>
            </a:extLst>
          </p:cNvPr>
          <p:cNvSpPr>
            <a:spLocks noGrp="1"/>
          </p:cNvSpPr>
          <p:nvPr>
            <p:ph type="subTitle" idx="1"/>
          </p:nvPr>
        </p:nvSpPr>
        <p:spPr/>
        <p:txBody>
          <a:bodyPr/>
          <a:lstStyle/>
          <a:p>
            <a:r>
              <a:rPr lang="en-US" dirty="0"/>
              <a:t>Quantitative &amp; Qualitative </a:t>
            </a:r>
          </a:p>
        </p:txBody>
      </p:sp>
    </p:spTree>
    <p:extLst>
      <p:ext uri="{BB962C8B-B14F-4D97-AF65-F5344CB8AC3E}">
        <p14:creationId xmlns:p14="http://schemas.microsoft.com/office/powerpoint/2010/main" val="28721530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0674" y="1567545"/>
            <a:ext cx="6598376" cy="4297679"/>
          </a:xfrm>
        </p:spPr>
        <p:txBody>
          <a:bodyPr>
            <a:normAutofit lnSpcReduction="10000"/>
          </a:bodyPr>
          <a:lstStyle/>
          <a:p>
            <a:pPr marL="0" indent="0">
              <a:lnSpc>
                <a:spcPct val="105000"/>
              </a:lnSpc>
              <a:buNone/>
            </a:pPr>
            <a:endParaRPr lang="en-US" dirty="0">
              <a:solidFill>
                <a:srgbClr val="00B050"/>
              </a:solidFill>
            </a:endParaRPr>
          </a:p>
          <a:p>
            <a:pPr>
              <a:lnSpc>
                <a:spcPct val="105000"/>
              </a:lnSpc>
            </a:pPr>
            <a:r>
              <a:rPr lang="en-US" dirty="0"/>
              <a:t>Advantages of each complement the other, resulting in a stronger research design, and more valid and reliable findings.</a:t>
            </a:r>
          </a:p>
          <a:p>
            <a:pPr>
              <a:lnSpc>
                <a:spcPct val="105000"/>
              </a:lnSpc>
            </a:pPr>
            <a:endParaRPr lang="en-US" dirty="0"/>
          </a:p>
          <a:p>
            <a:pPr>
              <a:lnSpc>
                <a:spcPct val="105000"/>
              </a:lnSpc>
            </a:pPr>
            <a:r>
              <a:rPr lang="en-US" dirty="0"/>
              <a:t>Inadequacies of individual methods are minimized </a:t>
            </a:r>
          </a:p>
          <a:p>
            <a:pPr>
              <a:lnSpc>
                <a:spcPct val="105000"/>
              </a:lnSpc>
            </a:pPr>
            <a:endParaRPr lang="en-US" dirty="0"/>
          </a:p>
          <a:p>
            <a:pPr>
              <a:lnSpc>
                <a:spcPct val="105000"/>
              </a:lnSpc>
            </a:pPr>
            <a:r>
              <a:rPr lang="en-US" dirty="0"/>
              <a:t>The what can also be supported with the why</a:t>
            </a:r>
          </a:p>
          <a:p>
            <a:pPr>
              <a:lnSpc>
                <a:spcPct val="105000"/>
              </a:lnSpc>
            </a:pPr>
            <a:endParaRPr lang="en-IN" dirty="0"/>
          </a:p>
          <a:p>
            <a:pPr>
              <a:lnSpc>
                <a:spcPct val="105000"/>
              </a:lnSpc>
            </a:pPr>
            <a:r>
              <a:rPr lang="en-IN" dirty="0"/>
              <a:t>Offers  a balance between logic and stories</a:t>
            </a:r>
          </a:p>
          <a:p>
            <a:pPr>
              <a:lnSpc>
                <a:spcPct val="105000"/>
              </a:lnSpc>
            </a:pPr>
            <a:endParaRPr lang="en-US" dirty="0"/>
          </a:p>
          <a:p>
            <a:endParaRPr lang="en-IN" dirty="0">
              <a:latin typeface="Andalus" pitchFamily="18" charset="-78"/>
              <a:cs typeface="Andalus" pitchFamily="18" charset="-78"/>
            </a:endParaRPr>
          </a:p>
        </p:txBody>
      </p:sp>
      <p:sp>
        <p:nvSpPr>
          <p:cNvPr id="5" name="Title 1"/>
          <p:cNvSpPr>
            <a:spLocks noGrp="1"/>
          </p:cNvSpPr>
          <p:nvPr>
            <p:ph type="title"/>
          </p:nvPr>
        </p:nvSpPr>
        <p:spPr>
          <a:xfrm>
            <a:off x="1040673" y="888276"/>
            <a:ext cx="9879875" cy="679268"/>
          </a:xfrm>
        </p:spPr>
        <p:txBody>
          <a:bodyPr>
            <a:normAutofit/>
          </a:bodyPr>
          <a:lstStyle/>
          <a:p>
            <a:r>
              <a:rPr lang="en-US" dirty="0"/>
              <a:t>Combining qualitative &amp; quantitative methods</a:t>
            </a:r>
            <a:endParaRPr lang="en-IN" dirty="0"/>
          </a:p>
        </p:txBody>
      </p:sp>
      <p:sp>
        <p:nvSpPr>
          <p:cNvPr id="4" name="TextBox 3"/>
          <p:cNvSpPr txBox="1"/>
          <p:nvPr/>
        </p:nvSpPr>
        <p:spPr>
          <a:xfrm>
            <a:off x="8305800" y="2000250"/>
            <a:ext cx="2819400" cy="3693319"/>
          </a:xfrm>
          <a:prstGeom prst="rect">
            <a:avLst/>
          </a:prstGeom>
          <a:noFill/>
          <a:ln>
            <a:solidFill>
              <a:srgbClr val="FFC000"/>
            </a:solidFill>
          </a:ln>
        </p:spPr>
        <p:txBody>
          <a:bodyPr wrap="square" rtlCol="0">
            <a:spAutoFit/>
          </a:bodyPr>
          <a:lstStyle/>
          <a:p>
            <a:r>
              <a:rPr lang="en-US" dirty="0"/>
              <a:t>What are the qualities of a good teacher?</a:t>
            </a:r>
          </a:p>
          <a:p>
            <a:endParaRPr lang="en-US" dirty="0"/>
          </a:p>
          <a:p>
            <a:r>
              <a:rPr lang="en-US" dirty="0"/>
              <a:t>Place a check by all the qualities you agree with. </a:t>
            </a:r>
          </a:p>
          <a:p>
            <a:endParaRPr lang="en-US" dirty="0"/>
          </a:p>
          <a:p>
            <a:pPr>
              <a:buFont typeface="Wingdings" pitchFamily="2" charset="2"/>
              <a:buChar char="q"/>
            </a:pPr>
            <a:r>
              <a:rPr lang="en-US" dirty="0"/>
              <a:t> Humor</a:t>
            </a:r>
          </a:p>
          <a:p>
            <a:pPr>
              <a:buFont typeface="Wingdings" pitchFamily="2" charset="2"/>
              <a:buChar char="q"/>
            </a:pPr>
            <a:r>
              <a:rPr lang="en-US" dirty="0"/>
              <a:t>Teaching style</a:t>
            </a:r>
          </a:p>
          <a:p>
            <a:pPr>
              <a:buFont typeface="Wingdings" pitchFamily="2" charset="2"/>
              <a:buChar char="q"/>
            </a:pPr>
            <a:r>
              <a:rPr lang="en-US" dirty="0"/>
              <a:t>Passion</a:t>
            </a:r>
          </a:p>
          <a:p>
            <a:pPr>
              <a:buFont typeface="Wingdings" pitchFamily="2" charset="2"/>
              <a:buChar char="q"/>
            </a:pPr>
            <a:r>
              <a:rPr lang="en-US" dirty="0"/>
              <a:t>Knowledgeable</a:t>
            </a:r>
          </a:p>
          <a:p>
            <a:pPr>
              <a:buFont typeface="Wingdings" pitchFamily="2" charset="2"/>
              <a:buChar char="q"/>
            </a:pPr>
            <a:r>
              <a:rPr lang="en-US" dirty="0"/>
              <a:t>Good looking</a:t>
            </a:r>
          </a:p>
          <a:p>
            <a:pPr>
              <a:buFont typeface="Wingdings" pitchFamily="2" charset="2"/>
              <a:buChar char="q"/>
            </a:pPr>
            <a:r>
              <a:rPr lang="en-US" dirty="0"/>
              <a:t>Other________</a:t>
            </a:r>
          </a:p>
          <a:p>
            <a:pPr>
              <a:buFont typeface="Wingdings" pitchFamily="2" charset="2"/>
              <a:buChar char="q"/>
            </a:pPr>
            <a:endParaRPr lang="en-US" dirty="0"/>
          </a:p>
        </p:txBody>
      </p:sp>
    </p:spTree>
    <p:extLst>
      <p:ext uri="{BB962C8B-B14F-4D97-AF65-F5344CB8AC3E}">
        <p14:creationId xmlns:p14="http://schemas.microsoft.com/office/powerpoint/2010/main" val="12652436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8421" y="796838"/>
            <a:ext cx="10519955" cy="666204"/>
          </a:xfrm>
        </p:spPr>
        <p:txBody>
          <a:bodyPr>
            <a:normAutofit/>
          </a:bodyPr>
          <a:lstStyle/>
          <a:p>
            <a:pPr>
              <a:lnSpc>
                <a:spcPct val="80000"/>
              </a:lnSpc>
            </a:pPr>
            <a:r>
              <a:rPr lang="en-US" dirty="0">
                <a:solidFill>
                  <a:schemeClr val="tx1"/>
                </a:solidFill>
              </a:rPr>
              <a:t>?Qualitative before quantitative#</a:t>
            </a:r>
          </a:p>
        </p:txBody>
      </p:sp>
      <p:sp>
        <p:nvSpPr>
          <p:cNvPr id="3" name="Content Placeholder 2"/>
          <p:cNvSpPr>
            <a:spLocks noGrp="1"/>
          </p:cNvSpPr>
          <p:nvPr>
            <p:ph idx="1"/>
          </p:nvPr>
        </p:nvSpPr>
        <p:spPr>
          <a:xfrm>
            <a:off x="988421" y="1645020"/>
            <a:ext cx="10027192" cy="4468397"/>
          </a:xfrm>
        </p:spPr>
        <p:txBody>
          <a:bodyPr>
            <a:noAutofit/>
          </a:bodyPr>
          <a:lstStyle/>
          <a:p>
            <a:pPr>
              <a:lnSpc>
                <a:spcPct val="80000"/>
              </a:lnSpc>
              <a:buNone/>
            </a:pPr>
            <a:endParaRPr lang="en-US" sz="1900" dirty="0">
              <a:solidFill>
                <a:srgbClr val="00B050"/>
              </a:solidFill>
            </a:endParaRPr>
          </a:p>
          <a:p>
            <a:pPr>
              <a:lnSpc>
                <a:spcPct val="80000"/>
              </a:lnSpc>
            </a:pPr>
            <a:r>
              <a:rPr lang="en-US" sz="1900" dirty="0"/>
              <a:t>Qualitative techniques can be used to provide much needed information when exploring new areas</a:t>
            </a:r>
          </a:p>
          <a:p>
            <a:pPr>
              <a:lnSpc>
                <a:spcPct val="80000"/>
              </a:lnSpc>
            </a:pPr>
            <a:endParaRPr lang="en-US" sz="1900" dirty="0"/>
          </a:p>
          <a:p>
            <a:pPr>
              <a:lnSpc>
                <a:spcPct val="80000"/>
              </a:lnSpc>
            </a:pPr>
            <a:r>
              <a:rPr lang="en-US" sz="1900" dirty="0"/>
              <a:t>Can give you a general idea of the topic you are exploring and the issues that exist</a:t>
            </a:r>
          </a:p>
          <a:p>
            <a:pPr>
              <a:lnSpc>
                <a:spcPct val="80000"/>
              </a:lnSpc>
            </a:pPr>
            <a:endParaRPr lang="en-US" sz="1900" dirty="0"/>
          </a:p>
          <a:p>
            <a:pPr>
              <a:lnSpc>
                <a:spcPct val="80000"/>
              </a:lnSpc>
            </a:pPr>
            <a:r>
              <a:rPr lang="en-US" sz="1900" dirty="0"/>
              <a:t>Can be used to gather information that can be used to create a survey or other follow up data collection procedures. </a:t>
            </a:r>
          </a:p>
          <a:p>
            <a:pPr>
              <a:lnSpc>
                <a:spcPct val="80000"/>
              </a:lnSpc>
            </a:pPr>
            <a:endParaRPr lang="en-US" sz="1900" dirty="0"/>
          </a:p>
          <a:p>
            <a:pPr>
              <a:lnSpc>
                <a:spcPct val="80000"/>
              </a:lnSpc>
            </a:pPr>
            <a:endParaRPr lang="en-US" sz="1900" dirty="0"/>
          </a:p>
          <a:p>
            <a:pPr>
              <a:lnSpc>
                <a:spcPct val="80000"/>
              </a:lnSpc>
            </a:pPr>
            <a:r>
              <a:rPr lang="en-US" sz="1900" dirty="0"/>
              <a:t>Use of qualitative method to check assumptions &amp; refine research questions is valuable across &amp; within culture</a:t>
            </a:r>
          </a:p>
          <a:p>
            <a:pPr>
              <a:lnSpc>
                <a:spcPct val="80000"/>
              </a:lnSpc>
            </a:pPr>
            <a:endParaRPr lang="en-US" sz="1900" dirty="0"/>
          </a:p>
          <a:p>
            <a:pPr marL="0" indent="0">
              <a:lnSpc>
                <a:spcPct val="80000"/>
              </a:lnSpc>
              <a:buFont typeface="Arial" panose="020B0604020202020204" pitchFamily="34" charset="0"/>
              <a:buNone/>
            </a:pPr>
            <a:endParaRPr lang="en-US" sz="1900" dirty="0">
              <a:solidFill>
                <a:srgbClr val="00B050"/>
              </a:solidFill>
            </a:endParaRPr>
          </a:p>
          <a:p>
            <a:pPr marL="0" indent="0">
              <a:buNone/>
            </a:pPr>
            <a:endParaRPr lang="en-IN" sz="1800" dirty="0">
              <a:cs typeface="Andalus" pitchFamily="18" charset="-78"/>
            </a:endParaRPr>
          </a:p>
        </p:txBody>
      </p:sp>
    </p:spTree>
    <p:extLst>
      <p:ext uri="{BB962C8B-B14F-4D97-AF65-F5344CB8AC3E}">
        <p14:creationId xmlns:p14="http://schemas.microsoft.com/office/powerpoint/2010/main" val="22002748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8421" y="1736461"/>
            <a:ext cx="6764929" cy="4226190"/>
          </a:xfrm>
        </p:spPr>
        <p:txBody>
          <a:bodyPr>
            <a:noAutofit/>
          </a:bodyPr>
          <a:lstStyle/>
          <a:p>
            <a:pPr>
              <a:lnSpc>
                <a:spcPct val="80000"/>
              </a:lnSpc>
              <a:buNone/>
            </a:pPr>
            <a:endParaRPr lang="en-US" sz="1900" dirty="0"/>
          </a:p>
          <a:p>
            <a:pPr>
              <a:lnSpc>
                <a:spcPct val="80000"/>
              </a:lnSpc>
            </a:pPr>
            <a:r>
              <a:rPr lang="en-US" sz="1900" dirty="0"/>
              <a:t>Quantitative studies </a:t>
            </a:r>
            <a:r>
              <a:rPr lang="en-US" sz="1900" dirty="0" smtClean="0"/>
              <a:t>can result in </a:t>
            </a:r>
            <a:r>
              <a:rPr lang="en-US" sz="1900" dirty="0"/>
              <a:t>numerical data that lacks explanation</a:t>
            </a:r>
          </a:p>
          <a:p>
            <a:pPr>
              <a:lnSpc>
                <a:spcPct val="80000"/>
              </a:lnSpc>
              <a:buNone/>
            </a:pPr>
            <a:endParaRPr lang="en-US" sz="1900" dirty="0"/>
          </a:p>
          <a:p>
            <a:pPr>
              <a:lnSpc>
                <a:spcPct val="80000"/>
              </a:lnSpc>
            </a:pPr>
            <a:endParaRPr lang="en-US" sz="1900" dirty="0"/>
          </a:p>
          <a:p>
            <a:pPr>
              <a:lnSpc>
                <a:spcPct val="80000"/>
              </a:lnSpc>
            </a:pPr>
            <a:r>
              <a:rPr lang="en-US" sz="1900" dirty="0"/>
              <a:t>Qualitative studies help to provide clarity to such data</a:t>
            </a:r>
          </a:p>
          <a:p>
            <a:pPr>
              <a:lnSpc>
                <a:spcPct val="80000"/>
              </a:lnSpc>
            </a:pPr>
            <a:endParaRPr lang="en-US" sz="1900" dirty="0">
              <a:solidFill>
                <a:srgbClr val="00B050"/>
              </a:solidFill>
            </a:endParaRPr>
          </a:p>
          <a:p>
            <a:pPr>
              <a:lnSpc>
                <a:spcPct val="80000"/>
              </a:lnSpc>
            </a:pPr>
            <a:endParaRPr lang="en-US" sz="1900" dirty="0">
              <a:solidFill>
                <a:srgbClr val="00B050"/>
              </a:solidFill>
            </a:endParaRPr>
          </a:p>
          <a:p>
            <a:pPr>
              <a:lnSpc>
                <a:spcPct val="80000"/>
              </a:lnSpc>
            </a:pPr>
            <a:r>
              <a:rPr lang="en-US" sz="1900" dirty="0">
                <a:solidFill>
                  <a:schemeClr val="tx1"/>
                </a:solidFill>
              </a:rPr>
              <a:t>By doing quantitative first you can collect the what, then go back and get the why.</a:t>
            </a:r>
          </a:p>
          <a:p>
            <a:pPr marL="0" indent="0">
              <a:buNone/>
            </a:pPr>
            <a:endParaRPr lang="en-IN" sz="2200" dirty="0">
              <a:latin typeface="Andalus" pitchFamily="18" charset="-78"/>
              <a:cs typeface="Andalus" pitchFamily="18" charset="-78"/>
            </a:endParaRPr>
          </a:p>
          <a:p>
            <a:pPr marL="0" indent="0">
              <a:buNone/>
            </a:pPr>
            <a:endParaRPr lang="en-IN" b="1" dirty="0">
              <a:solidFill>
                <a:srgbClr val="00823B"/>
              </a:solidFill>
              <a:latin typeface="Andalus" pitchFamily="18" charset="-78"/>
              <a:cs typeface="Andalus" pitchFamily="18" charset="-78"/>
            </a:endParaRPr>
          </a:p>
          <a:p>
            <a:pPr marL="0" indent="0">
              <a:buNone/>
            </a:pPr>
            <a:endParaRPr lang="en-US" dirty="0">
              <a:solidFill>
                <a:schemeClr val="tx1"/>
              </a:solidFill>
              <a:latin typeface="Andalus" pitchFamily="18" charset="-78"/>
              <a:cs typeface="Andalus" pitchFamily="18" charset="-78"/>
            </a:endParaRPr>
          </a:p>
          <a:p>
            <a:endParaRPr lang="en-IN" dirty="0"/>
          </a:p>
        </p:txBody>
      </p:sp>
      <p:sp>
        <p:nvSpPr>
          <p:cNvPr id="5" name="TextBox 4"/>
          <p:cNvSpPr txBox="1"/>
          <p:nvPr/>
        </p:nvSpPr>
        <p:spPr>
          <a:xfrm>
            <a:off x="8305800" y="2000250"/>
            <a:ext cx="2819400" cy="3693319"/>
          </a:xfrm>
          <a:prstGeom prst="rect">
            <a:avLst/>
          </a:prstGeom>
          <a:noFill/>
          <a:ln>
            <a:solidFill>
              <a:srgbClr val="FFC000"/>
            </a:solidFill>
          </a:ln>
        </p:spPr>
        <p:txBody>
          <a:bodyPr wrap="square" rtlCol="0">
            <a:spAutoFit/>
          </a:bodyPr>
          <a:lstStyle/>
          <a:p>
            <a:r>
              <a:rPr lang="en-US" dirty="0"/>
              <a:t>What are the qualities of a good teacher?</a:t>
            </a:r>
          </a:p>
          <a:p>
            <a:endParaRPr lang="en-US" dirty="0"/>
          </a:p>
          <a:p>
            <a:r>
              <a:rPr lang="en-US" dirty="0"/>
              <a:t>Place a check by all the qualities you agree with. </a:t>
            </a:r>
          </a:p>
          <a:p>
            <a:endParaRPr lang="en-US" dirty="0"/>
          </a:p>
          <a:p>
            <a:pPr>
              <a:buFont typeface="Wingdings" pitchFamily="2" charset="2"/>
              <a:buChar char="q"/>
            </a:pPr>
            <a:r>
              <a:rPr lang="en-US" dirty="0"/>
              <a:t> Humor</a:t>
            </a:r>
          </a:p>
          <a:p>
            <a:pPr>
              <a:buFont typeface="Wingdings" pitchFamily="2" charset="2"/>
              <a:buChar char="q"/>
            </a:pPr>
            <a:r>
              <a:rPr lang="en-US" dirty="0"/>
              <a:t>Teaching style</a:t>
            </a:r>
          </a:p>
          <a:p>
            <a:pPr>
              <a:buFont typeface="Wingdings" pitchFamily="2" charset="2"/>
              <a:buChar char="q"/>
            </a:pPr>
            <a:r>
              <a:rPr lang="en-US" dirty="0"/>
              <a:t>Passion</a:t>
            </a:r>
          </a:p>
          <a:p>
            <a:pPr>
              <a:buFont typeface="Wingdings" pitchFamily="2" charset="2"/>
              <a:buChar char="q"/>
            </a:pPr>
            <a:r>
              <a:rPr lang="en-US" dirty="0"/>
              <a:t>Knowledgeable</a:t>
            </a:r>
          </a:p>
          <a:p>
            <a:pPr>
              <a:buFont typeface="Wingdings" pitchFamily="2" charset="2"/>
              <a:buChar char="q"/>
            </a:pPr>
            <a:r>
              <a:rPr lang="en-US" dirty="0"/>
              <a:t>Good looking</a:t>
            </a:r>
          </a:p>
          <a:p>
            <a:pPr>
              <a:buFont typeface="Wingdings" pitchFamily="2" charset="2"/>
              <a:buChar char="q"/>
            </a:pPr>
            <a:r>
              <a:rPr lang="en-US" dirty="0"/>
              <a:t>Other________</a:t>
            </a:r>
          </a:p>
          <a:p>
            <a:pPr>
              <a:buFont typeface="Wingdings" pitchFamily="2" charset="2"/>
              <a:buChar char="q"/>
            </a:pPr>
            <a:endParaRPr lang="en-US" dirty="0"/>
          </a:p>
        </p:txBody>
      </p:sp>
      <p:sp>
        <p:nvSpPr>
          <p:cNvPr id="6" name="Title 1"/>
          <p:cNvSpPr>
            <a:spLocks noGrp="1"/>
          </p:cNvSpPr>
          <p:nvPr>
            <p:ph type="title"/>
          </p:nvPr>
        </p:nvSpPr>
        <p:spPr>
          <a:xfrm>
            <a:off x="969371" y="657498"/>
            <a:ext cx="10519955" cy="666204"/>
          </a:xfrm>
        </p:spPr>
        <p:txBody>
          <a:bodyPr>
            <a:normAutofit/>
          </a:bodyPr>
          <a:lstStyle/>
          <a:p>
            <a:pPr>
              <a:lnSpc>
                <a:spcPct val="80000"/>
              </a:lnSpc>
            </a:pPr>
            <a:r>
              <a:rPr lang="en-US" dirty="0">
                <a:solidFill>
                  <a:schemeClr val="tx1"/>
                </a:solidFill>
              </a:rPr>
              <a:t># quantitative before Qualitative ?</a:t>
            </a:r>
          </a:p>
        </p:txBody>
      </p:sp>
    </p:spTree>
    <p:extLst>
      <p:ext uri="{BB962C8B-B14F-4D97-AF65-F5344CB8AC3E}">
        <p14:creationId xmlns:p14="http://schemas.microsoft.com/office/powerpoint/2010/main" val="26801426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11B1F2-9A7A-4036-B640-58D05E0636DB}"/>
              </a:ext>
            </a:extLst>
          </p:cNvPr>
          <p:cNvSpPr>
            <a:spLocks noGrp="1"/>
          </p:cNvSpPr>
          <p:nvPr>
            <p:ph type="ctrTitle"/>
          </p:nvPr>
        </p:nvSpPr>
        <p:spPr/>
        <p:txBody>
          <a:bodyPr/>
          <a:lstStyle/>
          <a:p>
            <a:r>
              <a:rPr lang="en-US" dirty="0"/>
              <a:t>Research Paradigms</a:t>
            </a:r>
          </a:p>
        </p:txBody>
      </p:sp>
      <p:sp>
        <p:nvSpPr>
          <p:cNvPr id="5" name="Subtitle 4">
            <a:extLst>
              <a:ext uri="{FF2B5EF4-FFF2-40B4-BE49-F238E27FC236}">
                <a16:creationId xmlns:a16="http://schemas.microsoft.com/office/drawing/2014/main" id="{B5EF3DA9-9020-43F6-BBF2-620EEADB4F8F}"/>
              </a:ext>
            </a:extLst>
          </p:cNvPr>
          <p:cNvSpPr>
            <a:spLocks noGrp="1"/>
          </p:cNvSpPr>
          <p:nvPr>
            <p:ph type="subTitle" idx="1"/>
          </p:nvPr>
        </p:nvSpPr>
        <p:spPr/>
        <p:txBody>
          <a:bodyPr/>
          <a:lstStyle/>
          <a:p>
            <a:r>
              <a:rPr lang="en-US" dirty="0"/>
              <a:t>“the set of common beliefs and agreements shared between scientists about how problems should be understood and addressed” (Kuhn, 1962)</a:t>
            </a:r>
          </a:p>
        </p:txBody>
      </p:sp>
    </p:spTree>
    <p:extLst>
      <p:ext uri="{BB962C8B-B14F-4D97-AF65-F5344CB8AC3E}">
        <p14:creationId xmlns:p14="http://schemas.microsoft.com/office/powerpoint/2010/main" val="15304531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6EBE9-C1A3-4B6B-885E-9732BD5141B0}"/>
              </a:ext>
            </a:extLst>
          </p:cNvPr>
          <p:cNvSpPr>
            <a:spLocks noGrp="1"/>
          </p:cNvSpPr>
          <p:nvPr>
            <p:ph type="title"/>
          </p:nvPr>
        </p:nvSpPr>
        <p:spPr/>
        <p:txBody>
          <a:bodyPr/>
          <a:lstStyle/>
          <a:p>
            <a:r>
              <a:rPr lang="en-US" dirty="0"/>
              <a:t>Research Paradigms</a:t>
            </a:r>
          </a:p>
        </p:txBody>
      </p:sp>
      <p:sp>
        <p:nvSpPr>
          <p:cNvPr id="3" name="Content Placeholder 2">
            <a:extLst>
              <a:ext uri="{FF2B5EF4-FFF2-40B4-BE49-F238E27FC236}">
                <a16:creationId xmlns:a16="http://schemas.microsoft.com/office/drawing/2014/main" id="{9AC6DCB7-95CA-4EDA-95B3-375B71DD1034}"/>
              </a:ext>
            </a:extLst>
          </p:cNvPr>
          <p:cNvSpPr>
            <a:spLocks noGrp="1"/>
          </p:cNvSpPr>
          <p:nvPr>
            <p:ph idx="1"/>
          </p:nvPr>
        </p:nvSpPr>
        <p:spPr/>
        <p:txBody>
          <a:bodyPr/>
          <a:lstStyle/>
          <a:p>
            <a:pPr fontAlgn="base"/>
            <a:r>
              <a:rPr lang="en-US" dirty="0"/>
              <a:t>According to Guba (1990), research paradigms can be characterized through their:</a:t>
            </a:r>
          </a:p>
          <a:p>
            <a:pPr fontAlgn="base"/>
            <a:endParaRPr lang="en-US" dirty="0"/>
          </a:p>
          <a:p>
            <a:pPr fontAlgn="base"/>
            <a:r>
              <a:rPr lang="en-US" b="1" dirty="0"/>
              <a:t>ontology </a:t>
            </a:r>
            <a:r>
              <a:rPr lang="en-US" dirty="0"/>
              <a:t>– </a:t>
            </a:r>
            <a:r>
              <a:rPr lang="en-US" b="1" dirty="0"/>
              <a:t>What is reality?</a:t>
            </a:r>
            <a:endParaRPr lang="en-US" dirty="0"/>
          </a:p>
          <a:p>
            <a:pPr fontAlgn="base"/>
            <a:r>
              <a:rPr lang="en-US" b="1" dirty="0"/>
              <a:t>epistemology </a:t>
            </a:r>
            <a:r>
              <a:rPr lang="en-US" dirty="0"/>
              <a:t>– </a:t>
            </a:r>
            <a:r>
              <a:rPr lang="en-US" b="1" dirty="0"/>
              <a:t>How do you know something?</a:t>
            </a:r>
            <a:endParaRPr lang="en-US" dirty="0"/>
          </a:p>
          <a:p>
            <a:pPr fontAlgn="base"/>
            <a:r>
              <a:rPr lang="en-US" b="1" dirty="0"/>
              <a:t>methodology </a:t>
            </a:r>
            <a:r>
              <a:rPr lang="en-US" dirty="0"/>
              <a:t>– </a:t>
            </a:r>
            <a:r>
              <a:rPr lang="en-US" b="1" dirty="0"/>
              <a:t>How do you go about finding it out?</a:t>
            </a:r>
            <a:endParaRPr lang="en-US" dirty="0"/>
          </a:p>
          <a:p>
            <a:endParaRPr lang="en-US" dirty="0"/>
          </a:p>
        </p:txBody>
      </p:sp>
    </p:spTree>
    <p:extLst>
      <p:ext uri="{BB962C8B-B14F-4D97-AF65-F5344CB8AC3E}">
        <p14:creationId xmlns:p14="http://schemas.microsoft.com/office/powerpoint/2010/main" val="18675695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t>Part 1</a:t>
            </a:r>
          </a:p>
        </p:txBody>
      </p:sp>
      <p:sp>
        <p:nvSpPr>
          <p:cNvPr id="5" name="Content Placeholder 4"/>
          <p:cNvSpPr>
            <a:spLocks noGrp="1"/>
          </p:cNvSpPr>
          <p:nvPr>
            <p:ph idx="1"/>
          </p:nvPr>
        </p:nvSpPr>
        <p:spPr/>
        <p:txBody>
          <a:bodyPr/>
          <a:lstStyle/>
          <a:p>
            <a:r>
              <a:rPr lang="en-CA" dirty="0"/>
              <a:t>How the world works</a:t>
            </a:r>
          </a:p>
        </p:txBody>
      </p:sp>
    </p:spTree>
    <p:extLst>
      <p:ext uri="{BB962C8B-B14F-4D97-AF65-F5344CB8AC3E}">
        <p14:creationId xmlns:p14="http://schemas.microsoft.com/office/powerpoint/2010/main" val="2923348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Scientific Research</a:t>
            </a:r>
          </a:p>
        </p:txBody>
      </p:sp>
      <p:sp>
        <p:nvSpPr>
          <p:cNvPr id="3" name="Content Placeholder 2"/>
          <p:cNvSpPr>
            <a:spLocks noGrp="1"/>
          </p:cNvSpPr>
          <p:nvPr>
            <p:ph idx="1"/>
          </p:nvPr>
        </p:nvSpPr>
        <p:spPr/>
        <p:txBody>
          <a:bodyPr/>
          <a:lstStyle/>
          <a:p>
            <a:endParaRPr lang="en-CA"/>
          </a:p>
        </p:txBody>
      </p:sp>
      <p:pic>
        <p:nvPicPr>
          <p:cNvPr id="1026" name="Picture 2" descr="Image result for resear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501" y="2152182"/>
            <a:ext cx="3333750" cy="33337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resear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3148" y="2132595"/>
            <a:ext cx="3333750" cy="33337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resear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6898" y="2132595"/>
            <a:ext cx="333375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84193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How does the world work?</a:t>
            </a:r>
          </a:p>
        </p:txBody>
      </p:sp>
      <p:sp>
        <p:nvSpPr>
          <p:cNvPr id="3" name="Content Placeholder 2"/>
          <p:cNvSpPr>
            <a:spLocks noGrp="1"/>
          </p:cNvSpPr>
          <p:nvPr>
            <p:ph idx="1"/>
          </p:nvPr>
        </p:nvSpPr>
        <p:spPr/>
        <p:txBody>
          <a:bodyPr/>
          <a:lstStyle/>
          <a:p>
            <a:pPr marL="457200" lvl="1" indent="0">
              <a:buNone/>
            </a:pPr>
            <a:r>
              <a:rPr lang="en-CA" dirty="0"/>
              <a:t>weather, cars, cell phones, the human body, teachers, students</a:t>
            </a:r>
          </a:p>
        </p:txBody>
      </p:sp>
      <p:pic>
        <p:nvPicPr>
          <p:cNvPr id="1026" name="Picture 2" descr="Image result for weat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0270" y="3439879"/>
            <a:ext cx="1819154" cy="9783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most expensive car in the wor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0254" y="3324278"/>
            <a:ext cx="1749218" cy="143640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cell phon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9473" y="3241057"/>
            <a:ext cx="1582078" cy="151962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human bod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2381" y="3241057"/>
            <a:ext cx="2365168" cy="151962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www.lifeaftercubes.com/wp-content/uploads/2011/04/classroom.jpg"/>
          <p:cNvPicPr>
            <a:picLocks noChangeAspect="1" noChangeArrowheads="1"/>
          </p:cNvPicPr>
          <p:nvPr/>
        </p:nvPicPr>
        <p:blipFill>
          <a:blip r:embed="rId6">
            <a:extLst>
              <a:ext uri="{28A0092B-C50C-407E-A947-70E740481C1C}">
                <a14:useLocalDpi xmlns:a14="http://schemas.microsoft.com/office/drawing/2010/main" val="0"/>
              </a:ext>
            </a:extLst>
          </a:blip>
          <a:srcRect t="4257"/>
          <a:stretch>
            <a:fillRect/>
          </a:stretch>
        </p:blipFill>
        <p:spPr bwMode="auto">
          <a:xfrm>
            <a:off x="9233719" y="3241057"/>
            <a:ext cx="2564372" cy="15196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601473" y="5180234"/>
            <a:ext cx="9132072" cy="369332"/>
          </a:xfrm>
          <a:prstGeom prst="rect">
            <a:avLst/>
          </a:prstGeom>
          <a:noFill/>
        </p:spPr>
        <p:txBody>
          <a:bodyPr wrap="square" rtlCol="0">
            <a:spAutoFit/>
          </a:bodyPr>
          <a:lstStyle/>
          <a:p>
            <a:r>
              <a:rPr lang="en-CA" dirty="0"/>
              <a:t>Do all of these work in the same way?</a:t>
            </a:r>
          </a:p>
        </p:txBody>
      </p:sp>
    </p:spTree>
    <p:extLst>
      <p:ext uri="{BB962C8B-B14F-4D97-AF65-F5344CB8AC3E}">
        <p14:creationId xmlns:p14="http://schemas.microsoft.com/office/powerpoint/2010/main" val="15813228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Science &amp; Social Science</a:t>
            </a:r>
          </a:p>
        </p:txBody>
      </p:sp>
      <p:sp>
        <p:nvSpPr>
          <p:cNvPr id="3" name="Content Placeholder 2"/>
          <p:cNvSpPr>
            <a:spLocks noGrp="1"/>
          </p:cNvSpPr>
          <p:nvPr>
            <p:ph idx="1"/>
          </p:nvPr>
        </p:nvSpPr>
        <p:spPr/>
        <p:txBody>
          <a:bodyPr>
            <a:normAutofit fontScale="92500" lnSpcReduction="20000"/>
          </a:bodyPr>
          <a:lstStyle/>
          <a:p>
            <a:r>
              <a:rPr lang="en-CA" b="1" dirty="0"/>
              <a:t>Science </a:t>
            </a:r>
            <a:r>
              <a:rPr lang="en-CA" dirty="0"/>
              <a:t>studies the natural world, looking for patterns and connections to make useful predictions. </a:t>
            </a:r>
          </a:p>
          <a:p>
            <a:pPr lvl="1"/>
            <a:r>
              <a:rPr lang="en-CA" dirty="0"/>
              <a:t>Seeking truths and universal laws</a:t>
            </a:r>
          </a:p>
          <a:p>
            <a:pPr lvl="1"/>
            <a:r>
              <a:rPr lang="en-CA" dirty="0"/>
              <a:t>Seeking definitive answers to how things work</a:t>
            </a:r>
          </a:p>
          <a:p>
            <a:endParaRPr lang="en-CA" dirty="0"/>
          </a:p>
          <a:p>
            <a:r>
              <a:rPr lang="en-CA" b="1" dirty="0"/>
              <a:t>Social science </a:t>
            </a:r>
            <a:r>
              <a:rPr lang="en-CA" dirty="0"/>
              <a:t>studies society and the manner in which people behave and influence the world around us.</a:t>
            </a:r>
          </a:p>
          <a:p>
            <a:pPr lvl="1"/>
            <a:r>
              <a:rPr lang="en-CA" dirty="0"/>
              <a:t>Seeking understanding</a:t>
            </a:r>
          </a:p>
          <a:p>
            <a:pPr lvl="1"/>
            <a:r>
              <a:rPr lang="en-CA" dirty="0"/>
              <a:t>Seeking explanation</a:t>
            </a:r>
          </a:p>
        </p:txBody>
      </p:sp>
    </p:spTree>
    <p:extLst>
      <p:ext uri="{BB962C8B-B14F-4D97-AF65-F5344CB8AC3E}">
        <p14:creationId xmlns:p14="http://schemas.microsoft.com/office/powerpoint/2010/main" val="22852410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Thinking time</a:t>
            </a:r>
          </a:p>
        </p:txBody>
      </p:sp>
      <p:sp>
        <p:nvSpPr>
          <p:cNvPr id="3" name="Content Placeholder 2"/>
          <p:cNvSpPr>
            <a:spLocks noGrp="1"/>
          </p:cNvSpPr>
          <p:nvPr>
            <p:ph idx="1"/>
          </p:nvPr>
        </p:nvSpPr>
        <p:spPr/>
        <p:txBody>
          <a:bodyPr/>
          <a:lstStyle/>
          <a:p>
            <a:r>
              <a:rPr lang="en-CA" dirty="0"/>
              <a:t>Does A lead to B in human action? If you do A then B? (i.e. If you study hard you will get a good grade on the exam)</a:t>
            </a:r>
          </a:p>
          <a:p>
            <a:endParaRPr lang="en-CA" dirty="0"/>
          </a:p>
          <a:p>
            <a:r>
              <a:rPr lang="en-CA" dirty="0"/>
              <a:t>Can we predict human behavior with 100% accuracy (in this situation people do this, or this works best in this situation)? Why or why not?</a:t>
            </a:r>
          </a:p>
          <a:p>
            <a:endParaRPr lang="en-CA" dirty="0"/>
          </a:p>
          <a:p>
            <a:r>
              <a:rPr lang="en-CA" dirty="0"/>
              <a:t>What are some things that influence human behavior? (internal, external)</a:t>
            </a:r>
          </a:p>
          <a:p>
            <a:endParaRPr lang="en-CA" dirty="0"/>
          </a:p>
        </p:txBody>
      </p:sp>
    </p:spTree>
    <p:extLst>
      <p:ext uri="{BB962C8B-B14F-4D97-AF65-F5344CB8AC3E}">
        <p14:creationId xmlns:p14="http://schemas.microsoft.com/office/powerpoint/2010/main" val="29748106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Discussion</a:t>
            </a:r>
          </a:p>
        </p:txBody>
      </p:sp>
      <p:sp>
        <p:nvSpPr>
          <p:cNvPr id="3" name="Content Placeholder 2"/>
          <p:cNvSpPr>
            <a:spLocks noGrp="1"/>
          </p:cNvSpPr>
          <p:nvPr>
            <p:ph idx="1"/>
          </p:nvPr>
        </p:nvSpPr>
        <p:spPr>
          <a:xfrm>
            <a:off x="1130270" y="1520070"/>
            <a:ext cx="4704473" cy="4459815"/>
          </a:xfrm>
        </p:spPr>
        <p:txBody>
          <a:bodyPr>
            <a:normAutofit/>
          </a:bodyPr>
          <a:lstStyle/>
          <a:p>
            <a:r>
              <a:rPr lang="en-CA" dirty="0"/>
              <a:t>Humans are influenced by various  internal and external factors and are capable of choosing how they act from moment to moment and situation to situation.</a:t>
            </a:r>
          </a:p>
          <a:p>
            <a:pPr marL="0" indent="0">
              <a:buNone/>
            </a:pPr>
            <a:endParaRPr lang="en-CA" dirty="0"/>
          </a:p>
          <a:p>
            <a:r>
              <a:rPr lang="en-CA" dirty="0"/>
              <a:t>We can say what is probable but not make any generalized claims or truth statements about human actions</a:t>
            </a:r>
          </a:p>
          <a:p>
            <a:endParaRPr lang="en-CA" dirty="0"/>
          </a:p>
          <a:p>
            <a:pPr marL="457200" lvl="1" indent="0">
              <a:buNone/>
            </a:pPr>
            <a:endParaRPr lang="en-CA" dirty="0"/>
          </a:p>
        </p:txBody>
      </p:sp>
      <p:pic>
        <p:nvPicPr>
          <p:cNvPr id="2050" name="Picture 2" descr="Image result for human vari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6315" y="1477941"/>
            <a:ext cx="1687066" cy="196404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4954" y="1642310"/>
            <a:ext cx="2833904" cy="4122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40022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Ontology</a:t>
            </a:r>
          </a:p>
        </p:txBody>
      </p:sp>
      <p:sp>
        <p:nvSpPr>
          <p:cNvPr id="3" name="Content Placeholder 2"/>
          <p:cNvSpPr>
            <a:spLocks noGrp="1"/>
          </p:cNvSpPr>
          <p:nvPr>
            <p:ph idx="1"/>
          </p:nvPr>
        </p:nvSpPr>
        <p:spPr>
          <a:xfrm>
            <a:off x="928915" y="1477941"/>
            <a:ext cx="9804630" cy="2528002"/>
          </a:xfrm>
        </p:spPr>
        <p:txBody>
          <a:bodyPr/>
          <a:lstStyle/>
          <a:p>
            <a:r>
              <a:rPr lang="en-CA" dirty="0"/>
              <a:t>What is the nature of the object under investigation?</a:t>
            </a:r>
          </a:p>
          <a:p>
            <a:endParaRPr lang="en-CA" dirty="0"/>
          </a:p>
          <a:p>
            <a:r>
              <a:rPr lang="en-CA" dirty="0"/>
              <a:t>How you view the way things really are and how things really work (Denzin &amp; Lincoln,1998, p. 201)</a:t>
            </a:r>
          </a:p>
        </p:txBody>
      </p:sp>
      <p:sp>
        <p:nvSpPr>
          <p:cNvPr id="7" name="Rectangle 6"/>
          <p:cNvSpPr/>
          <p:nvPr/>
        </p:nvSpPr>
        <p:spPr>
          <a:xfrm>
            <a:off x="1130270" y="4235969"/>
            <a:ext cx="4151086" cy="923330"/>
          </a:xfrm>
          <a:prstGeom prst="rect">
            <a:avLst/>
          </a:prstGeom>
          <a:ln>
            <a:solidFill>
              <a:schemeClr val="accent1"/>
            </a:solidFill>
          </a:ln>
        </p:spPr>
        <p:txBody>
          <a:bodyPr wrap="square" anchor="ctr">
            <a:spAutoFit/>
          </a:bodyPr>
          <a:lstStyle/>
          <a:p>
            <a:pPr algn="ctr"/>
            <a:r>
              <a:rPr lang="en-CA" dirty="0"/>
              <a:t>The object under investigation is objective and governed by universal laws</a:t>
            </a:r>
          </a:p>
        </p:txBody>
      </p:sp>
      <p:sp>
        <p:nvSpPr>
          <p:cNvPr id="9" name="Rectangle 8"/>
          <p:cNvSpPr/>
          <p:nvPr/>
        </p:nvSpPr>
        <p:spPr>
          <a:xfrm>
            <a:off x="6348156" y="4374468"/>
            <a:ext cx="4151086" cy="646331"/>
          </a:xfrm>
          <a:prstGeom prst="rect">
            <a:avLst/>
          </a:prstGeom>
          <a:ln>
            <a:solidFill>
              <a:schemeClr val="accent1"/>
            </a:solidFill>
          </a:ln>
        </p:spPr>
        <p:txBody>
          <a:bodyPr wrap="square" anchor="ctr">
            <a:spAutoFit/>
          </a:bodyPr>
          <a:lstStyle/>
          <a:p>
            <a:pPr algn="ctr"/>
            <a:r>
              <a:rPr lang="en-CA" dirty="0"/>
              <a:t>The object under investigation is subjective and may change</a:t>
            </a:r>
          </a:p>
        </p:txBody>
      </p:sp>
    </p:spTree>
    <p:extLst>
      <p:ext uri="{BB962C8B-B14F-4D97-AF65-F5344CB8AC3E}">
        <p14:creationId xmlns:p14="http://schemas.microsoft.com/office/powerpoint/2010/main" val="24871475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Ontological views</a:t>
            </a:r>
          </a:p>
        </p:txBody>
      </p:sp>
      <p:sp>
        <p:nvSpPr>
          <p:cNvPr id="3" name="Content Placeholder 2"/>
          <p:cNvSpPr>
            <a:spLocks noGrp="1"/>
          </p:cNvSpPr>
          <p:nvPr>
            <p:ph idx="1"/>
          </p:nvPr>
        </p:nvSpPr>
        <p:spPr>
          <a:xfrm>
            <a:off x="694165" y="2890964"/>
            <a:ext cx="4315579" cy="3101983"/>
          </a:xfrm>
          <a:ln>
            <a:solidFill>
              <a:schemeClr val="accent1"/>
            </a:solidFill>
          </a:ln>
        </p:spPr>
        <p:txBody>
          <a:bodyPr>
            <a:normAutofit fontScale="85000" lnSpcReduction="10000"/>
          </a:bodyPr>
          <a:lstStyle/>
          <a:p>
            <a:pPr marL="228600" lvl="1" indent="0">
              <a:buNone/>
            </a:pPr>
            <a:r>
              <a:rPr lang="en-CA" dirty="0"/>
              <a:t>Things are controlled by universal laws outside of human control. </a:t>
            </a:r>
          </a:p>
          <a:p>
            <a:pPr marL="228600" lvl="1" indent="0">
              <a:buNone/>
            </a:pPr>
            <a:endParaRPr lang="en-CA" dirty="0"/>
          </a:p>
          <a:p>
            <a:pPr marL="228600" lvl="1" indent="0">
              <a:buNone/>
            </a:pPr>
            <a:r>
              <a:rPr lang="en-CA" dirty="0"/>
              <a:t>If you think that things act in accordance with universally constant rules </a:t>
            </a:r>
            <a:r>
              <a:rPr lang="en-CA" dirty="0" err="1"/>
              <a:t>i.e</a:t>
            </a:r>
            <a:r>
              <a:rPr lang="en-CA" dirty="0"/>
              <a:t> physics (gravity), chemistry (if you mix A with B you get C).</a:t>
            </a:r>
          </a:p>
          <a:p>
            <a:pPr marL="228600" lvl="1" indent="0">
              <a:buNone/>
            </a:pPr>
            <a:endParaRPr lang="en-CA" dirty="0"/>
          </a:p>
          <a:p>
            <a:pPr marL="228600" lvl="1" indent="0">
              <a:buNone/>
            </a:pPr>
            <a:r>
              <a:rPr lang="en-CA" dirty="0"/>
              <a:t>If you think A + B = C  (objectivism) = more quantitative</a:t>
            </a:r>
          </a:p>
          <a:p>
            <a:pPr lvl="1"/>
            <a:endParaRPr lang="en-CA" dirty="0"/>
          </a:p>
        </p:txBody>
      </p:sp>
      <p:sp>
        <p:nvSpPr>
          <p:cNvPr id="4" name="Content Placeholder 2"/>
          <p:cNvSpPr txBox="1">
            <a:spLocks/>
          </p:cNvSpPr>
          <p:nvPr/>
        </p:nvSpPr>
        <p:spPr>
          <a:xfrm>
            <a:off x="6186792" y="2890964"/>
            <a:ext cx="4455268" cy="3101983"/>
          </a:xfrm>
          <a:prstGeom prst="rect">
            <a:avLst/>
          </a:prstGeom>
          <a:ln>
            <a:solidFill>
              <a:schemeClr val="accent1"/>
            </a:solidFill>
          </a:ln>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228600" lvl="1" indent="0">
              <a:buNone/>
            </a:pPr>
            <a:r>
              <a:rPr lang="en-CA" dirty="0"/>
              <a:t>Things are controlled by both external and internal factors and can change</a:t>
            </a:r>
          </a:p>
          <a:p>
            <a:pPr marL="228600" lvl="1" indent="0">
              <a:buNone/>
            </a:pPr>
            <a:endParaRPr lang="en-CA" dirty="0"/>
          </a:p>
          <a:p>
            <a:pPr marL="228600" lvl="1" indent="0">
              <a:buNone/>
            </a:pPr>
            <a:r>
              <a:rPr lang="en-CA" dirty="0"/>
              <a:t>If you think </a:t>
            </a:r>
            <a:r>
              <a:rPr lang="en-CA" dirty="0" err="1"/>
              <a:t>abklifjnclkieuygkasbliupo</a:t>
            </a:r>
            <a:r>
              <a:rPr lang="en-CA" dirty="0"/>
              <a:t> may lead to C but can change</a:t>
            </a:r>
          </a:p>
          <a:p>
            <a:pPr marL="228600" lvl="1" indent="0">
              <a:buNone/>
            </a:pPr>
            <a:endParaRPr lang="en-CA" dirty="0"/>
          </a:p>
          <a:p>
            <a:pPr marL="228600" lvl="1" indent="0">
              <a:buNone/>
            </a:pPr>
            <a:r>
              <a:rPr lang="en-CA" dirty="0"/>
              <a:t>If you think C is the result of multiple, changeable internal and external factors.  (constructivism or </a:t>
            </a:r>
            <a:r>
              <a:rPr lang="en-CA" dirty="0" err="1"/>
              <a:t>complexivism</a:t>
            </a:r>
            <a:r>
              <a:rPr lang="en-CA" dirty="0"/>
              <a:t>)</a:t>
            </a:r>
          </a:p>
        </p:txBody>
      </p:sp>
      <p:sp>
        <p:nvSpPr>
          <p:cNvPr id="5" name="TextBox 4"/>
          <p:cNvSpPr txBox="1"/>
          <p:nvPr/>
        </p:nvSpPr>
        <p:spPr>
          <a:xfrm>
            <a:off x="5210827" y="4484318"/>
            <a:ext cx="651354" cy="369332"/>
          </a:xfrm>
          <a:prstGeom prst="rect">
            <a:avLst/>
          </a:prstGeom>
          <a:noFill/>
        </p:spPr>
        <p:txBody>
          <a:bodyPr wrap="square" rtlCol="0">
            <a:spAutoFit/>
          </a:bodyPr>
          <a:lstStyle/>
          <a:p>
            <a:r>
              <a:rPr lang="en-US" dirty="0"/>
              <a:t>VS</a:t>
            </a:r>
          </a:p>
        </p:txBody>
      </p:sp>
    </p:spTree>
    <p:extLst>
      <p:ext uri="{BB962C8B-B14F-4D97-AF65-F5344CB8AC3E}">
        <p14:creationId xmlns:p14="http://schemas.microsoft.com/office/powerpoint/2010/main" val="13704559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t>Part 2</a:t>
            </a:r>
          </a:p>
        </p:txBody>
      </p:sp>
      <p:sp>
        <p:nvSpPr>
          <p:cNvPr id="5" name="Content Placeholder 4"/>
          <p:cNvSpPr>
            <a:spLocks noGrp="1"/>
          </p:cNvSpPr>
          <p:nvPr>
            <p:ph idx="1"/>
          </p:nvPr>
        </p:nvSpPr>
        <p:spPr/>
        <p:txBody>
          <a:bodyPr/>
          <a:lstStyle/>
          <a:p>
            <a:r>
              <a:rPr lang="en-CA" dirty="0"/>
              <a:t>The nature of knowledge</a:t>
            </a:r>
          </a:p>
        </p:txBody>
      </p:sp>
    </p:spTree>
    <p:extLst>
      <p:ext uri="{BB962C8B-B14F-4D97-AF65-F5344CB8AC3E}">
        <p14:creationId xmlns:p14="http://schemas.microsoft.com/office/powerpoint/2010/main" val="10968733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What kind of knowledge can we have and how is knowledge created?</a:t>
            </a:r>
          </a:p>
        </p:txBody>
      </p:sp>
      <p:sp>
        <p:nvSpPr>
          <p:cNvPr id="3" name="Content Placeholder 2"/>
          <p:cNvSpPr>
            <a:spLocks noGrp="1"/>
          </p:cNvSpPr>
          <p:nvPr>
            <p:ph idx="1"/>
          </p:nvPr>
        </p:nvSpPr>
        <p:spPr>
          <a:xfrm>
            <a:off x="1130270" y="2095134"/>
            <a:ext cx="11061730" cy="3507998"/>
          </a:xfrm>
        </p:spPr>
        <p:txBody>
          <a:bodyPr>
            <a:normAutofit fontScale="92500" lnSpcReduction="20000"/>
          </a:bodyPr>
          <a:lstStyle/>
          <a:p>
            <a:r>
              <a:rPr lang="en-CA" dirty="0"/>
              <a:t>What kind of knowledge can we have about things?</a:t>
            </a:r>
          </a:p>
          <a:p>
            <a:pPr lvl="1"/>
            <a:r>
              <a:rPr lang="en-CA" dirty="0"/>
              <a:t>Facts</a:t>
            </a:r>
          </a:p>
          <a:p>
            <a:pPr lvl="1"/>
            <a:r>
              <a:rPr lang="en-CA" dirty="0"/>
              <a:t>Probabilities</a:t>
            </a:r>
          </a:p>
          <a:p>
            <a:pPr lvl="1"/>
            <a:r>
              <a:rPr lang="en-CA" dirty="0"/>
              <a:t>Subjective knowledge</a:t>
            </a:r>
          </a:p>
          <a:p>
            <a:r>
              <a:rPr lang="en-CA" dirty="0"/>
              <a:t>How can we create knowledge?</a:t>
            </a:r>
          </a:p>
          <a:p>
            <a:pPr lvl="1"/>
            <a:r>
              <a:rPr lang="en-CA" dirty="0"/>
              <a:t>Measuring </a:t>
            </a:r>
          </a:p>
          <a:p>
            <a:pPr lvl="1"/>
            <a:r>
              <a:rPr lang="en-CA" dirty="0"/>
              <a:t>Observing</a:t>
            </a:r>
          </a:p>
          <a:p>
            <a:pPr lvl="1"/>
            <a:r>
              <a:rPr lang="en-CA" dirty="0"/>
              <a:t>Testing</a:t>
            </a:r>
          </a:p>
          <a:p>
            <a:pPr lvl="1"/>
            <a:r>
              <a:rPr lang="en-CA" dirty="0"/>
              <a:t>Asking</a:t>
            </a:r>
          </a:p>
          <a:p>
            <a:pPr lvl="1"/>
            <a:r>
              <a:rPr lang="en-CA" dirty="0"/>
              <a:t>Reasoning</a:t>
            </a:r>
          </a:p>
        </p:txBody>
      </p:sp>
    </p:spTree>
    <p:extLst>
      <p:ext uri="{BB962C8B-B14F-4D97-AF65-F5344CB8AC3E}">
        <p14:creationId xmlns:p14="http://schemas.microsoft.com/office/powerpoint/2010/main" val="21230441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Thinking time</a:t>
            </a:r>
          </a:p>
        </p:txBody>
      </p:sp>
      <p:sp>
        <p:nvSpPr>
          <p:cNvPr id="3" name="Content Placeholder 2"/>
          <p:cNvSpPr>
            <a:spLocks noGrp="1"/>
          </p:cNvSpPr>
          <p:nvPr>
            <p:ph idx="1"/>
          </p:nvPr>
        </p:nvSpPr>
        <p:spPr>
          <a:xfrm>
            <a:off x="1130270" y="1822357"/>
            <a:ext cx="4623994" cy="2326534"/>
          </a:xfrm>
        </p:spPr>
        <p:txBody>
          <a:bodyPr/>
          <a:lstStyle/>
          <a:p>
            <a:r>
              <a:rPr lang="en-CA" dirty="0"/>
              <a:t>What kind of knowledge can we have about the things below?</a:t>
            </a:r>
          </a:p>
          <a:p>
            <a:endParaRPr lang="en-CA" dirty="0"/>
          </a:p>
          <a:p>
            <a:r>
              <a:rPr lang="en-CA" dirty="0"/>
              <a:t>How can we create knowledge about them? </a:t>
            </a:r>
          </a:p>
          <a:p>
            <a:endParaRPr lang="en-CA" dirty="0"/>
          </a:p>
        </p:txBody>
      </p:sp>
      <p:grpSp>
        <p:nvGrpSpPr>
          <p:cNvPr id="4" name="Group 3"/>
          <p:cNvGrpSpPr/>
          <p:nvPr/>
        </p:nvGrpSpPr>
        <p:grpSpPr>
          <a:xfrm>
            <a:off x="523218" y="4539913"/>
            <a:ext cx="10817378" cy="1581842"/>
            <a:chOff x="970613" y="3771817"/>
            <a:chExt cx="10817378" cy="1581842"/>
          </a:xfrm>
        </p:grpSpPr>
        <p:pic>
          <p:nvPicPr>
            <p:cNvPr id="5" name="Picture 2" descr="Image result for weat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0613" y="4271535"/>
              <a:ext cx="1819154" cy="9783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mage result for most expensive car in the wor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0255" y="3813428"/>
              <a:ext cx="1749218" cy="143640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Image result for cell phon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0558" y="3813428"/>
              <a:ext cx="1582078" cy="151962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Image result for human bod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30055" y="3771817"/>
              <a:ext cx="2365168" cy="151962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www.lifeaftercubes.com/wp-content/uploads/2011/04/classroom.jpg"/>
            <p:cNvPicPr>
              <a:picLocks noChangeAspect="1" noChangeArrowheads="1"/>
            </p:cNvPicPr>
            <p:nvPr/>
          </p:nvPicPr>
          <p:blipFill>
            <a:blip r:embed="rId6">
              <a:extLst>
                <a:ext uri="{28A0092B-C50C-407E-A947-70E740481C1C}">
                  <a14:useLocalDpi xmlns:a14="http://schemas.microsoft.com/office/drawing/2010/main" val="0"/>
                </a:ext>
              </a:extLst>
            </a:blip>
            <a:srcRect t="4257"/>
            <a:stretch>
              <a:fillRect/>
            </a:stretch>
          </p:blipFill>
          <p:spPr bwMode="auto">
            <a:xfrm>
              <a:off x="9223619" y="3834031"/>
              <a:ext cx="2564372" cy="15196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
        <p:nvSpPr>
          <p:cNvPr id="10" name="Content Placeholder 2"/>
          <p:cNvSpPr txBox="1">
            <a:spLocks/>
          </p:cNvSpPr>
          <p:nvPr/>
        </p:nvSpPr>
        <p:spPr>
          <a:xfrm>
            <a:off x="6845342" y="1512032"/>
            <a:ext cx="3861764" cy="2596896"/>
          </a:xfrm>
          <a:prstGeom prst="rect">
            <a:avLst/>
          </a:prstGeom>
          <a:ln>
            <a:solidFill>
              <a:schemeClr val="accent1"/>
            </a:solidFill>
          </a:ln>
        </p:spPr>
        <p:txBody>
          <a:bodyPr vert="horz" lIns="91440" tIns="45720" rIns="91440" bIns="45720" rtlCol="0" anchor="t">
            <a:normAutofit fontScale="55000" lnSpcReduction="2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CA" dirty="0"/>
              <a:t>What kind of knowledge can we have about things?</a:t>
            </a:r>
          </a:p>
          <a:p>
            <a:pPr lvl="1"/>
            <a:r>
              <a:rPr lang="en-CA" dirty="0"/>
              <a:t>Facts</a:t>
            </a:r>
          </a:p>
          <a:p>
            <a:pPr lvl="1"/>
            <a:r>
              <a:rPr lang="en-CA" dirty="0"/>
              <a:t>Probabilities</a:t>
            </a:r>
          </a:p>
          <a:p>
            <a:pPr lvl="1"/>
            <a:r>
              <a:rPr lang="en-CA" dirty="0"/>
              <a:t>Subjective knowledge</a:t>
            </a:r>
          </a:p>
          <a:p>
            <a:r>
              <a:rPr lang="en-CA" dirty="0"/>
              <a:t>How can we create knowledge?</a:t>
            </a:r>
          </a:p>
          <a:p>
            <a:pPr lvl="1"/>
            <a:r>
              <a:rPr lang="en-CA" dirty="0"/>
              <a:t>Measuring </a:t>
            </a:r>
          </a:p>
          <a:p>
            <a:pPr lvl="1"/>
            <a:r>
              <a:rPr lang="en-CA" dirty="0"/>
              <a:t>Observing</a:t>
            </a:r>
          </a:p>
          <a:p>
            <a:pPr lvl="1"/>
            <a:r>
              <a:rPr lang="en-CA" dirty="0"/>
              <a:t>Testing</a:t>
            </a:r>
          </a:p>
          <a:p>
            <a:pPr lvl="1"/>
            <a:r>
              <a:rPr lang="en-CA" dirty="0"/>
              <a:t>Asking</a:t>
            </a:r>
          </a:p>
          <a:p>
            <a:pPr lvl="1"/>
            <a:r>
              <a:rPr lang="en-CA" dirty="0"/>
              <a:t>Reasoning</a:t>
            </a:r>
          </a:p>
        </p:txBody>
      </p:sp>
    </p:spTree>
    <p:extLst>
      <p:ext uri="{BB962C8B-B14F-4D97-AF65-F5344CB8AC3E}">
        <p14:creationId xmlns:p14="http://schemas.microsoft.com/office/powerpoint/2010/main" val="42811451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Epistemology</a:t>
            </a:r>
          </a:p>
        </p:txBody>
      </p:sp>
      <p:sp>
        <p:nvSpPr>
          <p:cNvPr id="3" name="Content Placeholder 2"/>
          <p:cNvSpPr>
            <a:spLocks noGrp="1"/>
          </p:cNvSpPr>
          <p:nvPr>
            <p:ph idx="1"/>
          </p:nvPr>
        </p:nvSpPr>
        <p:spPr>
          <a:xfrm>
            <a:off x="1130270" y="2171769"/>
            <a:ext cx="4453407" cy="3294576"/>
          </a:xfrm>
        </p:spPr>
        <p:txBody>
          <a:bodyPr/>
          <a:lstStyle/>
          <a:p>
            <a:endParaRPr lang="en-CA" dirty="0"/>
          </a:p>
          <a:p>
            <a:endParaRPr lang="en-CA" dirty="0"/>
          </a:p>
          <a:p>
            <a:r>
              <a:rPr lang="en-CA" dirty="0"/>
              <a:t>What can I know about it?</a:t>
            </a:r>
          </a:p>
          <a:p>
            <a:r>
              <a:rPr lang="en-CA" dirty="0"/>
              <a:t>How can I know about it?</a:t>
            </a:r>
          </a:p>
        </p:txBody>
      </p:sp>
      <p:pic>
        <p:nvPicPr>
          <p:cNvPr id="5122" name="Picture 2" descr="Image result for define epistemology"/>
          <p:cNvPicPr>
            <a:picLocks noChangeAspect="1" noChangeArrowheads="1"/>
          </p:cNvPicPr>
          <p:nvPr/>
        </p:nvPicPr>
        <p:blipFill rotWithShape="1">
          <a:blip r:embed="rId2">
            <a:extLst>
              <a:ext uri="{28A0092B-C50C-407E-A947-70E740481C1C}">
                <a14:useLocalDpi xmlns:a14="http://schemas.microsoft.com/office/drawing/2010/main" val="0"/>
              </a:ext>
            </a:extLst>
          </a:blip>
          <a:srcRect l="2998" t="11562" r="11423" b="6137"/>
          <a:stretch/>
        </p:blipFill>
        <p:spPr bwMode="auto">
          <a:xfrm>
            <a:off x="6773779" y="1750979"/>
            <a:ext cx="4745812" cy="3919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6957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Scientific Research </a:t>
            </a:r>
          </a:p>
        </p:txBody>
      </p:sp>
      <p:sp>
        <p:nvSpPr>
          <p:cNvPr id="3" name="Content Placeholder 2"/>
          <p:cNvSpPr>
            <a:spLocks noGrp="1"/>
          </p:cNvSpPr>
          <p:nvPr>
            <p:ph idx="1"/>
          </p:nvPr>
        </p:nvSpPr>
        <p:spPr/>
        <p:txBody>
          <a:bodyPr/>
          <a:lstStyle/>
          <a:p>
            <a:pPr marL="0" indent="0" algn="just">
              <a:buClr>
                <a:srgbClr val="800000"/>
              </a:buClr>
              <a:buNone/>
            </a:pPr>
            <a:r>
              <a:rPr lang="en-US" dirty="0">
                <a:solidFill>
                  <a:srgbClr val="000000"/>
                </a:solidFill>
              </a:rPr>
              <a:t>Consists of an investigation that:</a:t>
            </a:r>
          </a:p>
          <a:p>
            <a:pPr algn="just">
              <a:buClr>
                <a:srgbClr val="800000"/>
              </a:buClr>
            </a:pPr>
            <a:r>
              <a:rPr lang="en-US" dirty="0">
                <a:solidFill>
                  <a:srgbClr val="000000"/>
                </a:solidFill>
              </a:rPr>
              <a:t>seeks answers to a question</a:t>
            </a:r>
          </a:p>
          <a:p>
            <a:pPr algn="just">
              <a:buClr>
                <a:srgbClr val="800000"/>
              </a:buClr>
            </a:pPr>
            <a:r>
              <a:rPr lang="en-US" dirty="0">
                <a:solidFill>
                  <a:srgbClr val="000000"/>
                </a:solidFill>
              </a:rPr>
              <a:t>systematically uses a </a:t>
            </a:r>
            <a:r>
              <a:rPr lang="en-US" dirty="0">
                <a:solidFill>
                  <a:srgbClr val="800000"/>
                </a:solidFill>
              </a:rPr>
              <a:t>predefined set of procedures </a:t>
            </a:r>
            <a:r>
              <a:rPr lang="en-US" dirty="0">
                <a:solidFill>
                  <a:srgbClr val="000000"/>
                </a:solidFill>
              </a:rPr>
              <a:t>to answer the question</a:t>
            </a:r>
          </a:p>
          <a:p>
            <a:pPr algn="just">
              <a:buClr>
                <a:srgbClr val="800000"/>
              </a:buClr>
            </a:pPr>
            <a:r>
              <a:rPr lang="en-US" dirty="0">
                <a:solidFill>
                  <a:srgbClr val="000000"/>
                </a:solidFill>
              </a:rPr>
              <a:t>collects evidence</a:t>
            </a:r>
          </a:p>
          <a:p>
            <a:pPr algn="just">
              <a:buClr>
                <a:srgbClr val="800000"/>
              </a:buClr>
            </a:pPr>
            <a:r>
              <a:rPr lang="en-US" dirty="0">
                <a:solidFill>
                  <a:srgbClr val="000000"/>
                </a:solidFill>
              </a:rPr>
              <a:t>produces findings that were not determined in advance</a:t>
            </a:r>
          </a:p>
          <a:p>
            <a:pPr algn="just">
              <a:buClr>
                <a:srgbClr val="800000"/>
              </a:buClr>
            </a:pPr>
            <a:r>
              <a:rPr lang="en-US" dirty="0">
                <a:solidFill>
                  <a:srgbClr val="000000"/>
                </a:solidFill>
              </a:rPr>
              <a:t>produces findings that may be applicable beyond the immediate boundaries of the study</a:t>
            </a:r>
          </a:p>
          <a:p>
            <a:endParaRPr lang="en-CA" dirty="0"/>
          </a:p>
        </p:txBody>
      </p:sp>
    </p:spTree>
    <p:extLst>
      <p:ext uri="{BB962C8B-B14F-4D97-AF65-F5344CB8AC3E}">
        <p14:creationId xmlns:p14="http://schemas.microsoft.com/office/powerpoint/2010/main" val="9748761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Epistemological views</a:t>
            </a:r>
          </a:p>
        </p:txBody>
      </p:sp>
      <p:sp>
        <p:nvSpPr>
          <p:cNvPr id="3" name="Content Placeholder 2"/>
          <p:cNvSpPr>
            <a:spLocks noGrp="1"/>
          </p:cNvSpPr>
          <p:nvPr>
            <p:ph idx="1"/>
          </p:nvPr>
        </p:nvSpPr>
        <p:spPr>
          <a:xfrm>
            <a:off x="395767" y="2002559"/>
            <a:ext cx="5288419" cy="3724096"/>
          </a:xfrm>
          <a:ln>
            <a:solidFill>
              <a:schemeClr val="accent1"/>
            </a:solidFill>
          </a:ln>
        </p:spPr>
        <p:txBody>
          <a:bodyPr>
            <a:normAutofit fontScale="92500" lnSpcReduction="10000"/>
          </a:bodyPr>
          <a:lstStyle/>
          <a:p>
            <a:pPr marL="0" indent="0">
              <a:buNone/>
            </a:pPr>
            <a:r>
              <a:rPr lang="en-CA" dirty="0"/>
              <a:t>If I think A + B = C</a:t>
            </a:r>
          </a:p>
          <a:p>
            <a:pPr marL="0" indent="0">
              <a:buNone/>
            </a:pPr>
            <a:endParaRPr lang="en-CA" dirty="0"/>
          </a:p>
          <a:p>
            <a:pPr marL="0" indent="0">
              <a:buNone/>
            </a:pPr>
            <a:r>
              <a:rPr lang="en-CA" sz="1400" dirty="0"/>
              <a:t>paying attention in class + studying hard = learning</a:t>
            </a:r>
          </a:p>
          <a:p>
            <a:pPr marL="0" indent="0">
              <a:buNone/>
            </a:pPr>
            <a:endParaRPr lang="en-CA" dirty="0"/>
          </a:p>
          <a:p>
            <a:pPr marL="0" indent="0">
              <a:buNone/>
            </a:pPr>
            <a:r>
              <a:rPr lang="en-CA" dirty="0"/>
              <a:t>If we think </a:t>
            </a:r>
            <a:r>
              <a:rPr lang="en-CA" b="1" u="sng" dirty="0"/>
              <a:t>specific universal components </a:t>
            </a:r>
            <a:r>
              <a:rPr lang="en-CA" dirty="0"/>
              <a:t>result in learning then we can  figure out the </a:t>
            </a:r>
            <a:r>
              <a:rPr lang="en-CA" b="1" u="sng" dirty="0"/>
              <a:t>exact recipe </a:t>
            </a:r>
            <a:r>
              <a:rPr lang="en-CA" dirty="0"/>
              <a:t>for learning!  </a:t>
            </a:r>
          </a:p>
          <a:p>
            <a:pPr marL="0" indent="0">
              <a:buNone/>
            </a:pPr>
            <a:endParaRPr lang="en-CA" dirty="0"/>
          </a:p>
          <a:p>
            <a:pPr marL="0" indent="0">
              <a:buNone/>
            </a:pPr>
            <a:r>
              <a:rPr lang="en-CA" dirty="0"/>
              <a:t>positivism = there is truth/ laws to find</a:t>
            </a:r>
          </a:p>
          <a:p>
            <a:pPr marL="0" indent="0">
              <a:buNone/>
            </a:pPr>
            <a:endParaRPr lang="en-CA" dirty="0"/>
          </a:p>
          <a:p>
            <a:pPr marL="0" indent="0">
              <a:buNone/>
            </a:pPr>
            <a:endParaRPr lang="en-CA" dirty="0"/>
          </a:p>
          <a:p>
            <a:pPr marL="0" indent="0">
              <a:buNone/>
            </a:pPr>
            <a:endParaRPr lang="en-CA" dirty="0"/>
          </a:p>
        </p:txBody>
      </p:sp>
      <p:sp>
        <p:nvSpPr>
          <p:cNvPr id="4" name="Rectangle 3"/>
          <p:cNvSpPr/>
          <p:nvPr/>
        </p:nvSpPr>
        <p:spPr>
          <a:xfrm>
            <a:off x="6418689" y="1171562"/>
            <a:ext cx="5473700" cy="4555093"/>
          </a:xfrm>
          <a:prstGeom prst="rect">
            <a:avLst/>
          </a:prstGeom>
          <a:ln>
            <a:solidFill>
              <a:schemeClr val="accent1"/>
            </a:solidFill>
          </a:ln>
        </p:spPr>
        <p:txBody>
          <a:bodyPr wrap="square">
            <a:spAutoFit/>
          </a:bodyPr>
          <a:lstStyle/>
          <a:p>
            <a:r>
              <a:rPr lang="en-CA" dirty="0"/>
              <a:t>If I think  </a:t>
            </a:r>
            <a:r>
              <a:rPr lang="en-CA" dirty="0" err="1"/>
              <a:t>abklifjnclkieuygkasbliupo</a:t>
            </a:r>
            <a:r>
              <a:rPr lang="en-CA" dirty="0"/>
              <a:t> </a:t>
            </a:r>
            <a:r>
              <a:rPr lang="en-CA" b="1" u="sng" dirty="0"/>
              <a:t>may</a:t>
            </a:r>
            <a:r>
              <a:rPr lang="en-CA" dirty="0"/>
              <a:t> lead to C but </a:t>
            </a:r>
            <a:r>
              <a:rPr lang="en-CA" b="1" u="sng" dirty="0"/>
              <a:t>can change </a:t>
            </a:r>
            <a:r>
              <a:rPr lang="en-CA" dirty="0"/>
              <a:t>based on </a:t>
            </a:r>
            <a:r>
              <a:rPr lang="en-CA" b="1" u="sng" dirty="0"/>
              <a:t>internal </a:t>
            </a:r>
            <a:r>
              <a:rPr lang="en-CA" dirty="0"/>
              <a:t>and </a:t>
            </a:r>
            <a:r>
              <a:rPr lang="en-CA" b="1" u="sng" dirty="0"/>
              <a:t>external </a:t>
            </a:r>
            <a:r>
              <a:rPr lang="en-CA" dirty="0"/>
              <a:t>factors</a:t>
            </a:r>
          </a:p>
          <a:p>
            <a:endParaRPr lang="en-CA" dirty="0"/>
          </a:p>
          <a:p>
            <a:endParaRPr lang="en-CA" dirty="0"/>
          </a:p>
          <a:p>
            <a:r>
              <a:rPr lang="en-CA" sz="1400" dirty="0"/>
              <a:t>Learning is a combination of internal and external variables i.e. the learning environment, the teacher, the student’s motivation, the student’s personality, study habits, parental support etc. Different combinations work for different people. </a:t>
            </a:r>
          </a:p>
          <a:p>
            <a:endParaRPr lang="en-CA" dirty="0"/>
          </a:p>
          <a:p>
            <a:endParaRPr lang="en-CA" dirty="0"/>
          </a:p>
          <a:p>
            <a:r>
              <a:rPr lang="en-CA" dirty="0"/>
              <a:t>interpretivism = things can change. we can know probabilities but not facts, things differ for different people so we can have only subjective </a:t>
            </a:r>
            <a:r>
              <a:rPr lang="en-CA" dirty="0" smtClean="0"/>
              <a:t>knowledge</a:t>
            </a:r>
          </a:p>
          <a:p>
            <a:endParaRPr lang="en-CA" dirty="0"/>
          </a:p>
          <a:p>
            <a:endParaRPr lang="en-CA" dirty="0"/>
          </a:p>
        </p:txBody>
      </p:sp>
    </p:spTree>
    <p:extLst>
      <p:ext uri="{BB962C8B-B14F-4D97-AF65-F5344CB8AC3E}">
        <p14:creationId xmlns:p14="http://schemas.microsoft.com/office/powerpoint/2010/main" val="32877190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72" name="Picture 71">
            <a:extLst>
              <a:ext uri="{FF2B5EF4-FFF2-40B4-BE49-F238E27FC236}">
                <a16:creationId xmlns:a16="http://schemas.microsoft.com/office/drawing/2014/main" id="{907B27AF-AFED-4FF4-8065-09E2ECD4315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74" name="Rectangle 73">
            <a:extLst>
              <a:ext uri="{FF2B5EF4-FFF2-40B4-BE49-F238E27FC236}">
                <a16:creationId xmlns:a16="http://schemas.microsoft.com/office/drawing/2014/main" id="{45B2D936-4E08-4928-90A3-EB1B6784A5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6" name="Straight Connector 75">
            <a:extLst>
              <a:ext uri="{FF2B5EF4-FFF2-40B4-BE49-F238E27FC236}">
                <a16:creationId xmlns:a16="http://schemas.microsoft.com/office/drawing/2014/main" id="{9E1CD25F-9744-41BE-A5C7-B2A5C98507E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78" name="Picture 77">
            <a:extLst>
              <a:ext uri="{FF2B5EF4-FFF2-40B4-BE49-F238E27FC236}">
                <a16:creationId xmlns:a16="http://schemas.microsoft.com/office/drawing/2014/main" id="{AAFAFBB4-6847-45A2-97CE-8853D99697A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
        <p:nvSpPr>
          <p:cNvPr id="2" name="Title 1">
            <a:extLst>
              <a:ext uri="{FF2B5EF4-FFF2-40B4-BE49-F238E27FC236}">
                <a16:creationId xmlns:a16="http://schemas.microsoft.com/office/drawing/2014/main" id="{893949D3-A68B-4A90-B3F1-24680898FC41}"/>
              </a:ext>
            </a:extLst>
          </p:cNvPr>
          <p:cNvSpPr>
            <a:spLocks noGrp="1"/>
          </p:cNvSpPr>
          <p:nvPr>
            <p:ph type="title"/>
          </p:nvPr>
        </p:nvSpPr>
        <p:spPr>
          <a:xfrm>
            <a:off x="1130270" y="953324"/>
            <a:ext cx="9603275" cy="1049235"/>
          </a:xfrm>
        </p:spPr>
        <p:txBody>
          <a:bodyPr vert="horz" lIns="91440" tIns="45720" rIns="91440" bIns="45720" rtlCol="0" anchor="t">
            <a:normAutofit/>
          </a:bodyPr>
          <a:lstStyle/>
          <a:p>
            <a:r>
              <a:rPr lang="en-US" dirty="0"/>
              <a:t>Thinking flow</a:t>
            </a:r>
          </a:p>
        </p:txBody>
      </p:sp>
      <p:pic>
        <p:nvPicPr>
          <p:cNvPr id="1029" name="Picture 2" descr="http://i1.wp.com/salmapatel.co.uk/wp-content/uploads/2017/05/Ontology-and-epistmeology-v4.jpg">
            <a:extLst>
              <a:ext uri="{FF2B5EF4-FFF2-40B4-BE49-F238E27FC236}">
                <a16:creationId xmlns:a16="http://schemas.microsoft.com/office/drawing/2014/main" id="{EECAC945-B0A0-4A1D-8B0A-EC27D94CFE20}"/>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130270" y="2763186"/>
            <a:ext cx="9598825" cy="2111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15086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51193-9463-4955-A19C-E4BCE6BEC914}"/>
              </a:ext>
            </a:extLst>
          </p:cNvPr>
          <p:cNvSpPr>
            <a:spLocks noGrp="1"/>
          </p:cNvSpPr>
          <p:nvPr>
            <p:ph type="title"/>
          </p:nvPr>
        </p:nvSpPr>
        <p:spPr/>
        <p:txBody>
          <a:bodyPr/>
          <a:lstStyle/>
          <a:p>
            <a:r>
              <a:rPr lang="en-US" dirty="0"/>
              <a:t>Two traditional research paradigms</a:t>
            </a:r>
          </a:p>
        </p:txBody>
      </p:sp>
      <p:sp>
        <p:nvSpPr>
          <p:cNvPr id="3" name="Content Placeholder 2">
            <a:extLst>
              <a:ext uri="{FF2B5EF4-FFF2-40B4-BE49-F238E27FC236}">
                <a16:creationId xmlns:a16="http://schemas.microsoft.com/office/drawing/2014/main" id="{AEEC4254-7E45-43AE-8250-7821728BDD75}"/>
              </a:ext>
            </a:extLst>
          </p:cNvPr>
          <p:cNvSpPr>
            <a:spLocks noGrp="1"/>
          </p:cNvSpPr>
          <p:nvPr>
            <p:ph idx="1"/>
          </p:nvPr>
        </p:nvSpPr>
        <p:spPr/>
        <p:txBody>
          <a:bodyPr/>
          <a:lstStyle/>
          <a:p>
            <a:pPr fontAlgn="base"/>
            <a:r>
              <a:rPr lang="en-US" b="1" dirty="0">
                <a:solidFill>
                  <a:srgbClr val="444444"/>
                </a:solidFill>
                <a:latin typeface="Open Sans"/>
              </a:rPr>
              <a:t>Positivists</a:t>
            </a:r>
            <a:r>
              <a:rPr lang="en-US" dirty="0">
                <a:solidFill>
                  <a:srgbClr val="444444"/>
                </a:solidFill>
                <a:latin typeface="Open Sans"/>
              </a:rPr>
              <a:t> believe that there is a single reality, which can be measured and known, and therefore they are more likely to use quantitative methods to measure and this reality.</a:t>
            </a:r>
          </a:p>
          <a:p>
            <a:pPr fontAlgn="base"/>
            <a:r>
              <a:rPr lang="en-US" b="1" dirty="0">
                <a:solidFill>
                  <a:srgbClr val="444444"/>
                </a:solidFill>
                <a:latin typeface="Open Sans"/>
              </a:rPr>
              <a:t>Constructivists</a:t>
            </a:r>
            <a:r>
              <a:rPr lang="en-US" dirty="0">
                <a:solidFill>
                  <a:srgbClr val="444444"/>
                </a:solidFill>
                <a:latin typeface="Open Sans"/>
              </a:rPr>
              <a:t> believe that there is no single reality or truth, and therefore reality needs to be interpreted, and therefore they are more likely to use qualitative methods to get those multiple realities.</a:t>
            </a:r>
          </a:p>
          <a:p>
            <a:endParaRPr lang="en-US" dirty="0"/>
          </a:p>
        </p:txBody>
      </p:sp>
    </p:spTree>
    <p:extLst>
      <p:ext uri="{BB962C8B-B14F-4D97-AF65-F5344CB8AC3E}">
        <p14:creationId xmlns:p14="http://schemas.microsoft.com/office/powerpoint/2010/main" val="26486062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3074" name="Picture 2" descr="Image result for research ontolo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150"/>
            <a:ext cx="12192000" cy="6162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11762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Key points</a:t>
            </a:r>
          </a:p>
        </p:txBody>
      </p:sp>
      <p:sp>
        <p:nvSpPr>
          <p:cNvPr id="3" name="Content Placeholder 2"/>
          <p:cNvSpPr>
            <a:spLocks noGrp="1"/>
          </p:cNvSpPr>
          <p:nvPr>
            <p:ph idx="1"/>
          </p:nvPr>
        </p:nvSpPr>
        <p:spPr>
          <a:xfrm>
            <a:off x="728013" y="2349944"/>
            <a:ext cx="5572579" cy="3950647"/>
          </a:xfrm>
        </p:spPr>
        <p:txBody>
          <a:bodyPr>
            <a:normAutofit fontScale="77500" lnSpcReduction="20000"/>
          </a:bodyPr>
          <a:lstStyle/>
          <a:p>
            <a:r>
              <a:rPr lang="en-CA" b="1" dirty="0"/>
              <a:t>Your ontological views </a:t>
            </a:r>
          </a:p>
          <a:p>
            <a:pPr lvl="1"/>
            <a:r>
              <a:rPr lang="en-CA" dirty="0"/>
              <a:t>How you believe things work</a:t>
            </a:r>
          </a:p>
          <a:p>
            <a:pPr lvl="1"/>
            <a:r>
              <a:rPr lang="en-CA" dirty="0"/>
              <a:t>Your thoughts on the internal and external forces that affect the outcome</a:t>
            </a:r>
          </a:p>
          <a:p>
            <a:pPr lvl="1"/>
            <a:r>
              <a:rPr lang="en-CA" dirty="0"/>
              <a:t>Ontological views of different things can be different</a:t>
            </a:r>
          </a:p>
          <a:p>
            <a:pPr lvl="1"/>
            <a:endParaRPr lang="en-CA" b="1" dirty="0"/>
          </a:p>
          <a:p>
            <a:r>
              <a:rPr lang="en-CA" b="1" dirty="0"/>
              <a:t>Your epistemological views</a:t>
            </a:r>
          </a:p>
          <a:p>
            <a:pPr lvl="1"/>
            <a:r>
              <a:rPr lang="en-CA" dirty="0"/>
              <a:t>Are based on your ontological views</a:t>
            </a:r>
          </a:p>
          <a:p>
            <a:pPr lvl="1"/>
            <a:r>
              <a:rPr lang="en-CA" dirty="0"/>
              <a:t>How you believe things work will determine what you think we can know about it.</a:t>
            </a:r>
          </a:p>
          <a:p>
            <a:pPr lvl="1"/>
            <a:r>
              <a:rPr lang="en-CA" dirty="0"/>
              <a:t>It will also determine how you think we can gain more knowledge about something. </a:t>
            </a:r>
          </a:p>
          <a:p>
            <a:pPr lvl="1"/>
            <a:r>
              <a:rPr lang="en-CA" dirty="0"/>
              <a:t>Epistemological views of different things can be different</a:t>
            </a:r>
          </a:p>
        </p:txBody>
      </p:sp>
      <p:sp>
        <p:nvSpPr>
          <p:cNvPr id="4" name="타원 3"/>
          <p:cNvSpPr/>
          <p:nvPr/>
        </p:nvSpPr>
        <p:spPr>
          <a:xfrm>
            <a:off x="6237962" y="2329842"/>
            <a:ext cx="2217106" cy="21168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Ontological Views</a:t>
            </a:r>
          </a:p>
        </p:txBody>
      </p:sp>
      <p:sp>
        <p:nvSpPr>
          <p:cNvPr id="5" name="오른쪽 화살표 4"/>
          <p:cNvSpPr/>
          <p:nvPr/>
        </p:nvSpPr>
        <p:spPr>
          <a:xfrm rot="1194114">
            <a:off x="8354859" y="4058434"/>
            <a:ext cx="764088" cy="325677"/>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6" name="타원 5"/>
          <p:cNvSpPr/>
          <p:nvPr/>
        </p:nvSpPr>
        <p:spPr>
          <a:xfrm>
            <a:off x="9183665" y="3822526"/>
            <a:ext cx="2302702" cy="2002076"/>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a:t>Epistemological Views</a:t>
            </a:r>
          </a:p>
        </p:txBody>
      </p:sp>
      <p:sp>
        <p:nvSpPr>
          <p:cNvPr id="7" name="TextBox 6"/>
          <p:cNvSpPr txBox="1"/>
          <p:nvPr/>
        </p:nvSpPr>
        <p:spPr>
          <a:xfrm rot="1255219">
            <a:off x="8455069" y="3657600"/>
            <a:ext cx="1002082" cy="369332"/>
          </a:xfrm>
          <a:prstGeom prst="rect">
            <a:avLst/>
          </a:prstGeom>
          <a:noFill/>
        </p:spPr>
        <p:txBody>
          <a:bodyPr wrap="square" rtlCol="0">
            <a:spAutoFit/>
          </a:bodyPr>
          <a:lstStyle/>
          <a:p>
            <a:r>
              <a:rPr lang="en-US" dirty="0"/>
              <a:t>inform </a:t>
            </a:r>
          </a:p>
        </p:txBody>
      </p:sp>
    </p:spTree>
    <p:extLst>
      <p:ext uri="{BB962C8B-B14F-4D97-AF65-F5344CB8AC3E}">
        <p14:creationId xmlns:p14="http://schemas.microsoft.com/office/powerpoint/2010/main" val="2406552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2000"/>
                                        <p:tgtEl>
                                          <p:spTgt spid="3">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2000"/>
                                        <p:tgtEl>
                                          <p:spTgt spid="3">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2000"/>
                                        <p:tgtEl>
                                          <p:spTgt spid="3">
                                            <p:txEl>
                                              <p:pRg st="7" end="7"/>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2000"/>
                                        <p:tgtEl>
                                          <p:spTgt spid="3">
                                            <p:txEl>
                                              <p:pRg st="8" end="8"/>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fade">
                                      <p:cBhvr>
                                        <p:cTn id="33"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You have both</a:t>
            </a:r>
          </a:p>
        </p:txBody>
      </p:sp>
      <p:sp>
        <p:nvSpPr>
          <p:cNvPr id="3" name="Content Placeholder 2"/>
          <p:cNvSpPr>
            <a:spLocks noGrp="1"/>
          </p:cNvSpPr>
          <p:nvPr>
            <p:ph idx="1"/>
          </p:nvPr>
        </p:nvSpPr>
        <p:spPr>
          <a:xfrm>
            <a:off x="1130270" y="2002559"/>
            <a:ext cx="8716612" cy="3336871"/>
          </a:xfrm>
        </p:spPr>
        <p:txBody>
          <a:bodyPr>
            <a:normAutofit fontScale="70000" lnSpcReduction="20000"/>
          </a:bodyPr>
          <a:lstStyle/>
          <a:p>
            <a:r>
              <a:rPr lang="en-CA" dirty="0"/>
              <a:t>You have both ontological and epistemological views.  They are different!</a:t>
            </a:r>
          </a:p>
          <a:p>
            <a:endParaRPr lang="en-CA" dirty="0"/>
          </a:p>
          <a:p>
            <a:r>
              <a:rPr lang="en-CA" b="1" dirty="0"/>
              <a:t>Ontological views </a:t>
            </a:r>
          </a:p>
          <a:p>
            <a:pPr lvl="1"/>
            <a:r>
              <a:rPr lang="en-CA" dirty="0"/>
              <a:t>What influences the way things behave?  	(Universal laws external to human influence)</a:t>
            </a:r>
          </a:p>
          <a:p>
            <a:pPr lvl="1"/>
            <a:r>
              <a:rPr lang="en-CA" dirty="0"/>
              <a:t>What influences the result?		( A combination of variable internal and external factors)</a:t>
            </a:r>
          </a:p>
          <a:p>
            <a:endParaRPr lang="en-CA" dirty="0"/>
          </a:p>
          <a:p>
            <a:r>
              <a:rPr lang="en-CA" b="1" dirty="0"/>
              <a:t>Epistemological view </a:t>
            </a:r>
          </a:p>
          <a:p>
            <a:pPr lvl="1"/>
            <a:r>
              <a:rPr lang="en-CA" dirty="0"/>
              <a:t>Based on what influences their behavior what can we know about them? (facts, probabilities, subjective knowledge)</a:t>
            </a:r>
          </a:p>
          <a:p>
            <a:pPr lvl="1"/>
            <a:r>
              <a:rPr lang="en-CA" dirty="0"/>
              <a:t>How can we study them ( test, observe, measure, ask, reason)</a:t>
            </a:r>
          </a:p>
        </p:txBody>
      </p:sp>
    </p:spTree>
    <p:extLst>
      <p:ext uri="{BB962C8B-B14F-4D97-AF65-F5344CB8AC3E}">
        <p14:creationId xmlns:p14="http://schemas.microsoft.com/office/powerpoint/2010/main" val="28079094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How does a person learn language?</a:t>
            </a:r>
          </a:p>
        </p:txBody>
      </p:sp>
      <p:sp>
        <p:nvSpPr>
          <p:cNvPr id="3" name="Content Placeholder 2"/>
          <p:cNvSpPr>
            <a:spLocks noGrp="1"/>
          </p:cNvSpPr>
          <p:nvPr>
            <p:ph idx="1"/>
          </p:nvPr>
        </p:nvSpPr>
        <p:spPr/>
        <p:txBody>
          <a:bodyPr/>
          <a:lstStyle/>
          <a:p>
            <a:r>
              <a:rPr lang="en-CA" dirty="0"/>
              <a:t>Is there a recipe for learning language? Do you think that A+B+C+D+E with 100% result in a person learning a language?</a:t>
            </a:r>
          </a:p>
          <a:p>
            <a:pPr marL="0" indent="0">
              <a:buNone/>
            </a:pPr>
            <a:endParaRPr lang="en-CA" dirty="0"/>
          </a:p>
          <a:p>
            <a:r>
              <a:rPr lang="en-CA" dirty="0"/>
              <a:t>Does it depend on many factors internal and external to the person learning? Does it differ from person to person? Does each person require their own individual recipe?</a:t>
            </a:r>
          </a:p>
        </p:txBody>
      </p:sp>
    </p:spTree>
    <p:extLst>
      <p:ext uri="{BB962C8B-B14F-4D97-AF65-F5344CB8AC3E}">
        <p14:creationId xmlns:p14="http://schemas.microsoft.com/office/powerpoint/2010/main" val="22409490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What makes a good teacher?</a:t>
            </a:r>
          </a:p>
        </p:txBody>
      </p:sp>
      <p:sp>
        <p:nvSpPr>
          <p:cNvPr id="3" name="Content Placeholder 2"/>
          <p:cNvSpPr>
            <a:spLocks noGrp="1"/>
          </p:cNvSpPr>
          <p:nvPr>
            <p:ph idx="1"/>
          </p:nvPr>
        </p:nvSpPr>
        <p:spPr/>
        <p:txBody>
          <a:bodyPr/>
          <a:lstStyle/>
          <a:p>
            <a:r>
              <a:rPr lang="en-CA" dirty="0"/>
              <a:t>If a teacher follows a certain recipe does that mean they will be a good teacher? Does it mean that their students will learn?</a:t>
            </a:r>
          </a:p>
          <a:p>
            <a:endParaRPr lang="en-CA" dirty="0"/>
          </a:p>
          <a:p>
            <a:r>
              <a:rPr lang="en-CA" dirty="0"/>
              <a:t>Does it depend on many factors? Does each teacher differ?</a:t>
            </a:r>
          </a:p>
        </p:txBody>
      </p:sp>
    </p:spTree>
    <p:extLst>
      <p:ext uri="{BB962C8B-B14F-4D97-AF65-F5344CB8AC3E}">
        <p14:creationId xmlns:p14="http://schemas.microsoft.com/office/powerpoint/2010/main" val="25525119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Important to consider</a:t>
            </a:r>
          </a:p>
        </p:txBody>
      </p:sp>
      <p:sp>
        <p:nvSpPr>
          <p:cNvPr id="3" name="Content Placeholder 2"/>
          <p:cNvSpPr>
            <a:spLocks noGrp="1"/>
          </p:cNvSpPr>
          <p:nvPr>
            <p:ph idx="1"/>
          </p:nvPr>
        </p:nvSpPr>
        <p:spPr/>
        <p:txBody>
          <a:bodyPr/>
          <a:lstStyle/>
          <a:p>
            <a:r>
              <a:rPr lang="en-CA" dirty="0"/>
              <a:t>What is taught in a classroom is not always learned.</a:t>
            </a:r>
          </a:p>
          <a:p>
            <a:endParaRPr lang="en-CA" dirty="0"/>
          </a:p>
          <a:p>
            <a:r>
              <a:rPr lang="en-CA" dirty="0"/>
              <a:t>What is learned in classroom is not always taught. </a:t>
            </a:r>
          </a:p>
          <a:p>
            <a:endParaRPr lang="en-CA" dirty="0"/>
          </a:p>
          <a:p>
            <a:r>
              <a:rPr lang="en-CA" dirty="0"/>
              <a:t>People work in different ways and have different things that work for them.</a:t>
            </a:r>
          </a:p>
          <a:p>
            <a:endParaRPr lang="en-CA" dirty="0"/>
          </a:p>
          <a:p>
            <a:endParaRPr lang="en-CA" dirty="0"/>
          </a:p>
        </p:txBody>
      </p:sp>
    </p:spTree>
    <p:extLst>
      <p:ext uri="{BB962C8B-B14F-4D97-AF65-F5344CB8AC3E}">
        <p14:creationId xmlns:p14="http://schemas.microsoft.com/office/powerpoint/2010/main" val="28499395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dirty="0"/>
              <a:t>Check up</a:t>
            </a:r>
          </a:p>
        </p:txBody>
      </p:sp>
      <p:sp>
        <p:nvSpPr>
          <p:cNvPr id="3" name="내용 개체 틀 2"/>
          <p:cNvSpPr>
            <a:spLocks noGrp="1"/>
          </p:cNvSpPr>
          <p:nvPr>
            <p:ph idx="1"/>
          </p:nvPr>
        </p:nvSpPr>
        <p:spPr/>
        <p:txBody>
          <a:bodyPr/>
          <a:lstStyle/>
          <a:p>
            <a:r>
              <a:rPr lang="en-US" dirty="0"/>
              <a:t>What are your ontological views of human behavior?</a:t>
            </a:r>
          </a:p>
          <a:p>
            <a:endParaRPr lang="en-US" dirty="0"/>
          </a:p>
          <a:p>
            <a:r>
              <a:rPr lang="en-US" dirty="0"/>
              <a:t>What are your ontological views of how the sun behaves?</a:t>
            </a:r>
          </a:p>
        </p:txBody>
      </p:sp>
    </p:spTree>
    <p:extLst>
      <p:ext uri="{BB962C8B-B14F-4D97-AF65-F5344CB8AC3E}">
        <p14:creationId xmlns:p14="http://schemas.microsoft.com/office/powerpoint/2010/main" val="2078378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What do you think?</a:t>
            </a:r>
          </a:p>
        </p:txBody>
      </p:sp>
      <p:sp>
        <p:nvSpPr>
          <p:cNvPr id="3" name="Content Placeholder 2"/>
          <p:cNvSpPr>
            <a:spLocks noGrp="1"/>
          </p:cNvSpPr>
          <p:nvPr>
            <p:ph idx="1"/>
          </p:nvPr>
        </p:nvSpPr>
        <p:spPr/>
        <p:txBody>
          <a:bodyPr/>
          <a:lstStyle/>
          <a:p>
            <a:endParaRPr lang="en-CA" dirty="0"/>
          </a:p>
          <a:p>
            <a:pPr marL="0" indent="0" algn="ctr">
              <a:buNone/>
            </a:pPr>
            <a:r>
              <a:rPr lang="en-CA" i="1" dirty="0"/>
              <a:t>Not everything that counts can be counted, and not everything that can be counted counts.</a:t>
            </a:r>
          </a:p>
          <a:p>
            <a:pPr marL="0" indent="0" algn="ctr">
              <a:buNone/>
            </a:pPr>
            <a:endParaRPr lang="en-CA" dirty="0"/>
          </a:p>
          <a:p>
            <a:pPr marL="0" indent="0" algn="ctr">
              <a:buNone/>
            </a:pPr>
            <a:r>
              <a:rPr lang="en-CA" dirty="0"/>
              <a:t>~William Bruce Cameron</a:t>
            </a:r>
          </a:p>
        </p:txBody>
      </p:sp>
    </p:spTree>
    <p:extLst>
      <p:ext uri="{BB962C8B-B14F-4D97-AF65-F5344CB8AC3E}">
        <p14:creationId xmlns:p14="http://schemas.microsoft.com/office/powerpoint/2010/main" val="40722950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dirty="0"/>
              <a:t>Check up</a:t>
            </a:r>
          </a:p>
        </p:txBody>
      </p:sp>
      <p:sp>
        <p:nvSpPr>
          <p:cNvPr id="3" name="내용 개체 틀 2"/>
          <p:cNvSpPr>
            <a:spLocks noGrp="1"/>
          </p:cNvSpPr>
          <p:nvPr>
            <p:ph idx="1"/>
          </p:nvPr>
        </p:nvSpPr>
        <p:spPr/>
        <p:txBody>
          <a:bodyPr>
            <a:normAutofit fontScale="85000" lnSpcReduction="20000"/>
          </a:bodyPr>
          <a:lstStyle/>
          <a:p>
            <a:r>
              <a:rPr lang="en-US" dirty="0"/>
              <a:t>What can we know about human behavior based on your ontological views?</a:t>
            </a:r>
          </a:p>
          <a:p>
            <a:pPr lvl="1"/>
            <a:r>
              <a:rPr lang="en-US" dirty="0"/>
              <a:t>Facts</a:t>
            </a:r>
          </a:p>
          <a:p>
            <a:pPr lvl="1"/>
            <a:r>
              <a:rPr lang="en-US" dirty="0"/>
              <a:t>Probabilities</a:t>
            </a:r>
          </a:p>
          <a:p>
            <a:pPr lvl="1"/>
            <a:r>
              <a:rPr lang="en-US" dirty="0"/>
              <a:t>Subjective knowledge</a:t>
            </a:r>
          </a:p>
          <a:p>
            <a:r>
              <a:rPr lang="en-US" dirty="0"/>
              <a:t>How can we know about human behavior better?</a:t>
            </a:r>
          </a:p>
          <a:p>
            <a:pPr lvl="1"/>
            <a:r>
              <a:rPr lang="en-US" dirty="0"/>
              <a:t>Observing</a:t>
            </a:r>
          </a:p>
          <a:p>
            <a:pPr lvl="1"/>
            <a:r>
              <a:rPr lang="en-US" dirty="0"/>
              <a:t>Testing</a:t>
            </a:r>
          </a:p>
          <a:p>
            <a:pPr lvl="1"/>
            <a:r>
              <a:rPr lang="en-US" dirty="0"/>
              <a:t>Asking</a:t>
            </a:r>
          </a:p>
          <a:p>
            <a:pPr lvl="1"/>
            <a:r>
              <a:rPr lang="en-US" dirty="0"/>
              <a:t>Rationalizing</a:t>
            </a:r>
          </a:p>
          <a:p>
            <a:pPr lvl="1"/>
            <a:r>
              <a:rPr lang="en-US" dirty="0"/>
              <a:t>Measuring</a:t>
            </a:r>
          </a:p>
        </p:txBody>
      </p:sp>
    </p:spTree>
    <p:extLst>
      <p:ext uri="{BB962C8B-B14F-4D97-AF65-F5344CB8AC3E}">
        <p14:creationId xmlns:p14="http://schemas.microsoft.com/office/powerpoint/2010/main" val="26641698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Reflection	</a:t>
            </a:r>
          </a:p>
        </p:txBody>
      </p:sp>
      <p:sp>
        <p:nvSpPr>
          <p:cNvPr id="3" name="Content Placeholder 2"/>
          <p:cNvSpPr>
            <a:spLocks noGrp="1"/>
          </p:cNvSpPr>
          <p:nvPr>
            <p:ph idx="1"/>
          </p:nvPr>
        </p:nvSpPr>
        <p:spPr/>
        <p:txBody>
          <a:bodyPr/>
          <a:lstStyle/>
          <a:p>
            <a:r>
              <a:rPr lang="en-CA" dirty="0"/>
              <a:t>When it comes to researching teaching and learning what are your ontological and epistemological views?</a:t>
            </a:r>
          </a:p>
          <a:p>
            <a:endParaRPr lang="en-CA" dirty="0"/>
          </a:p>
          <a:p>
            <a:r>
              <a:rPr lang="en-CA" dirty="0"/>
              <a:t>Which research approach most fits your views? Explain why?</a:t>
            </a:r>
          </a:p>
          <a:p>
            <a:endParaRPr lang="en-CA" dirty="0"/>
          </a:p>
          <a:p>
            <a:r>
              <a:rPr lang="en-CA" dirty="0"/>
              <a:t>Are there anything that is unclear or questions that you have about the lesson content?</a:t>
            </a:r>
          </a:p>
        </p:txBody>
      </p:sp>
      <p:sp>
        <p:nvSpPr>
          <p:cNvPr id="4" name="AutoShape 4" descr="Image result for thinking"/>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12296" name="Picture 8" descr="Image result for think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69529" y="194582"/>
            <a:ext cx="1195593" cy="1517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3026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8194" name="Picture 2" descr="Image result for similarities between qualitative and quantitative research"/>
          <p:cNvPicPr>
            <a:picLocks noChangeAspect="1" noChangeArrowheads="1"/>
          </p:cNvPicPr>
          <p:nvPr/>
        </p:nvPicPr>
        <p:blipFill rotWithShape="1">
          <a:blip r:embed="rId2">
            <a:extLst>
              <a:ext uri="{28A0092B-C50C-407E-A947-70E740481C1C}">
                <a14:useLocalDpi xmlns:a14="http://schemas.microsoft.com/office/drawing/2010/main" val="0"/>
              </a:ext>
            </a:extLst>
          </a:blip>
          <a:srcRect r="54448"/>
          <a:stretch/>
        </p:blipFill>
        <p:spPr bwMode="auto">
          <a:xfrm>
            <a:off x="440541" y="953324"/>
            <a:ext cx="4061120" cy="496340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similarities between qualitative and quantitative research"/>
          <p:cNvPicPr>
            <a:picLocks noChangeAspect="1" noChangeArrowheads="1"/>
          </p:cNvPicPr>
          <p:nvPr/>
        </p:nvPicPr>
        <p:blipFill rotWithShape="1">
          <a:blip r:embed="rId2">
            <a:extLst>
              <a:ext uri="{28A0092B-C50C-407E-A947-70E740481C1C}">
                <a14:useLocalDpi xmlns:a14="http://schemas.microsoft.com/office/drawing/2010/main" val="0"/>
              </a:ext>
            </a:extLst>
          </a:blip>
          <a:srcRect l="41626" t="3409" r="-854" b="-3409"/>
          <a:stretch/>
        </p:blipFill>
        <p:spPr bwMode="auto">
          <a:xfrm>
            <a:off x="6830512" y="953324"/>
            <a:ext cx="5280495" cy="496340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044462" y="5152292"/>
            <a:ext cx="457199" cy="7644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Rectangle 7"/>
          <p:cNvSpPr/>
          <p:nvPr/>
        </p:nvSpPr>
        <p:spPr>
          <a:xfrm>
            <a:off x="6712212" y="926633"/>
            <a:ext cx="457199" cy="7644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3074" name="Picture 2" descr="Image result for mixed metho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3061" y="3080502"/>
            <a:ext cx="2974575" cy="116305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67173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Quantitative vs Qualitative Similarities </a:t>
            </a:r>
          </a:p>
        </p:txBody>
      </p:sp>
      <p:sp>
        <p:nvSpPr>
          <p:cNvPr id="3" name="Content Placeholder 2"/>
          <p:cNvSpPr>
            <a:spLocks noGrp="1"/>
          </p:cNvSpPr>
          <p:nvPr>
            <p:ph idx="1"/>
          </p:nvPr>
        </p:nvSpPr>
        <p:spPr/>
        <p:txBody>
          <a:bodyPr/>
          <a:lstStyle/>
          <a:p>
            <a:r>
              <a:rPr lang="en-CA" dirty="0"/>
              <a:t>Research questions are addressed through some form of inquiry.</a:t>
            </a:r>
          </a:p>
          <a:p>
            <a:r>
              <a:rPr lang="en-CA" dirty="0"/>
              <a:t>Seek to build knowledge about the objects under investigation.</a:t>
            </a:r>
          </a:p>
          <a:p>
            <a:r>
              <a:rPr lang="en-CA" dirty="0"/>
              <a:t>Follow field accepted methods and processes.</a:t>
            </a:r>
          </a:p>
          <a:p>
            <a:r>
              <a:rPr lang="en-CA" dirty="0"/>
              <a:t>Collect and analyze data.</a:t>
            </a:r>
          </a:p>
          <a:p>
            <a:r>
              <a:rPr lang="en-CA" dirty="0"/>
              <a:t>Present outcomes/ implications.</a:t>
            </a:r>
          </a:p>
          <a:p>
            <a:endParaRPr lang="en-CA" dirty="0"/>
          </a:p>
        </p:txBody>
      </p:sp>
      <p:pic>
        <p:nvPicPr>
          <p:cNvPr id="9218" name="Picture 2" descr="Image result for qualitative quantitative"/>
          <p:cNvPicPr>
            <a:picLocks noChangeAspect="1" noChangeArrowheads="1"/>
          </p:cNvPicPr>
          <p:nvPr/>
        </p:nvPicPr>
        <p:blipFill rotWithShape="1">
          <a:blip r:embed="rId2">
            <a:extLst>
              <a:ext uri="{28A0092B-C50C-407E-A947-70E740481C1C}">
                <a14:useLocalDpi xmlns:a14="http://schemas.microsoft.com/office/drawing/2010/main" val="0"/>
              </a:ext>
            </a:extLst>
          </a:blip>
          <a:srcRect l="7071" t="25106" r="7425" b="16596"/>
          <a:stretch/>
        </p:blipFill>
        <p:spPr bwMode="auto">
          <a:xfrm>
            <a:off x="7947498" y="3735966"/>
            <a:ext cx="3861881" cy="1974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01587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What are some of the differences between quantitative and qualitative research? </a:t>
            </a:r>
          </a:p>
        </p:txBody>
      </p:sp>
      <p:sp>
        <p:nvSpPr>
          <p:cNvPr id="3" name="Content Placeholder 2"/>
          <p:cNvSpPr>
            <a:spLocks noGrp="1"/>
          </p:cNvSpPr>
          <p:nvPr>
            <p:ph idx="1"/>
          </p:nvPr>
        </p:nvSpPr>
        <p:spPr/>
        <p:txBody>
          <a:bodyPr/>
          <a:lstStyle/>
          <a:p>
            <a:r>
              <a:rPr lang="en-CA" dirty="0"/>
              <a:t>With your group write down as many things as you can think of.</a:t>
            </a:r>
          </a:p>
          <a:p>
            <a:endParaRPr lang="en-CA" dirty="0"/>
          </a:p>
        </p:txBody>
      </p:sp>
      <p:graphicFrame>
        <p:nvGraphicFramePr>
          <p:cNvPr id="4" name="Table 3"/>
          <p:cNvGraphicFramePr>
            <a:graphicFrameLocks noGrp="1"/>
          </p:cNvGraphicFramePr>
          <p:nvPr>
            <p:extLst/>
          </p:nvPr>
        </p:nvGraphicFramePr>
        <p:xfrm>
          <a:off x="1634444" y="2918116"/>
          <a:ext cx="8128000" cy="3708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519495132"/>
                    </a:ext>
                  </a:extLst>
                </a:gridCol>
                <a:gridCol w="4064000">
                  <a:extLst>
                    <a:ext uri="{9D8B030D-6E8A-4147-A177-3AD203B41FA5}">
                      <a16:colId xmlns:a16="http://schemas.microsoft.com/office/drawing/2014/main" val="1132084348"/>
                    </a:ext>
                  </a:extLst>
                </a:gridCol>
              </a:tblGrid>
              <a:tr h="370840">
                <a:tc>
                  <a:txBody>
                    <a:bodyPr/>
                    <a:lstStyle/>
                    <a:p>
                      <a:r>
                        <a:rPr lang="en-CA" dirty="0"/>
                        <a:t>Quantitative</a:t>
                      </a:r>
                    </a:p>
                  </a:txBody>
                  <a:tcPr/>
                </a:tc>
                <a:tc>
                  <a:txBody>
                    <a:bodyPr/>
                    <a:lstStyle/>
                    <a:p>
                      <a:r>
                        <a:rPr lang="en-CA" dirty="0"/>
                        <a:t>Qualitative</a:t>
                      </a:r>
                    </a:p>
                  </a:txBody>
                  <a:tcPr/>
                </a:tc>
                <a:extLst>
                  <a:ext uri="{0D108BD9-81ED-4DB2-BD59-A6C34878D82A}">
                    <a16:rowId xmlns:a16="http://schemas.microsoft.com/office/drawing/2014/main" val="2104647979"/>
                  </a:ext>
                </a:extLst>
              </a:tr>
            </a:tbl>
          </a:graphicData>
        </a:graphic>
      </p:graphicFrame>
      <p:cxnSp>
        <p:nvCxnSpPr>
          <p:cNvPr id="7" name="Straight Connector 6"/>
          <p:cNvCxnSpPr/>
          <p:nvPr/>
        </p:nvCxnSpPr>
        <p:spPr>
          <a:xfrm>
            <a:off x="5698444" y="3288956"/>
            <a:ext cx="0" cy="216826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28942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Quantitative vs Qualitative Differences</a:t>
            </a:r>
          </a:p>
        </p:txBody>
      </p:sp>
      <p:sp>
        <p:nvSpPr>
          <p:cNvPr id="3" name="Content Placeholder 2"/>
          <p:cNvSpPr>
            <a:spLocks noGrp="1"/>
          </p:cNvSpPr>
          <p:nvPr>
            <p:ph idx="1"/>
          </p:nvPr>
        </p:nvSpPr>
        <p:spPr/>
        <p:txBody>
          <a:bodyPr/>
          <a:lstStyle/>
          <a:p>
            <a:endParaRPr lang="en-CA" dirty="0"/>
          </a:p>
        </p:txBody>
      </p:sp>
      <p:pic>
        <p:nvPicPr>
          <p:cNvPr id="7170" name="Picture 2" descr="Image result for characteristics of quantitative research"/>
          <p:cNvPicPr>
            <a:picLocks noChangeAspect="1" noChangeArrowheads="1"/>
          </p:cNvPicPr>
          <p:nvPr/>
        </p:nvPicPr>
        <p:blipFill rotWithShape="1">
          <a:blip r:embed="rId2">
            <a:extLst>
              <a:ext uri="{28A0092B-C50C-407E-A947-70E740481C1C}">
                <a14:useLocalDpi xmlns:a14="http://schemas.microsoft.com/office/drawing/2010/main" val="0"/>
              </a:ext>
            </a:extLst>
          </a:blip>
          <a:srcRect t="22573" b="4079"/>
          <a:stretch/>
        </p:blipFill>
        <p:spPr bwMode="auto">
          <a:xfrm>
            <a:off x="993670" y="2084220"/>
            <a:ext cx="9876473" cy="3735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59759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4098" name="Picture 2" descr="Image result for qualitative resear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4463" y="953324"/>
            <a:ext cx="5126796" cy="4960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3822710"/>
      </p:ext>
    </p:extLst>
  </p:cSld>
  <p:clrMapOvr>
    <a:masterClrMapping/>
  </p:clrMapOvr>
  <p:timing>
    <p:tnLst>
      <p:par>
        <p:cTn id="1" dur="indefinite" restart="never" nodeType="tmRoot"/>
      </p:par>
    </p:tn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CDCE0"/>
      </a:lt2>
      <a:accent1>
        <a:srgbClr val="415588"/>
      </a:accent1>
      <a:accent2>
        <a:srgbClr val="4294B6"/>
      </a:accent2>
      <a:accent3>
        <a:srgbClr val="087D7C"/>
      </a:accent3>
      <a:accent4>
        <a:srgbClr val="2CB663"/>
      </a:accent4>
      <a:accent5>
        <a:srgbClr val="DF8822"/>
      </a:accent5>
      <a:accent6>
        <a:srgbClr val="BC410A"/>
      </a:accent6>
      <a:hlink>
        <a:srgbClr val="5977C4"/>
      </a:hlink>
      <a:folHlink>
        <a:srgbClr val="A1A9BF"/>
      </a:folHlink>
    </a:clrScheme>
    <a:fontScheme name="Gallery">
      <a:majorFont>
        <a:latin typeface="Century Gothic"/>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lumMod val="108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E050AC27-895F-4B90-991D-A6818FC89AB6}"/>
    </a:ext>
  </a:extLst>
</a:theme>
</file>

<file path=docProps/app.xml><?xml version="1.0" encoding="utf-8"?>
<Properties xmlns="http://schemas.openxmlformats.org/officeDocument/2006/extended-properties" xmlns:vt="http://schemas.openxmlformats.org/officeDocument/2006/docPropsVTypes">
  <TotalTime>60</TotalTime>
  <Words>1434</Words>
  <Application>Microsoft Office PowerPoint</Application>
  <PresentationFormat>Widescreen</PresentationFormat>
  <Paragraphs>255</Paragraphs>
  <Slides>41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Open Sans</vt:lpstr>
      <vt:lpstr>Andalus</vt:lpstr>
      <vt:lpstr>Arial</vt:lpstr>
      <vt:lpstr>Century Gothic</vt:lpstr>
      <vt:lpstr>Wingdings</vt:lpstr>
      <vt:lpstr>Gallery</vt:lpstr>
      <vt:lpstr>The Nature of Research </vt:lpstr>
      <vt:lpstr>Scientific Research</vt:lpstr>
      <vt:lpstr>Scientific Research </vt:lpstr>
      <vt:lpstr>What do you think?</vt:lpstr>
      <vt:lpstr>PowerPoint Presentation</vt:lpstr>
      <vt:lpstr>Quantitative vs Qualitative Similarities </vt:lpstr>
      <vt:lpstr>What are some of the differences between quantitative and qualitative research? </vt:lpstr>
      <vt:lpstr>Quantitative vs Qualitative Differences</vt:lpstr>
      <vt:lpstr>PowerPoint Presentation</vt:lpstr>
      <vt:lpstr>PowerPoint Presentation</vt:lpstr>
      <vt:lpstr>Characteristics of Qualitative Research </vt:lpstr>
      <vt:lpstr>PowerPoint Presentation</vt:lpstr>
      <vt:lpstr>Mixed Methods</vt:lpstr>
      <vt:lpstr>Combining qualitative &amp; quantitative methods</vt:lpstr>
      <vt:lpstr>?Qualitative before quantitative#</vt:lpstr>
      <vt:lpstr># quantitative before Qualitative ?</vt:lpstr>
      <vt:lpstr>Research Paradigms</vt:lpstr>
      <vt:lpstr>Research Paradigms</vt:lpstr>
      <vt:lpstr>Part 1</vt:lpstr>
      <vt:lpstr>How does the world work?</vt:lpstr>
      <vt:lpstr>Science &amp; Social Science</vt:lpstr>
      <vt:lpstr>Thinking time</vt:lpstr>
      <vt:lpstr>Discussion</vt:lpstr>
      <vt:lpstr>Ontology</vt:lpstr>
      <vt:lpstr>Ontological views</vt:lpstr>
      <vt:lpstr>Part 2</vt:lpstr>
      <vt:lpstr>What kind of knowledge can we have and how is knowledge created?</vt:lpstr>
      <vt:lpstr>Thinking time</vt:lpstr>
      <vt:lpstr>Epistemology</vt:lpstr>
      <vt:lpstr>Epistemological views</vt:lpstr>
      <vt:lpstr>Thinking flow</vt:lpstr>
      <vt:lpstr>Two traditional research paradigms</vt:lpstr>
      <vt:lpstr>PowerPoint Presentation</vt:lpstr>
      <vt:lpstr>Key points</vt:lpstr>
      <vt:lpstr>You have both</vt:lpstr>
      <vt:lpstr>How does a person learn language?</vt:lpstr>
      <vt:lpstr>What makes a good teacher?</vt:lpstr>
      <vt:lpstr>Important to consider</vt:lpstr>
      <vt:lpstr>Check up</vt:lpstr>
      <vt:lpstr>Check up</vt:lpstr>
      <vt:lpstr>Reflection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Nature of Research </dc:title>
  <dc:creator>Whitehead George</dc:creator>
  <cp:lastModifiedBy>user</cp:lastModifiedBy>
  <cp:revision>7</cp:revision>
  <dcterms:created xsi:type="dcterms:W3CDTF">2018-09-13T17:41:17Z</dcterms:created>
  <dcterms:modified xsi:type="dcterms:W3CDTF">2018-09-13T18:50:28Z</dcterms:modified>
</cp:coreProperties>
</file>