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sldIdLst>
    <p:sldId id="256" r:id="rId2"/>
    <p:sldId id="285" r:id="rId3"/>
    <p:sldId id="312" r:id="rId4"/>
    <p:sldId id="313" r:id="rId5"/>
    <p:sldId id="314" r:id="rId6"/>
    <p:sldId id="264" r:id="rId7"/>
    <p:sldId id="311" r:id="rId8"/>
    <p:sldId id="309" r:id="rId9"/>
    <p:sldId id="261" r:id="rId10"/>
    <p:sldId id="308" r:id="rId11"/>
    <p:sldId id="307" r:id="rId12"/>
    <p:sldId id="310" r:id="rId13"/>
    <p:sldId id="286" r:id="rId14"/>
    <p:sldId id="282" r:id="rId15"/>
    <p:sldId id="260" r:id="rId16"/>
    <p:sldId id="287" r:id="rId17"/>
    <p:sldId id="306" r:id="rId18"/>
    <p:sldId id="296" r:id="rId19"/>
    <p:sldId id="316" r:id="rId20"/>
    <p:sldId id="265" r:id="rId21"/>
    <p:sldId id="295" r:id="rId22"/>
    <p:sldId id="267" r:id="rId23"/>
    <p:sldId id="31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873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86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19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B3A1323-8D79-1946-B0D7-40001CF92E9D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06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0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6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9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44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8C79C5D-2A6F-F04D-97DA-BEF2467B64E4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50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Nature of Research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Epistemological and ontological views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727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AutoShape 2" descr="Independent sample t-test results of the prerequisite knowledge test. |  Download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240476"/>
            <a:ext cx="9563685" cy="37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7888" t="27048" r="17457" b="28987"/>
          <a:stretch/>
        </p:blipFill>
        <p:spPr>
          <a:xfrm>
            <a:off x="1418896" y="331077"/>
            <a:ext cx="9499291" cy="59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0958" t="18211" r="23600" b="28556"/>
          <a:stretch/>
        </p:blipFill>
        <p:spPr>
          <a:xfrm>
            <a:off x="1308538" y="55517"/>
            <a:ext cx="9144000" cy="65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4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0" indent="0" algn="ctr">
              <a:buNone/>
            </a:pPr>
            <a:r>
              <a:rPr lang="en-CA" i="1" dirty="0"/>
              <a:t>Not everything that counts can be counted, and not everything that can be counted counts.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~William Bruce Cameron</a:t>
            </a:r>
          </a:p>
        </p:txBody>
      </p:sp>
    </p:spTree>
    <p:extLst>
      <p:ext uri="{BB962C8B-B14F-4D97-AF65-F5344CB8AC3E}">
        <p14:creationId xmlns:p14="http://schemas.microsoft.com/office/powerpoint/2010/main" val="407229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qualitative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130270" y="953324"/>
            <a:ext cx="9971728" cy="45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7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Characteristics of Qualitative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Open inquiry</a:t>
            </a:r>
          </a:p>
          <a:p>
            <a:r>
              <a:rPr lang="en-CA" dirty="0"/>
              <a:t>Inductive </a:t>
            </a:r>
          </a:p>
          <a:p>
            <a:r>
              <a:rPr lang="en-CA" dirty="0"/>
              <a:t>Descriptive </a:t>
            </a:r>
          </a:p>
          <a:p>
            <a:r>
              <a:rPr lang="en-CA" dirty="0"/>
              <a:t>Interpretive</a:t>
            </a:r>
          </a:p>
          <a:p>
            <a:r>
              <a:rPr lang="en-CA" dirty="0"/>
              <a:t>Multiple perspectives</a:t>
            </a:r>
          </a:p>
          <a:p>
            <a:r>
              <a:rPr lang="en-CA" dirty="0"/>
              <a:t>Cyclic</a:t>
            </a:r>
          </a:p>
          <a:p>
            <a:r>
              <a:rPr lang="en-CA" dirty="0"/>
              <a:t>Context specific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914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753C05-8F30-4047-AB0F-805125AA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494935"/>
            <a:ext cx="9603275" cy="3294576"/>
          </a:xfrm>
        </p:spPr>
        <p:txBody>
          <a:bodyPr/>
          <a:lstStyle/>
          <a:p>
            <a:r>
              <a:rPr lang="en-CA" dirty="0"/>
              <a:t>Use </a:t>
            </a:r>
            <a:r>
              <a:rPr lang="en-CA" b="1" dirty="0"/>
              <a:t>quantitative</a:t>
            </a:r>
            <a:r>
              <a:rPr lang="en-CA" dirty="0"/>
              <a:t> research if you want to confirm or test something (a theory or hypothesis)</a:t>
            </a:r>
          </a:p>
          <a:p>
            <a:r>
              <a:rPr lang="en-CA" dirty="0"/>
              <a:t>Use </a:t>
            </a:r>
            <a:r>
              <a:rPr lang="en-CA" b="1" dirty="0"/>
              <a:t>qualitative</a:t>
            </a:r>
            <a:r>
              <a:rPr lang="en-CA" dirty="0"/>
              <a:t> research if you want to understand something (concepts, thoughts, experiences)</a:t>
            </a:r>
          </a:p>
          <a:p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7EB63-6BE5-4ACC-A699-1D69F3040A4E}"/>
              </a:ext>
            </a:extLst>
          </p:cNvPr>
          <p:cNvSpPr/>
          <p:nvPr/>
        </p:nvSpPr>
        <p:spPr>
          <a:xfrm>
            <a:off x="1125039" y="869706"/>
            <a:ext cx="9941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  <a:ea typeface="+mj-ea"/>
                <a:cs typeface="+mj-cs"/>
              </a:rPr>
              <a:t>A rule of thumb for deciding whether to use qualitative or quantitative data is:</a:t>
            </a:r>
          </a:p>
        </p:txBody>
      </p:sp>
    </p:spTree>
    <p:extLst>
      <p:ext uri="{BB962C8B-B14F-4D97-AF65-F5344CB8AC3E}">
        <p14:creationId xmlns:p14="http://schemas.microsoft.com/office/powerpoint/2010/main" val="273650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C6B5-1195-4D15-910E-CFBB2B9D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or Qualitative?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97690-E883-435B-930C-FEF50C69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86910"/>
            <a:ext cx="9603275" cy="4004442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You want to test the effects of a certain treatment on a group. </a:t>
            </a:r>
          </a:p>
          <a:p>
            <a:pPr marL="0" indent="0">
              <a:buNone/>
            </a:pPr>
            <a:endParaRPr lang="en-CA" altLang="ko-KR" dirty="0"/>
          </a:p>
          <a:p>
            <a:r>
              <a:rPr lang="en-CA" altLang="ko-KR" dirty="0"/>
              <a:t>I want to know more about students’ difficulties with something.</a:t>
            </a:r>
          </a:p>
          <a:p>
            <a:endParaRPr lang="en-CA" altLang="ko-KR" dirty="0"/>
          </a:p>
          <a:p>
            <a:r>
              <a:rPr lang="en-CA" dirty="0"/>
              <a:t>You want to see if teaching grammar way A is more effective than</a:t>
            </a:r>
            <a:r>
              <a:rPr lang="en-US" altLang="ko-KR" dirty="0"/>
              <a:t> teaching </a:t>
            </a:r>
            <a:r>
              <a:rPr lang="en-CA" altLang="ko-KR" dirty="0"/>
              <a:t>grammar</a:t>
            </a:r>
            <a:r>
              <a:rPr lang="ko-KR" altLang="en-US" dirty="0"/>
              <a:t> </a:t>
            </a:r>
            <a:r>
              <a:rPr lang="en-CA" altLang="ko-KR" dirty="0"/>
              <a:t>in</a:t>
            </a:r>
            <a:r>
              <a:rPr lang="ko-KR" altLang="en-US" dirty="0"/>
              <a:t> </a:t>
            </a:r>
            <a:r>
              <a:rPr lang="en-CA" altLang="ko-KR" dirty="0"/>
              <a:t>way B.</a:t>
            </a:r>
          </a:p>
          <a:p>
            <a:endParaRPr lang="en-CA" altLang="ko-KR" dirty="0"/>
          </a:p>
          <a:p>
            <a:r>
              <a:rPr lang="en-CA" altLang="ko-KR" dirty="0"/>
              <a:t>I want to know what successful language </a:t>
            </a:r>
            <a:r>
              <a:rPr lang="en-US" altLang="ko-KR" dirty="0"/>
              <a:t>learners’ have done to develop their language.</a:t>
            </a:r>
          </a:p>
          <a:p>
            <a:endParaRPr lang="en-US" dirty="0"/>
          </a:p>
          <a:p>
            <a:r>
              <a:rPr lang="en-US" dirty="0"/>
              <a:t>You want to know what challenges teachers face in the classroom.</a:t>
            </a:r>
          </a:p>
          <a:p>
            <a:endParaRPr lang="en-US" dirty="0"/>
          </a:p>
          <a:p>
            <a:r>
              <a:rPr lang="en-US" dirty="0"/>
              <a:t>You want to know if there is a relationship between 2 things (e.g., L1 reading ability and L2 reading ability)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491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5E0D8-56C0-479E-96B8-570878C46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Mixed Methods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4269AB-A657-4E0B-B66A-F6D2C4750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Quantitative &amp; Qualitative </a:t>
            </a:r>
          </a:p>
        </p:txBody>
      </p:sp>
    </p:spTree>
    <p:extLst>
      <p:ext uri="{BB962C8B-B14F-4D97-AF65-F5344CB8AC3E}">
        <p14:creationId xmlns:p14="http://schemas.microsoft.com/office/powerpoint/2010/main" val="287215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2E21-CBFE-A069-287E-41A3FFA2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554E-FC91-7BC5-2A23-3269B51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Combines both quantitative and quantitative data collection and analysis to answer a study’s research questions. </a:t>
            </a:r>
          </a:p>
          <a:p>
            <a:endParaRPr lang="en-US" dirty="0"/>
          </a:p>
          <a:p>
            <a:r>
              <a:rPr lang="en-US" dirty="0"/>
              <a:t>Numbers and detailed description.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8256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Scientific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1" y="215218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48" y="213259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98" y="213259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1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74" y="1567545"/>
            <a:ext cx="6598376" cy="42976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5000"/>
              </a:lnSpc>
              <a:buNone/>
            </a:pP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05000"/>
              </a:lnSpc>
            </a:pPr>
            <a:r>
              <a:rPr lang="en-US" dirty="0"/>
              <a:t>Advantages of each complement the other, resulting in a stronger research design, and more valid and reliable findings.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Inadequacies of individual methods are minimized 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The what can also be supported with the why</a:t>
            </a:r>
          </a:p>
          <a:p>
            <a:pPr>
              <a:lnSpc>
                <a:spcPct val="105000"/>
              </a:lnSpc>
            </a:pPr>
            <a:endParaRPr lang="en-IN" dirty="0"/>
          </a:p>
          <a:p>
            <a:pPr>
              <a:lnSpc>
                <a:spcPct val="105000"/>
              </a:lnSpc>
            </a:pPr>
            <a:r>
              <a:rPr lang="en-IN" dirty="0"/>
              <a:t>Offers  a balance between logic and stories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endParaRPr lang="en-IN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0673" y="888276"/>
            <a:ext cx="9879875" cy="679268"/>
          </a:xfrm>
        </p:spPr>
        <p:txBody>
          <a:bodyPr>
            <a:normAutofit/>
          </a:bodyPr>
          <a:lstStyle/>
          <a:p>
            <a:r>
              <a:rPr lang="en-US" dirty="0"/>
              <a:t>Combining qualitative &amp; quantitative methods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2000250"/>
            <a:ext cx="2819400" cy="36933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are the qualities of a good teacher?</a:t>
            </a:r>
          </a:p>
          <a:p>
            <a:endParaRPr lang="en-US" dirty="0"/>
          </a:p>
          <a:p>
            <a:r>
              <a:rPr lang="en-US" dirty="0"/>
              <a:t>Place a check by all the qualities you agree with. 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Humor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Teaching style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Passion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Knowledgeable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Good looking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Other________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21" y="978816"/>
            <a:ext cx="10519955" cy="6662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Qualitative before quantitative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421" y="1645020"/>
            <a:ext cx="10027192" cy="44683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dirty="0"/>
              <a:t>Qualitative techniques can be used to provide much needed information when exploring new areas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Can give you a general idea of the topic you are exploring and the issues that exist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Can be used to gather information that can be used to create a survey or other follow up data collection procedures.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Use of qualitative method to check assumptions &amp; refine research questions is valuable across &amp; within culture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19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N" sz="18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27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421" y="1736461"/>
            <a:ext cx="6764929" cy="42261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Quantitative studies can result in numerical data that lacks explanation</a:t>
            </a:r>
          </a:p>
          <a:p>
            <a:pPr>
              <a:lnSpc>
                <a:spcPct val="80000"/>
              </a:lnSpc>
              <a:buNone/>
            </a:pPr>
            <a:endParaRPr lang="en-US" sz="1900" dirty="0"/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Qualitative studies help to provide clarity to such data</a:t>
            </a:r>
          </a:p>
          <a:p>
            <a:pPr>
              <a:lnSpc>
                <a:spcPct val="80000"/>
              </a:lnSpc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</a:rPr>
              <a:t>By doing quantitative first you can collect the what, then go back and get the why.</a:t>
            </a:r>
          </a:p>
          <a:p>
            <a:pPr marL="0" indent="0">
              <a:buNone/>
            </a:pPr>
            <a:endParaRPr lang="en-IN" sz="22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IN" b="1" dirty="0">
              <a:solidFill>
                <a:srgbClr val="00823B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2000250"/>
            <a:ext cx="2819400" cy="36933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are the qualities of a good teacher?</a:t>
            </a:r>
          </a:p>
          <a:p>
            <a:endParaRPr lang="en-US" dirty="0"/>
          </a:p>
          <a:p>
            <a:r>
              <a:rPr lang="en-US" dirty="0"/>
              <a:t>Place a check by all the qualities you agree with. 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Humor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Teaching style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Passion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Knowledgeable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Good looking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Other________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8421" y="895349"/>
            <a:ext cx="10519955" cy="6662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Quantitative before Qualitative </a:t>
            </a:r>
          </a:p>
        </p:txBody>
      </p:sp>
    </p:spTree>
    <p:extLst>
      <p:ext uri="{BB962C8B-B14F-4D97-AF65-F5344CB8AC3E}">
        <p14:creationId xmlns:p14="http://schemas.microsoft.com/office/powerpoint/2010/main" val="268014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E895-BFB0-E417-595B-9F7E38E8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AB49-148F-6F35-B406-F310B523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781711"/>
            <a:ext cx="9603275" cy="393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You want to investigate  if there is a relationship between annual household income and student’s motivation to learn English.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want to know teacher learners’ views of the characteristics of a good teacher educator.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want to investigate what workplace factors create the largest stress for in-service teachers and what could help them cope with such stresses.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want to know if the temperature of a room (hot, average, cold) effects the number of taught words students can remember.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0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vs Qualitative Similarities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Research questions are addressed through some form of inquiry.</a:t>
            </a:r>
          </a:p>
          <a:p>
            <a:r>
              <a:rPr lang="en-CA" dirty="0"/>
              <a:t>Seek to build knowledge about the objects under investigation.</a:t>
            </a:r>
          </a:p>
          <a:p>
            <a:r>
              <a:rPr lang="en-CA" dirty="0"/>
              <a:t>Follow field accepted methods and processes.</a:t>
            </a:r>
          </a:p>
          <a:p>
            <a:r>
              <a:rPr lang="en-CA" dirty="0"/>
              <a:t>Collect and analyze data.</a:t>
            </a:r>
          </a:p>
          <a:p>
            <a:r>
              <a:rPr lang="en-CA" dirty="0"/>
              <a:t>Present outcomes/ implications.</a:t>
            </a:r>
          </a:p>
          <a:p>
            <a:endParaRPr lang="en-CA" dirty="0"/>
          </a:p>
        </p:txBody>
      </p:sp>
      <p:pic>
        <p:nvPicPr>
          <p:cNvPr id="9218" name="Picture 2" descr="Image result for qualitative quantita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25106" r="7425" b="16596"/>
          <a:stretch/>
        </p:blipFill>
        <p:spPr bwMode="auto">
          <a:xfrm>
            <a:off x="7947498" y="3735966"/>
            <a:ext cx="3861881" cy="19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9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some of the differences between quantitative and qualitative research?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With your group write down as many things as you can think of.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4444" y="291811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194951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2084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Qualitative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47979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698444" y="3288956"/>
            <a:ext cx="0" cy="2168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5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vs Qualitative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 descr="Image result for characteristics of quantitative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3" b="4079"/>
          <a:stretch/>
        </p:blipFill>
        <p:spPr bwMode="auto">
          <a:xfrm>
            <a:off x="993670" y="2084220"/>
            <a:ext cx="9876473" cy="37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Image result for similarities between qualitative and quantitative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8"/>
          <a:stretch/>
        </p:blipFill>
        <p:spPr bwMode="auto">
          <a:xfrm>
            <a:off x="440541" y="953324"/>
            <a:ext cx="4061120" cy="49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imilarities between qualitative and quantitative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6" t="3409" r="-854" b="-3409"/>
          <a:stretch/>
        </p:blipFill>
        <p:spPr bwMode="auto">
          <a:xfrm>
            <a:off x="6830512" y="953324"/>
            <a:ext cx="5280495" cy="49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4462" y="5152292"/>
            <a:ext cx="457199" cy="76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712212" y="926633"/>
            <a:ext cx="457199" cy="76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74" name="Picture 2" descr="Image result for mixed meth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61" y="3080502"/>
            <a:ext cx="2974575" cy="11630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1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What does it look like?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12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AutoShape 2" descr="graph (5)"/>
          <p:cNvSpPr>
            <a:spLocks noChangeAspect="1" noChangeArrowheads="1"/>
          </p:cNvSpPr>
          <p:nvPr/>
        </p:nvSpPr>
        <p:spPr bwMode="auto">
          <a:xfrm>
            <a:off x="60960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28718" t="28988" r="26347" b="10452"/>
          <a:stretch/>
        </p:blipFill>
        <p:spPr>
          <a:xfrm>
            <a:off x="2916620" y="0"/>
            <a:ext cx="6716111" cy="67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9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0291" t="29634" r="13254" b="43857"/>
          <a:stretch/>
        </p:blipFill>
        <p:spPr>
          <a:xfrm>
            <a:off x="0" y="819806"/>
            <a:ext cx="12192000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27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622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Andalus</vt:lpstr>
      <vt:lpstr>Arial</vt:lpstr>
      <vt:lpstr>Century Gothic</vt:lpstr>
      <vt:lpstr>Wingdings</vt:lpstr>
      <vt:lpstr>Gallery</vt:lpstr>
      <vt:lpstr>The Nature of Research </vt:lpstr>
      <vt:lpstr>Scientific Research</vt:lpstr>
      <vt:lpstr>Quantitative vs Qualitative Similarities </vt:lpstr>
      <vt:lpstr>What are some of the differences between quantitative and qualitative research? </vt:lpstr>
      <vt:lpstr>Quantitative vs Qualitative Differences</vt:lpstr>
      <vt:lpstr>PowerPoint Presentation</vt:lpstr>
      <vt:lpstr>What does it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think?</vt:lpstr>
      <vt:lpstr>PowerPoint Presentation</vt:lpstr>
      <vt:lpstr>Characteristics of Qualitative Research </vt:lpstr>
      <vt:lpstr>PowerPoint Presentation</vt:lpstr>
      <vt:lpstr>Quantitative or Qualitative?</vt:lpstr>
      <vt:lpstr>Mixed Methods</vt:lpstr>
      <vt:lpstr>Mixed Methods Overview </vt:lpstr>
      <vt:lpstr>Combining qualitative &amp; quantitative methods</vt:lpstr>
      <vt:lpstr>Qualitative before quantitative</vt:lpstr>
      <vt:lpstr>Quantitative before Qualitative </vt:lpstr>
      <vt:lpstr>More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Research </dc:title>
  <dc:creator>Whitehead George</dc:creator>
  <cp:lastModifiedBy>Whitehead, George</cp:lastModifiedBy>
  <cp:revision>34</cp:revision>
  <dcterms:created xsi:type="dcterms:W3CDTF">2018-09-13T17:41:17Z</dcterms:created>
  <dcterms:modified xsi:type="dcterms:W3CDTF">2024-04-10T18:31:35Z</dcterms:modified>
</cp:coreProperties>
</file>