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72" r:id="rId6"/>
    <p:sldId id="273" r:id="rId7"/>
    <p:sldId id="274" r:id="rId8"/>
    <p:sldId id="275" r:id="rId9"/>
    <p:sldId id="270" r:id="rId10"/>
    <p:sldId id="271" r:id="rId11"/>
    <p:sldId id="277" r:id="rId12"/>
    <p:sldId id="278" r:id="rId13"/>
    <p:sldId id="280" r:id="rId14"/>
    <p:sldId id="281" r:id="rId15"/>
    <p:sldId id="282" r:id="rId16"/>
    <p:sldId id="284" r:id="rId17"/>
    <p:sldId id="286" r:id="rId18"/>
    <p:sldId id="283" r:id="rId19"/>
    <p:sldId id="285" r:id="rId20"/>
    <p:sldId id="262" r:id="rId21"/>
    <p:sldId id="269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FE274-A16C-4254-8738-9E0654F46C28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E66BD-F5C8-4F14-AF53-F06DDA1A81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FE274-A16C-4254-8738-9E0654F46C28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E66BD-F5C8-4F14-AF53-F06DDA1A8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FE274-A16C-4254-8738-9E0654F46C28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E66BD-F5C8-4F14-AF53-F06DDA1A8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FE274-A16C-4254-8738-9E0654F46C28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E66BD-F5C8-4F14-AF53-F06DDA1A8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FE274-A16C-4254-8738-9E0654F46C28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E66BD-F5C8-4F14-AF53-F06DDA1A81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FE274-A16C-4254-8738-9E0654F46C28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E66BD-F5C8-4F14-AF53-F06DDA1A8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FE274-A16C-4254-8738-9E0654F46C28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E66BD-F5C8-4F14-AF53-F06DDA1A8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FE274-A16C-4254-8738-9E0654F46C28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E66BD-F5C8-4F14-AF53-F06DDA1A8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FE274-A16C-4254-8738-9E0654F46C28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E66BD-F5C8-4F14-AF53-F06DDA1A81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FE274-A16C-4254-8738-9E0654F46C28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E66BD-F5C8-4F14-AF53-F06DDA1A8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FE274-A16C-4254-8738-9E0654F46C28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E66BD-F5C8-4F14-AF53-F06DDA1A81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96FE274-A16C-4254-8738-9E0654F46C28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08E66BD-F5C8-4F14-AF53-F06DDA1A81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prof.gwhitehead@gmail.co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Keys to Online Communication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ruizstrategies.com/wp-content/uploads/2011/12/HiRes-copy-of-colored-social-media-tre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1752600"/>
            <a:ext cx="4611344" cy="4908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 in Internet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498080" cy="51816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Remember: What you write on the internet can affect the way people perceive you.</a:t>
            </a:r>
          </a:p>
          <a:p>
            <a:endParaRPr lang="en-US" dirty="0" smtClean="0"/>
          </a:p>
          <a:p>
            <a:r>
              <a:rPr lang="en-US" dirty="0" smtClean="0"/>
              <a:t>Clear writing reaches the widest possible audience by being simple and easy to understand.</a:t>
            </a:r>
          </a:p>
          <a:p>
            <a:endParaRPr lang="en-US" dirty="0" smtClean="0"/>
          </a:p>
          <a:p>
            <a:r>
              <a:rPr lang="en-US" dirty="0" smtClean="0"/>
              <a:t> Focus on the message and emotion in your writing. </a:t>
            </a:r>
          </a:p>
          <a:p>
            <a:pPr lvl="1"/>
            <a:r>
              <a:rPr lang="en-US" dirty="0" smtClean="0"/>
              <a:t>Example:  </a:t>
            </a:r>
          </a:p>
          <a:p>
            <a:pPr marL="1163574" lvl="2" indent="-514350">
              <a:buFont typeface="+mj-lt"/>
              <a:buAutoNum type="arabicPeriod"/>
            </a:pPr>
            <a:r>
              <a:rPr lang="en-US" dirty="0" smtClean="0"/>
              <a:t>hand in your assignment before class on Friday</a:t>
            </a:r>
          </a:p>
          <a:p>
            <a:pPr marL="1163574" lvl="2" indent="-514350">
              <a:buFont typeface="+mj-lt"/>
              <a:buAutoNum type="arabicPeriod"/>
            </a:pPr>
            <a:r>
              <a:rPr lang="en-US" dirty="0" smtClean="0"/>
              <a:t>HAND IN YOUR ASSIGNMENT BEFORE CLASS ON FRIDAY</a:t>
            </a:r>
          </a:p>
          <a:p>
            <a:pPr marL="1163574" lvl="2" indent="-514350">
              <a:buFont typeface="+mj-lt"/>
              <a:buAutoNum type="arabicPeriod"/>
            </a:pPr>
            <a:r>
              <a:rPr lang="en-US" dirty="0" smtClean="0"/>
              <a:t>Please, hand in your assignment before class on Friday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marL="1163574" lvl="2" indent="-514350">
              <a:buFont typeface="+mj-lt"/>
              <a:buAutoNum type="arabicPeriod"/>
            </a:pPr>
            <a:endParaRPr lang="en-US" dirty="0" smtClean="0">
              <a:sym typeface="Wingdings" pitchFamily="2" charset="2"/>
            </a:endParaRPr>
          </a:p>
          <a:p>
            <a:pPr marL="642366" indent="-514350"/>
            <a:r>
              <a:rPr lang="en-US" dirty="0" smtClean="0">
                <a:sym typeface="Wingdings" pitchFamily="2" charset="2"/>
              </a:rPr>
              <a:t>TIP:  Please and I’m sorry but…. Are ways to make messages much softer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softening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sorry but you handed in your assignment late so I have to deduct one point </a:t>
            </a:r>
            <a:r>
              <a:rPr lang="en-US" dirty="0" smtClean="0">
                <a:sym typeface="Wingdings" pitchFamily="2" charset="2"/>
              </a:rPr>
              <a:t>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YOUR ASSIGNMENT IS LATE. ONE POINT DEDUCTION!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6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“Please”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It’s always a good habit to use please and thank you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Can you please…. ?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Please, …. ?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en-US" b="1" dirty="0" smtClean="0">
                <a:sym typeface="Wingdings" pitchFamily="2" charset="2"/>
              </a:rPr>
              <a:t>Very nice</a:t>
            </a:r>
            <a:r>
              <a:rPr lang="en-US" dirty="0" smtClean="0">
                <a:sym typeface="Wingdings" pitchFamily="2" charset="2"/>
              </a:rPr>
              <a:t>: Can you please change the date of the exam?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b="1" dirty="0" err="1" smtClean="0">
                <a:sym typeface="Wingdings" pitchFamily="2" charset="2"/>
              </a:rPr>
              <a:t>Soso</a:t>
            </a:r>
            <a:r>
              <a:rPr lang="en-US" b="1" dirty="0" smtClean="0">
                <a:sym typeface="Wingdings" pitchFamily="2" charset="2"/>
              </a:rPr>
              <a:t>: </a:t>
            </a:r>
            <a:r>
              <a:rPr lang="en-US" dirty="0" smtClean="0">
                <a:sym typeface="Wingdings" pitchFamily="2" charset="2"/>
              </a:rPr>
              <a:t>Please, change the date of the exam. 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b="1" dirty="0" smtClean="0">
                <a:sym typeface="Wingdings" pitchFamily="2" charset="2"/>
              </a:rPr>
              <a:t>Rude: </a:t>
            </a:r>
            <a:r>
              <a:rPr lang="en-US" dirty="0" smtClean="0">
                <a:sym typeface="Wingdings" pitchFamily="2" charset="2"/>
              </a:rPr>
              <a:t>Change the date of the exam. 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b="1" dirty="0" smtClean="0">
                <a:sym typeface="Wingdings" pitchFamily="2" charset="2"/>
              </a:rPr>
              <a:t>Very Rude: </a:t>
            </a:r>
            <a:r>
              <a:rPr lang="en-US" dirty="0" smtClean="0">
                <a:sym typeface="Wingdings" pitchFamily="2" charset="2"/>
              </a:rPr>
              <a:t>CHANGE THE DATE OF THE EXAM!!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74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:D  __________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:)    __________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:P   __________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:(    __________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;)    __________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=,(  __________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:@  __________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:|     __________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:o    __________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61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s://kyonmchi.files.wordpress.com/2012/09/regular-msn-emotic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8001000" cy="5105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969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Clarity and Emotion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749808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 can’t come to work because I am sick. (to your boss)</a:t>
            </a:r>
          </a:p>
          <a:p>
            <a:endParaRPr lang="en-US" dirty="0" smtClean="0"/>
          </a:p>
          <a:p>
            <a:r>
              <a:rPr lang="en-US" dirty="0" smtClean="0"/>
              <a:t>I want to change my exam time (to your professor)</a:t>
            </a:r>
          </a:p>
          <a:p>
            <a:endParaRPr lang="en-US" dirty="0" smtClean="0"/>
          </a:p>
          <a:p>
            <a:r>
              <a:rPr lang="en-US" dirty="0" smtClean="0"/>
              <a:t>I DON’T WANT TO SEE THAT MOVIE!!! :@ ( to your new friend)</a:t>
            </a:r>
          </a:p>
          <a:p>
            <a:endParaRPr lang="en-US" dirty="0" smtClean="0"/>
          </a:p>
          <a:p>
            <a:r>
              <a:rPr lang="en-US" dirty="0" smtClean="0"/>
              <a:t>Your assignment was TERRIBLE! DO IT AGAIN! ( a teacher to a student)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6926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Can’t </a:t>
            </a:r>
            <a:r>
              <a:rPr lang="en-US" sz="2000" dirty="0" smtClean="0">
                <a:solidFill>
                  <a:srgbClr val="00B050"/>
                </a:solidFill>
              </a:rPr>
              <a:t>change</a:t>
            </a:r>
            <a:r>
              <a:rPr lang="en-US" sz="2000" dirty="0" smtClean="0"/>
              <a:t> will not be able to/ won’t be able to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Is it ok if… </a:t>
            </a:r>
            <a:r>
              <a:rPr lang="en-US" sz="2000" dirty="0" smtClean="0">
                <a:solidFill>
                  <a:srgbClr val="00B050"/>
                </a:solidFill>
              </a:rPr>
              <a:t>change  </a:t>
            </a:r>
            <a:r>
              <a:rPr lang="en-US" sz="2000" dirty="0" smtClean="0"/>
              <a:t>Would you mind if…?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Can you please</a:t>
            </a:r>
            <a:r>
              <a:rPr lang="en-US" sz="2000" dirty="0" smtClean="0">
                <a:solidFill>
                  <a:srgbClr val="00B050"/>
                </a:solidFill>
              </a:rPr>
              <a:t> change </a:t>
            </a:r>
            <a:r>
              <a:rPr lang="en-US" sz="2000" dirty="0" smtClean="0"/>
              <a:t>Would it be possible to…?</a:t>
            </a:r>
          </a:p>
          <a:p>
            <a:pPr>
              <a:buNone/>
            </a:pPr>
            <a:r>
              <a:rPr lang="en-US" sz="2000" dirty="0" smtClean="0"/>
              <a:t>Could I please 	         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Would you mind (gerund)….?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TIP: Ask about possibility before do you </a:t>
            </a:r>
            <a:r>
              <a:rPr lang="en-US" sz="2000" smtClean="0"/>
              <a:t>mind questions </a:t>
            </a:r>
            <a:r>
              <a:rPr lang="en-US" sz="2000" smtClean="0">
                <a:sym typeface="Wingdings" pitchFamily="2" charset="2"/>
              </a:rPr>
              <a:t> 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1910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Prof.G</a:t>
            </a:r>
            <a:r>
              <a:rPr lang="en-US" dirty="0" smtClean="0"/>
              <a:t>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My bus is LATE! I AM GOING TO BE LATE FOR CLASS!!! Don’t mark me as late because I don’t want to lose points!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JiSu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5867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 an email to Prof. G at </a:t>
            </a:r>
            <a:r>
              <a:rPr lang="en-US" dirty="0" smtClean="0">
                <a:hlinkClick r:id="rId2"/>
              </a:rPr>
              <a:t>prof.gwhitehead@gmail.com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www.chatstep.com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2913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Messaging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blogs.imediaconnection.com/files/2014/02/image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267200"/>
            <a:ext cx="3809998" cy="2286000"/>
          </a:xfrm>
          <a:prstGeom prst="rect">
            <a:avLst/>
          </a:prstGeom>
          <a:noFill/>
        </p:spPr>
      </p:pic>
      <p:pic>
        <p:nvPicPr>
          <p:cNvPr id="1028" name="Picture 4" descr="http://www.creditcards.com/credit-card-news/images/text-message-collec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351788"/>
            <a:ext cx="3789305" cy="5277612"/>
          </a:xfrm>
          <a:prstGeom prst="rect">
            <a:avLst/>
          </a:prstGeom>
          <a:noFill/>
        </p:spPr>
      </p:pic>
      <p:pic>
        <p:nvPicPr>
          <p:cNvPr id="1030" name="Picture 6" descr="http://www.blackberryrc.com/uploads/allimg/130403/1_130403174712_1.jpg"/>
          <p:cNvPicPr>
            <a:picLocks noChangeAspect="1" noChangeArrowheads="1"/>
          </p:cNvPicPr>
          <p:nvPr/>
        </p:nvPicPr>
        <p:blipFill>
          <a:blip r:embed="rId4"/>
          <a:srcRect l="50667"/>
          <a:stretch>
            <a:fillRect/>
          </a:stretch>
        </p:blipFill>
        <p:spPr bwMode="auto">
          <a:xfrm>
            <a:off x="1143000" y="1447800"/>
            <a:ext cx="3810000" cy="2780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371600"/>
            <a:ext cx="7498080" cy="2819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What language do you read most on the internet?</a:t>
            </a:r>
          </a:p>
          <a:p>
            <a:pPr lvl="1"/>
            <a:r>
              <a:rPr lang="en-US" dirty="0" smtClean="0"/>
              <a:t>Korean</a:t>
            </a:r>
          </a:p>
          <a:p>
            <a:pPr lvl="1"/>
            <a:r>
              <a:rPr lang="en-US" dirty="0" smtClean="0"/>
              <a:t>English</a:t>
            </a:r>
          </a:p>
          <a:p>
            <a:pPr lvl="1"/>
            <a:r>
              <a:rPr lang="en-US" dirty="0" smtClean="0"/>
              <a:t>Other</a:t>
            </a:r>
          </a:p>
          <a:p>
            <a:endParaRPr lang="en-US" dirty="0" smtClean="0"/>
          </a:p>
          <a:p>
            <a:r>
              <a:rPr lang="en-US" dirty="0" smtClean="0"/>
              <a:t>What are some of your favorite apps or websites?</a:t>
            </a:r>
          </a:p>
        </p:txBody>
      </p:sp>
      <p:pic>
        <p:nvPicPr>
          <p:cNvPr id="5122" name="Picture 2" descr="http://media02.hongkiat.com/optimizing-blog-readership/reading-news-on-table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4572000"/>
            <a:ext cx="2985892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6" name="AutoShape 2" descr="Text Messaging | FREE ESL worksheets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8" name="Picture 4" descr="Text Messaging | FREE ESL worksheets "/>
          <p:cNvPicPr>
            <a:picLocks noChangeAspect="1" noChangeArrowheads="1"/>
          </p:cNvPicPr>
          <p:nvPr/>
        </p:nvPicPr>
        <p:blipFill>
          <a:blip r:embed="rId2"/>
          <a:srcRect l="9430" t="3333" r="8055" b="52222"/>
          <a:stretch>
            <a:fillRect/>
          </a:stretch>
        </p:blipFill>
        <p:spPr bwMode="auto">
          <a:xfrm>
            <a:off x="1143000" y="457200"/>
            <a:ext cx="8001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decode these texts?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lvl="0" indent="-514350">
              <a:buFont typeface="+mj-lt"/>
              <a:buAutoNum type="arabicPeriod"/>
            </a:pPr>
            <a:r>
              <a:rPr lang="en-US" dirty="0" smtClean="0"/>
              <a:t>4got to tell u that u looked gr8t last </a:t>
            </a:r>
            <a:r>
              <a:rPr lang="en-US" dirty="0" err="1" smtClean="0"/>
              <a:t>nite</a:t>
            </a:r>
            <a:r>
              <a:rPr lang="en-US" dirty="0" smtClean="0"/>
              <a:t>.</a:t>
            </a:r>
          </a:p>
          <a:p>
            <a:pPr marL="596646" lvl="0" indent="-514350">
              <a:buFont typeface="+mj-lt"/>
              <a:buAutoNum type="arabicPeriod"/>
            </a:pPr>
            <a:endParaRPr lang="en-US" dirty="0" smtClean="0"/>
          </a:p>
          <a:p>
            <a:pPr marL="596646" lvl="0" indent="-514350">
              <a:buFont typeface="+mj-lt"/>
              <a:buAutoNum type="arabicPeriod"/>
            </a:pPr>
            <a:r>
              <a:rPr lang="en-US" dirty="0" smtClean="0"/>
              <a:t>@ work </a:t>
            </a:r>
            <a:r>
              <a:rPr lang="en-US" dirty="0" err="1" smtClean="0"/>
              <a:t>sry</a:t>
            </a:r>
            <a:r>
              <a:rPr lang="en-US" dirty="0" smtClean="0"/>
              <a:t> ill call u l8r</a:t>
            </a:r>
          </a:p>
          <a:p>
            <a:pPr marL="596646" lvl="0" indent="-514350">
              <a:buFont typeface="+mj-lt"/>
              <a:buAutoNum type="arabicPeriod"/>
            </a:pPr>
            <a:endParaRPr lang="en-US" dirty="0" smtClean="0"/>
          </a:p>
          <a:p>
            <a:pPr marL="596646" lvl="0" indent="-514350">
              <a:buFont typeface="+mj-lt"/>
              <a:buAutoNum type="arabicPeriod"/>
            </a:pPr>
            <a:r>
              <a:rPr lang="en-US" dirty="0" smtClean="0"/>
              <a:t>R we </a:t>
            </a:r>
            <a:r>
              <a:rPr lang="en-US" dirty="0" err="1" smtClean="0"/>
              <a:t>gng</a:t>
            </a:r>
            <a:r>
              <a:rPr lang="en-US" dirty="0" smtClean="0"/>
              <a:t> 2 go </a:t>
            </a:r>
            <a:r>
              <a:rPr lang="en-US" dirty="0" err="1" smtClean="0"/>
              <a:t>Evlnd</a:t>
            </a:r>
            <a:r>
              <a:rPr lang="en-US" dirty="0" smtClean="0"/>
              <a:t> </a:t>
            </a:r>
            <a:r>
              <a:rPr lang="en-US" dirty="0" err="1" smtClean="0"/>
              <a:t>tmrow</a:t>
            </a:r>
            <a:r>
              <a:rPr lang="en-US" dirty="0" smtClean="0"/>
              <a:t>?</a:t>
            </a:r>
          </a:p>
          <a:p>
            <a:pPr marL="596646" lvl="0" indent="-514350">
              <a:buFont typeface="+mj-lt"/>
              <a:buAutoNum type="arabicPeriod"/>
            </a:pPr>
            <a:endParaRPr lang="en-US" dirty="0" smtClean="0"/>
          </a:p>
          <a:p>
            <a:pPr marL="596646" lvl="0" indent="-514350">
              <a:buFont typeface="+mj-lt"/>
              <a:buAutoNum type="arabicPeriod"/>
            </a:pPr>
            <a:r>
              <a:rPr lang="en-US" dirty="0" err="1" smtClean="0"/>
              <a:t>Pls</a:t>
            </a:r>
            <a:r>
              <a:rPr lang="en-US" dirty="0" smtClean="0"/>
              <a:t> let me </a:t>
            </a:r>
            <a:r>
              <a:rPr lang="en-US" dirty="0" err="1" smtClean="0"/>
              <a:t>kno</a:t>
            </a:r>
            <a:r>
              <a:rPr lang="en-US" dirty="0" smtClean="0"/>
              <a:t> b/c I have 2 make </a:t>
            </a:r>
            <a:r>
              <a:rPr lang="en-US" dirty="0" err="1" smtClean="0"/>
              <a:t>resv</a:t>
            </a:r>
            <a:r>
              <a:rPr lang="en-US" dirty="0" smtClean="0"/>
              <a:t> </a:t>
            </a:r>
            <a:r>
              <a:rPr lang="en-US" dirty="0" err="1" smtClean="0"/>
              <a:t>ty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08474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language do you use to write the most on the internet?</a:t>
            </a:r>
          </a:p>
          <a:p>
            <a:pPr lvl="1"/>
            <a:r>
              <a:rPr lang="en-US" dirty="0" smtClean="0"/>
              <a:t>Korean </a:t>
            </a:r>
          </a:p>
          <a:p>
            <a:pPr lvl="1"/>
            <a:r>
              <a:rPr lang="en-US" dirty="0" smtClean="0"/>
              <a:t>English</a:t>
            </a:r>
          </a:p>
          <a:p>
            <a:pPr lvl="1"/>
            <a:r>
              <a:rPr lang="en-US" dirty="0" smtClean="0"/>
              <a:t>Other</a:t>
            </a:r>
          </a:p>
        </p:txBody>
      </p:sp>
      <p:pic>
        <p:nvPicPr>
          <p:cNvPr id="4098" name="Picture 2" descr="http://wiredimpact.com/wp-content/uploads/2011/10/url-wri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810000"/>
            <a:ext cx="4057650" cy="26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reading English on the internet, what makes it difficult?</a:t>
            </a:r>
          </a:p>
          <a:p>
            <a:endParaRPr lang="en-US" dirty="0" smtClean="0"/>
          </a:p>
          <a:p>
            <a:r>
              <a:rPr lang="en-US" dirty="0" smtClean="0"/>
              <a:t>When writing on the internet, what makes it difficult?</a:t>
            </a:r>
            <a:endParaRPr lang="en-US" dirty="0"/>
          </a:p>
        </p:txBody>
      </p:sp>
      <p:pic>
        <p:nvPicPr>
          <p:cNvPr id="20482" name="Picture 2" descr="http://www.unjubilado.info/wp-content/imagenes/noviembre11/du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3810000"/>
            <a:ext cx="1619250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write in English on the internet?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57400"/>
            <a:ext cx="6946392" cy="2286000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are some of the reasons that people write in English instead of their mother tongue?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/>
              <a:t>Percentage of Internet Content by Language </a:t>
            </a:r>
            <a:br>
              <a:rPr lang="en-US" altLang="ko-KR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30102" t="18367" r="19388" b="39002"/>
          <a:stretch>
            <a:fillRect/>
          </a:stretch>
        </p:blipFill>
        <p:spPr bwMode="auto">
          <a:xfrm>
            <a:off x="1066800" y="18288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/>
              <a:t>Internet Users by Language</a:t>
            </a:r>
            <a:br>
              <a:rPr lang="en-US" altLang="ko-KR" b="1" dirty="0"/>
            </a:b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31250" t="35185" r="21250" b="16667"/>
          <a:stretch>
            <a:fillRect/>
          </a:stretch>
        </p:blipFill>
        <p:spPr bwMode="auto">
          <a:xfrm>
            <a:off x="1143001" y="1219200"/>
            <a:ext cx="779068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1436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Why English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It reaches the widest audience!</a:t>
            </a:r>
          </a:p>
          <a:p>
            <a:endParaRPr lang="en-US" altLang="ko-KR" dirty="0"/>
          </a:p>
          <a:p>
            <a:r>
              <a:rPr lang="en-US" altLang="ko-KR" dirty="0" smtClean="0"/>
              <a:t>Since English is the current global language, there are more people in the world who can read English than any other language. 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25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to consider when writing on the internet…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24000"/>
            <a:ext cx="7498080" cy="5334000"/>
          </a:xfrm>
        </p:spPr>
        <p:txBody>
          <a:bodyPr>
            <a:normAutofit fontScale="62500" lnSpcReduction="20000"/>
          </a:bodyPr>
          <a:lstStyle/>
          <a:p>
            <a:pPr marL="596646" indent="-514350">
              <a:buFont typeface="+mj-lt"/>
              <a:buAutoNum type="arabicPeriod"/>
            </a:pP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altLang="ko-KR" dirty="0"/>
              <a:t>Your audience (Who?)</a:t>
            </a:r>
          </a:p>
          <a:p>
            <a:pPr marL="870966" lvl="1" indent="-514350"/>
            <a:r>
              <a:rPr lang="en-US" altLang="ko-KR" dirty="0"/>
              <a:t>Who are you writing to</a:t>
            </a:r>
          </a:p>
          <a:p>
            <a:pPr marL="1117854" lvl="2" indent="-514350"/>
            <a:r>
              <a:rPr lang="en-US" altLang="ko-KR" dirty="0"/>
              <a:t>English speaker/ Non-English speaker</a:t>
            </a:r>
          </a:p>
          <a:p>
            <a:pPr marL="1117854" lvl="2" indent="-514350"/>
            <a:r>
              <a:rPr lang="en-US" altLang="ko-KR" dirty="0"/>
              <a:t>Teacher/ Professor/ Boss/ Friend</a:t>
            </a:r>
          </a:p>
          <a:p>
            <a:pPr marL="1117854" lvl="2" indent="-514350"/>
            <a:endParaRPr lang="en-US" altLang="ko-KR" dirty="0"/>
          </a:p>
          <a:p>
            <a:pPr marL="870966" lvl="1" indent="-514350"/>
            <a:r>
              <a:rPr lang="en-US" altLang="ko-KR" dirty="0"/>
              <a:t>Who will read </a:t>
            </a:r>
            <a:r>
              <a:rPr lang="en-US" altLang="ko-KR" dirty="0" smtClean="0"/>
              <a:t>it</a:t>
            </a:r>
          </a:p>
          <a:p>
            <a:pPr marL="870966" lvl="1" indent="-514350"/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Your purpose (Why?)</a:t>
            </a:r>
          </a:p>
          <a:p>
            <a:pPr marL="870966" lvl="1" indent="-514350"/>
            <a:r>
              <a:rPr lang="en-US" dirty="0" smtClean="0"/>
              <a:t>To complain</a:t>
            </a:r>
          </a:p>
          <a:p>
            <a:pPr marL="870966" lvl="1" indent="-514350"/>
            <a:r>
              <a:rPr lang="en-US" dirty="0" smtClean="0"/>
              <a:t>To inform</a:t>
            </a:r>
          </a:p>
          <a:p>
            <a:pPr marL="870966" lvl="1" indent="-514350"/>
            <a:r>
              <a:rPr lang="en-US" dirty="0" smtClean="0"/>
              <a:t>To apply </a:t>
            </a:r>
          </a:p>
          <a:p>
            <a:pPr marL="870966" lvl="1" indent="-514350"/>
            <a:r>
              <a:rPr lang="en-US" dirty="0" smtClean="0"/>
              <a:t>Etc.</a:t>
            </a:r>
          </a:p>
          <a:p>
            <a:pPr marL="870966" lvl="1" indent="-514350"/>
            <a:endParaRPr lang="en-US" dirty="0" smtClean="0"/>
          </a:p>
          <a:p>
            <a:pPr marL="870966" lvl="1" indent="-514350">
              <a:buNone/>
            </a:pP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The type of writing  (What?)</a:t>
            </a:r>
          </a:p>
          <a:p>
            <a:pPr marL="870966" lvl="1" indent="-514350"/>
            <a:r>
              <a:rPr lang="en-US" dirty="0" smtClean="0"/>
              <a:t>Casual/ formal register</a:t>
            </a:r>
          </a:p>
          <a:p>
            <a:pPr marL="870966" lvl="1" indent="-514350"/>
            <a:r>
              <a:rPr lang="en-US" dirty="0" smtClean="0"/>
              <a:t>Genre</a:t>
            </a:r>
          </a:p>
          <a:p>
            <a:pPr marL="870966" lvl="1" indent="-51435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252</TotalTime>
  <Words>597</Words>
  <Application>Microsoft Office PowerPoint</Application>
  <PresentationFormat>On-screen Show (4:3)</PresentationFormat>
  <Paragraphs>123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Solstice</vt:lpstr>
      <vt:lpstr>The Keys to Online Communication</vt:lpstr>
      <vt:lpstr>Discuss</vt:lpstr>
      <vt:lpstr>Discuss</vt:lpstr>
      <vt:lpstr>Think…</vt:lpstr>
      <vt:lpstr>Why write in English on the internet?</vt:lpstr>
      <vt:lpstr>Percentage of Internet Content by Language  </vt:lpstr>
      <vt:lpstr>Internet Users by Language </vt:lpstr>
      <vt:lpstr>Why English</vt:lpstr>
      <vt:lpstr>Things to consider when writing on the internet…</vt:lpstr>
      <vt:lpstr>Key Points in Internet Writing</vt:lpstr>
      <vt:lpstr>Examples of softening</vt:lpstr>
      <vt:lpstr>Using “Please”</vt:lpstr>
      <vt:lpstr>Emoticons</vt:lpstr>
      <vt:lpstr>Slide 14</vt:lpstr>
      <vt:lpstr>Clarity and Emotion practice</vt:lpstr>
      <vt:lpstr>TIPS</vt:lpstr>
      <vt:lpstr>Final Task</vt:lpstr>
      <vt:lpstr>www.chatstep.com</vt:lpstr>
      <vt:lpstr>Text Messaging</vt:lpstr>
      <vt:lpstr>Slide 20</vt:lpstr>
      <vt:lpstr>Can you decode these texts?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Keys to Online Communication</dc:title>
  <dc:creator>user</dc:creator>
  <cp:lastModifiedBy>user</cp:lastModifiedBy>
  <cp:revision>27</cp:revision>
  <dcterms:created xsi:type="dcterms:W3CDTF">2015-08-28T00:27:48Z</dcterms:created>
  <dcterms:modified xsi:type="dcterms:W3CDTF">2015-09-08T00:13:25Z</dcterms:modified>
</cp:coreProperties>
</file>