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35"/>
  </p:notesMasterIdLst>
  <p:sldIdLst>
    <p:sldId id="256" r:id="rId2"/>
    <p:sldId id="301" r:id="rId3"/>
    <p:sldId id="302" r:id="rId4"/>
    <p:sldId id="263" r:id="rId5"/>
    <p:sldId id="297" r:id="rId6"/>
    <p:sldId id="303" r:id="rId7"/>
    <p:sldId id="314" r:id="rId8"/>
    <p:sldId id="281" r:id="rId9"/>
    <p:sldId id="283" r:id="rId10"/>
    <p:sldId id="315" r:id="rId11"/>
    <p:sldId id="286" r:id="rId12"/>
    <p:sldId id="267" r:id="rId13"/>
    <p:sldId id="317" r:id="rId14"/>
    <p:sldId id="289" r:id="rId15"/>
    <p:sldId id="306" r:id="rId16"/>
    <p:sldId id="285" r:id="rId17"/>
    <p:sldId id="291" r:id="rId18"/>
    <p:sldId id="318" r:id="rId19"/>
    <p:sldId id="293" r:id="rId20"/>
    <p:sldId id="300" r:id="rId21"/>
    <p:sldId id="304" r:id="rId22"/>
    <p:sldId id="310" r:id="rId23"/>
    <p:sldId id="311" r:id="rId24"/>
    <p:sldId id="312" r:id="rId25"/>
    <p:sldId id="319" r:id="rId26"/>
    <p:sldId id="257" r:id="rId27"/>
    <p:sldId id="258" r:id="rId28"/>
    <p:sldId id="288" r:id="rId29"/>
    <p:sldId id="308" r:id="rId30"/>
    <p:sldId id="316" r:id="rId31"/>
    <p:sldId id="290" r:id="rId32"/>
    <p:sldId id="294" r:id="rId33"/>
    <p:sldId id="292"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94660"/>
  </p:normalViewPr>
  <p:slideViewPr>
    <p:cSldViewPr snapToGrid="0">
      <p:cViewPr varScale="1">
        <p:scale>
          <a:sx n="104" d="100"/>
          <a:sy n="104" d="100"/>
        </p:scale>
        <p:origin x="47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188904-9F26-474B-8EF3-E7CF8F1C72F5}" type="doc">
      <dgm:prSet loTypeId="urn:microsoft.com/office/officeart/2005/8/layout/vList2" loCatId="list" qsTypeId="urn:microsoft.com/office/officeart/2005/8/quickstyle/simple4" qsCatId="simple" csTypeId="urn:microsoft.com/office/officeart/2005/8/colors/accent2_2" csCatId="accent2" phldr="1"/>
      <dgm:spPr/>
      <dgm:t>
        <a:bodyPr/>
        <a:lstStyle/>
        <a:p>
          <a:endParaRPr lang="en-US"/>
        </a:p>
      </dgm:t>
    </dgm:pt>
    <dgm:pt modelId="{3CC326BC-288F-B54C-B0A7-BF732C219E7E}">
      <dgm:prSet/>
      <dgm:spPr/>
      <dgm:t>
        <a:bodyPr/>
        <a:lstStyle/>
        <a:p>
          <a:r>
            <a:rPr lang="en-GB" dirty="0">
              <a:latin typeface="Arial" charset="0"/>
            </a:rPr>
            <a:t>Literature review</a:t>
          </a:r>
          <a:endParaRPr lang="en-US" dirty="0"/>
        </a:p>
      </dgm:t>
    </dgm:pt>
    <dgm:pt modelId="{5A64CB10-1868-A542-9101-A5E86290A4D0}" type="parTrans" cxnId="{55D56AF2-2D2A-F248-93D4-6CA710ED636D}">
      <dgm:prSet/>
      <dgm:spPr/>
      <dgm:t>
        <a:bodyPr/>
        <a:lstStyle/>
        <a:p>
          <a:endParaRPr lang="en-US"/>
        </a:p>
      </dgm:t>
    </dgm:pt>
    <dgm:pt modelId="{1E7DDD0F-7082-4546-8E5D-6721EEC68E59}" type="sibTrans" cxnId="{55D56AF2-2D2A-F248-93D4-6CA710ED636D}">
      <dgm:prSet/>
      <dgm:spPr/>
      <dgm:t>
        <a:bodyPr/>
        <a:lstStyle/>
        <a:p>
          <a:endParaRPr lang="en-US"/>
        </a:p>
      </dgm:t>
    </dgm:pt>
    <dgm:pt modelId="{CDF85435-FE1B-A844-B175-70F7104B7DB7}">
      <dgm:prSet/>
      <dgm:spPr/>
      <dgm:t>
        <a:bodyPr/>
        <a:lstStyle/>
        <a:p>
          <a:r>
            <a:rPr lang="en-GB" dirty="0">
              <a:latin typeface="Arial" charset="0"/>
            </a:rPr>
            <a:t>Conclusion</a:t>
          </a:r>
          <a:endParaRPr lang="en-US" dirty="0"/>
        </a:p>
      </dgm:t>
    </dgm:pt>
    <dgm:pt modelId="{A75816FE-9839-604D-B9BB-113BECE020EB}" type="parTrans" cxnId="{ADE5092F-B787-3744-BFB1-E496FC92663F}">
      <dgm:prSet/>
      <dgm:spPr/>
      <dgm:t>
        <a:bodyPr/>
        <a:lstStyle/>
        <a:p>
          <a:endParaRPr lang="en-US"/>
        </a:p>
      </dgm:t>
    </dgm:pt>
    <dgm:pt modelId="{2C1A93A8-94FF-474E-B999-ECF4593DA66D}" type="sibTrans" cxnId="{ADE5092F-B787-3744-BFB1-E496FC92663F}">
      <dgm:prSet/>
      <dgm:spPr/>
      <dgm:t>
        <a:bodyPr/>
        <a:lstStyle/>
        <a:p>
          <a:endParaRPr lang="en-US"/>
        </a:p>
      </dgm:t>
    </dgm:pt>
    <dgm:pt modelId="{E1B29193-7312-7649-AE5E-6B8121849DB9}">
      <dgm:prSet/>
      <dgm:spPr/>
      <dgm:t>
        <a:bodyPr/>
        <a:lstStyle/>
        <a:p>
          <a:r>
            <a:rPr lang="en-GB" dirty="0">
              <a:latin typeface="Arial" charset="0"/>
            </a:rPr>
            <a:t>Discussion</a:t>
          </a:r>
          <a:endParaRPr lang="en-US" dirty="0"/>
        </a:p>
      </dgm:t>
    </dgm:pt>
    <dgm:pt modelId="{BC553EF9-A8E3-874D-BF1C-7B0E03D9ACFF}" type="parTrans" cxnId="{733A402D-CC4B-E240-800C-A3E87590262C}">
      <dgm:prSet/>
      <dgm:spPr/>
      <dgm:t>
        <a:bodyPr/>
        <a:lstStyle/>
        <a:p>
          <a:endParaRPr lang="en-US"/>
        </a:p>
      </dgm:t>
    </dgm:pt>
    <dgm:pt modelId="{13744C8D-777F-5241-8DDE-F1875DE51DE5}" type="sibTrans" cxnId="{733A402D-CC4B-E240-800C-A3E87590262C}">
      <dgm:prSet/>
      <dgm:spPr/>
      <dgm:t>
        <a:bodyPr/>
        <a:lstStyle/>
        <a:p>
          <a:endParaRPr lang="en-US"/>
        </a:p>
      </dgm:t>
    </dgm:pt>
    <dgm:pt modelId="{6525F2DD-BFBD-794A-A09D-037BAAABAC5D}">
      <dgm:prSet/>
      <dgm:spPr/>
      <dgm:t>
        <a:bodyPr/>
        <a:lstStyle/>
        <a:p>
          <a:r>
            <a:rPr lang="en-GB" dirty="0">
              <a:latin typeface="Arial" charset="0"/>
            </a:rPr>
            <a:t>Findings</a:t>
          </a:r>
          <a:endParaRPr lang="en-US" dirty="0"/>
        </a:p>
      </dgm:t>
    </dgm:pt>
    <dgm:pt modelId="{1E81D92F-68DF-B644-8F01-38AB55B4613A}" type="parTrans" cxnId="{C0C4E1D3-BA69-EE41-984A-F57F1B238DCB}">
      <dgm:prSet/>
      <dgm:spPr/>
      <dgm:t>
        <a:bodyPr/>
        <a:lstStyle/>
        <a:p>
          <a:endParaRPr lang="en-US"/>
        </a:p>
      </dgm:t>
    </dgm:pt>
    <dgm:pt modelId="{E2CE4435-90BB-A24B-80F6-722C526AECE7}" type="sibTrans" cxnId="{C0C4E1D3-BA69-EE41-984A-F57F1B238DCB}">
      <dgm:prSet/>
      <dgm:spPr/>
      <dgm:t>
        <a:bodyPr/>
        <a:lstStyle/>
        <a:p>
          <a:endParaRPr lang="en-US"/>
        </a:p>
      </dgm:t>
    </dgm:pt>
    <dgm:pt modelId="{1C0DBF09-55E1-9241-AF4D-EBB8F61EA287}">
      <dgm:prSet/>
      <dgm:spPr/>
      <dgm:t>
        <a:bodyPr/>
        <a:lstStyle/>
        <a:p>
          <a:pPr algn="l"/>
          <a:r>
            <a:rPr lang="en-GB" dirty="0">
              <a:latin typeface="Arial" charset="0"/>
            </a:rPr>
            <a:t>Methods</a:t>
          </a:r>
          <a:endParaRPr lang="en-US" dirty="0"/>
        </a:p>
      </dgm:t>
    </dgm:pt>
    <dgm:pt modelId="{3D0F1F16-6767-C445-9350-27A2E20AB440}" type="parTrans" cxnId="{CBF3300F-3FBE-2542-B855-BE593FB9C416}">
      <dgm:prSet/>
      <dgm:spPr/>
      <dgm:t>
        <a:bodyPr/>
        <a:lstStyle/>
        <a:p>
          <a:endParaRPr lang="en-US"/>
        </a:p>
      </dgm:t>
    </dgm:pt>
    <dgm:pt modelId="{75456920-98B3-DF45-A946-C5F65518D109}" type="sibTrans" cxnId="{CBF3300F-3FBE-2542-B855-BE593FB9C416}">
      <dgm:prSet/>
      <dgm:spPr/>
      <dgm:t>
        <a:bodyPr/>
        <a:lstStyle/>
        <a:p>
          <a:endParaRPr lang="en-US"/>
        </a:p>
      </dgm:t>
    </dgm:pt>
    <dgm:pt modelId="{8B3F9A5F-FA18-9844-9944-ABB8B2BC54E0}">
      <dgm:prSet phldrT="[Text]"/>
      <dgm:spPr/>
      <dgm:t>
        <a:bodyPr/>
        <a:lstStyle/>
        <a:p>
          <a:r>
            <a:rPr lang="en-US" dirty="0">
              <a:latin typeface="Arial"/>
              <a:cs typeface="Arial"/>
            </a:rPr>
            <a:t>Introduction</a:t>
          </a:r>
        </a:p>
      </dgm:t>
    </dgm:pt>
    <dgm:pt modelId="{89869CFD-520B-9044-B6E0-B2E4E23C5040}" type="sibTrans" cxnId="{E177D81B-9F07-6146-98D6-72B6FAE8FB20}">
      <dgm:prSet/>
      <dgm:spPr/>
      <dgm:t>
        <a:bodyPr/>
        <a:lstStyle/>
        <a:p>
          <a:endParaRPr lang="en-US"/>
        </a:p>
      </dgm:t>
    </dgm:pt>
    <dgm:pt modelId="{2C53B3AD-EDD5-434A-B695-CE2A5043062C}" type="parTrans" cxnId="{E177D81B-9F07-6146-98D6-72B6FAE8FB20}">
      <dgm:prSet/>
      <dgm:spPr/>
      <dgm:t>
        <a:bodyPr/>
        <a:lstStyle/>
        <a:p>
          <a:endParaRPr lang="en-US"/>
        </a:p>
      </dgm:t>
    </dgm:pt>
    <dgm:pt modelId="{E43F01EA-DA9D-664F-9B32-0CCCD3CF23EB}" type="pres">
      <dgm:prSet presAssocID="{76188904-9F26-474B-8EF3-E7CF8F1C72F5}" presName="linear" presStyleCnt="0">
        <dgm:presLayoutVars>
          <dgm:animLvl val="lvl"/>
          <dgm:resizeHandles val="exact"/>
        </dgm:presLayoutVars>
      </dgm:prSet>
      <dgm:spPr/>
    </dgm:pt>
    <dgm:pt modelId="{F57D564E-C9D9-D94F-A299-5850646E5575}" type="pres">
      <dgm:prSet presAssocID="{8B3F9A5F-FA18-9844-9944-ABB8B2BC54E0}" presName="parentText" presStyleLbl="node1" presStyleIdx="0" presStyleCnt="6" custLinFactNeighborX="81363" custLinFactNeighborY="40299">
        <dgm:presLayoutVars>
          <dgm:chMax val="0"/>
          <dgm:bulletEnabled val="1"/>
        </dgm:presLayoutVars>
      </dgm:prSet>
      <dgm:spPr/>
    </dgm:pt>
    <dgm:pt modelId="{9940BCEF-EABB-D349-B9A5-1960E9975602}" type="pres">
      <dgm:prSet presAssocID="{89869CFD-520B-9044-B6E0-B2E4E23C5040}" presName="spacer" presStyleCnt="0"/>
      <dgm:spPr/>
    </dgm:pt>
    <dgm:pt modelId="{86C8C2D6-3D7E-0D4A-B183-50B62FCE95BC}" type="pres">
      <dgm:prSet presAssocID="{3CC326BC-288F-B54C-B0A7-BF732C219E7E}" presName="parentText" presStyleLbl="node1" presStyleIdx="1" presStyleCnt="6">
        <dgm:presLayoutVars>
          <dgm:chMax val="0"/>
          <dgm:bulletEnabled val="1"/>
        </dgm:presLayoutVars>
      </dgm:prSet>
      <dgm:spPr/>
    </dgm:pt>
    <dgm:pt modelId="{FB27BD30-CBE7-034C-8701-F821BF4F5B69}" type="pres">
      <dgm:prSet presAssocID="{1E7DDD0F-7082-4546-8E5D-6721EEC68E59}" presName="spacer" presStyleCnt="0"/>
      <dgm:spPr/>
    </dgm:pt>
    <dgm:pt modelId="{A67B7B71-1FAC-0040-9989-C79E7E8B787A}" type="pres">
      <dgm:prSet presAssocID="{1C0DBF09-55E1-9241-AF4D-EBB8F61EA287}" presName="parentText" presStyleLbl="node1" presStyleIdx="2" presStyleCnt="6" custLinFactNeighborX="97" custLinFactNeighborY="-24842">
        <dgm:presLayoutVars>
          <dgm:chMax val="0"/>
          <dgm:bulletEnabled val="1"/>
        </dgm:presLayoutVars>
      </dgm:prSet>
      <dgm:spPr/>
    </dgm:pt>
    <dgm:pt modelId="{8DB48A07-5E88-D042-984C-4A5EBB107321}" type="pres">
      <dgm:prSet presAssocID="{75456920-98B3-DF45-A946-C5F65518D109}" presName="spacer" presStyleCnt="0"/>
      <dgm:spPr/>
    </dgm:pt>
    <dgm:pt modelId="{56BE11A8-AB75-7440-ACF9-343286012057}" type="pres">
      <dgm:prSet presAssocID="{6525F2DD-BFBD-794A-A09D-037BAAABAC5D}" presName="parentText" presStyleLbl="node1" presStyleIdx="3" presStyleCnt="6" custLinFactNeighborX="647" custLinFactNeighborY="-24424">
        <dgm:presLayoutVars>
          <dgm:chMax val="0"/>
          <dgm:bulletEnabled val="1"/>
        </dgm:presLayoutVars>
      </dgm:prSet>
      <dgm:spPr/>
    </dgm:pt>
    <dgm:pt modelId="{59515A64-09F2-774D-8072-B0692538C603}" type="pres">
      <dgm:prSet presAssocID="{E2CE4435-90BB-A24B-80F6-722C526AECE7}" presName="spacer" presStyleCnt="0"/>
      <dgm:spPr/>
    </dgm:pt>
    <dgm:pt modelId="{675E2449-490D-E349-9675-C6AC9BE6648F}" type="pres">
      <dgm:prSet presAssocID="{E1B29193-7312-7649-AE5E-6B8121849DB9}" presName="parentText" presStyleLbl="node1" presStyleIdx="4" presStyleCnt="6">
        <dgm:presLayoutVars>
          <dgm:chMax val="0"/>
          <dgm:bulletEnabled val="1"/>
        </dgm:presLayoutVars>
      </dgm:prSet>
      <dgm:spPr/>
    </dgm:pt>
    <dgm:pt modelId="{CDF21B62-6A12-C44D-8DE3-3BB10A3FF4DA}" type="pres">
      <dgm:prSet presAssocID="{13744C8D-777F-5241-8DDE-F1875DE51DE5}" presName="spacer" presStyleCnt="0"/>
      <dgm:spPr/>
    </dgm:pt>
    <dgm:pt modelId="{D4F830AD-405E-7E4A-A676-9820DEC3AE3F}" type="pres">
      <dgm:prSet presAssocID="{CDF85435-FE1B-A844-B175-70F7104B7DB7}" presName="parentText" presStyleLbl="node1" presStyleIdx="5" presStyleCnt="6">
        <dgm:presLayoutVars>
          <dgm:chMax val="0"/>
          <dgm:bulletEnabled val="1"/>
        </dgm:presLayoutVars>
      </dgm:prSet>
      <dgm:spPr/>
    </dgm:pt>
  </dgm:ptLst>
  <dgm:cxnLst>
    <dgm:cxn modelId="{CBF3300F-3FBE-2542-B855-BE593FB9C416}" srcId="{76188904-9F26-474B-8EF3-E7CF8F1C72F5}" destId="{1C0DBF09-55E1-9241-AF4D-EBB8F61EA287}" srcOrd="2" destOrd="0" parTransId="{3D0F1F16-6767-C445-9350-27A2E20AB440}" sibTransId="{75456920-98B3-DF45-A946-C5F65518D109}"/>
    <dgm:cxn modelId="{8E1C351B-9C89-DC4C-BDE2-F855DA6D173B}" type="presOf" srcId="{E1B29193-7312-7649-AE5E-6B8121849DB9}" destId="{675E2449-490D-E349-9675-C6AC9BE6648F}" srcOrd="0" destOrd="0" presId="urn:microsoft.com/office/officeart/2005/8/layout/vList2"/>
    <dgm:cxn modelId="{E177D81B-9F07-6146-98D6-72B6FAE8FB20}" srcId="{76188904-9F26-474B-8EF3-E7CF8F1C72F5}" destId="{8B3F9A5F-FA18-9844-9944-ABB8B2BC54E0}" srcOrd="0" destOrd="0" parTransId="{2C53B3AD-EDD5-434A-B695-CE2A5043062C}" sibTransId="{89869CFD-520B-9044-B6E0-B2E4E23C5040}"/>
    <dgm:cxn modelId="{8CC7FD2B-91FB-BF41-BC6E-853137924698}" type="presOf" srcId="{8B3F9A5F-FA18-9844-9944-ABB8B2BC54E0}" destId="{F57D564E-C9D9-D94F-A299-5850646E5575}" srcOrd="0" destOrd="0" presId="urn:microsoft.com/office/officeart/2005/8/layout/vList2"/>
    <dgm:cxn modelId="{733A402D-CC4B-E240-800C-A3E87590262C}" srcId="{76188904-9F26-474B-8EF3-E7CF8F1C72F5}" destId="{E1B29193-7312-7649-AE5E-6B8121849DB9}" srcOrd="4" destOrd="0" parTransId="{BC553EF9-A8E3-874D-BF1C-7B0E03D9ACFF}" sibTransId="{13744C8D-777F-5241-8DDE-F1875DE51DE5}"/>
    <dgm:cxn modelId="{ADE5092F-B787-3744-BFB1-E496FC92663F}" srcId="{76188904-9F26-474B-8EF3-E7CF8F1C72F5}" destId="{CDF85435-FE1B-A844-B175-70F7104B7DB7}" srcOrd="5" destOrd="0" parTransId="{A75816FE-9839-604D-B9BB-113BECE020EB}" sibTransId="{2C1A93A8-94FF-474E-B999-ECF4593DA66D}"/>
    <dgm:cxn modelId="{77CD3C4F-FB65-3947-8FCE-D9F01AD771B3}" type="presOf" srcId="{1C0DBF09-55E1-9241-AF4D-EBB8F61EA287}" destId="{A67B7B71-1FAC-0040-9989-C79E7E8B787A}" srcOrd="0" destOrd="0" presId="urn:microsoft.com/office/officeart/2005/8/layout/vList2"/>
    <dgm:cxn modelId="{FB4D2075-01DD-674F-9620-0504E08B2D5B}" type="presOf" srcId="{CDF85435-FE1B-A844-B175-70F7104B7DB7}" destId="{D4F830AD-405E-7E4A-A676-9820DEC3AE3F}" srcOrd="0" destOrd="0" presId="urn:microsoft.com/office/officeart/2005/8/layout/vList2"/>
    <dgm:cxn modelId="{99EA42CD-439B-3B44-9A3A-CEC82086C294}" type="presOf" srcId="{76188904-9F26-474B-8EF3-E7CF8F1C72F5}" destId="{E43F01EA-DA9D-664F-9B32-0CCCD3CF23EB}" srcOrd="0" destOrd="0" presId="urn:microsoft.com/office/officeart/2005/8/layout/vList2"/>
    <dgm:cxn modelId="{C0C4E1D3-BA69-EE41-984A-F57F1B238DCB}" srcId="{76188904-9F26-474B-8EF3-E7CF8F1C72F5}" destId="{6525F2DD-BFBD-794A-A09D-037BAAABAC5D}" srcOrd="3" destOrd="0" parTransId="{1E81D92F-68DF-B644-8F01-38AB55B4613A}" sibTransId="{E2CE4435-90BB-A24B-80F6-722C526AECE7}"/>
    <dgm:cxn modelId="{27A94BED-C372-9A46-AF96-80D1A710A5D7}" type="presOf" srcId="{6525F2DD-BFBD-794A-A09D-037BAAABAC5D}" destId="{56BE11A8-AB75-7440-ACF9-343286012057}" srcOrd="0" destOrd="0" presId="urn:microsoft.com/office/officeart/2005/8/layout/vList2"/>
    <dgm:cxn modelId="{55D56AF2-2D2A-F248-93D4-6CA710ED636D}" srcId="{76188904-9F26-474B-8EF3-E7CF8F1C72F5}" destId="{3CC326BC-288F-B54C-B0A7-BF732C219E7E}" srcOrd="1" destOrd="0" parTransId="{5A64CB10-1868-A542-9101-A5E86290A4D0}" sibTransId="{1E7DDD0F-7082-4546-8E5D-6721EEC68E59}"/>
    <dgm:cxn modelId="{5C3D34F8-F4EE-164E-BF94-3627EAFFD437}" type="presOf" srcId="{3CC326BC-288F-B54C-B0A7-BF732C219E7E}" destId="{86C8C2D6-3D7E-0D4A-B183-50B62FCE95BC}" srcOrd="0" destOrd="0" presId="urn:microsoft.com/office/officeart/2005/8/layout/vList2"/>
    <dgm:cxn modelId="{D26FB966-61BA-2243-8B6B-3105AD7726D2}" type="presParOf" srcId="{E43F01EA-DA9D-664F-9B32-0CCCD3CF23EB}" destId="{F57D564E-C9D9-D94F-A299-5850646E5575}" srcOrd="0" destOrd="0" presId="urn:microsoft.com/office/officeart/2005/8/layout/vList2"/>
    <dgm:cxn modelId="{88CBFFE1-7DD3-D740-82CA-78D1FFFB2359}" type="presParOf" srcId="{E43F01EA-DA9D-664F-9B32-0CCCD3CF23EB}" destId="{9940BCEF-EABB-D349-B9A5-1960E9975602}" srcOrd="1" destOrd="0" presId="urn:microsoft.com/office/officeart/2005/8/layout/vList2"/>
    <dgm:cxn modelId="{6F68F7F9-6FC7-9644-8FEA-9C046473E3CC}" type="presParOf" srcId="{E43F01EA-DA9D-664F-9B32-0CCCD3CF23EB}" destId="{86C8C2D6-3D7E-0D4A-B183-50B62FCE95BC}" srcOrd="2" destOrd="0" presId="urn:microsoft.com/office/officeart/2005/8/layout/vList2"/>
    <dgm:cxn modelId="{47901572-D973-4E4C-B197-6BF32FD99729}" type="presParOf" srcId="{E43F01EA-DA9D-664F-9B32-0CCCD3CF23EB}" destId="{FB27BD30-CBE7-034C-8701-F821BF4F5B69}" srcOrd="3" destOrd="0" presId="urn:microsoft.com/office/officeart/2005/8/layout/vList2"/>
    <dgm:cxn modelId="{1F5469ED-4B18-354C-B257-2A91D640743D}" type="presParOf" srcId="{E43F01EA-DA9D-664F-9B32-0CCCD3CF23EB}" destId="{A67B7B71-1FAC-0040-9989-C79E7E8B787A}" srcOrd="4" destOrd="0" presId="urn:microsoft.com/office/officeart/2005/8/layout/vList2"/>
    <dgm:cxn modelId="{0BFF91C4-32A1-A344-8011-BF77DF2B1E4B}" type="presParOf" srcId="{E43F01EA-DA9D-664F-9B32-0CCCD3CF23EB}" destId="{8DB48A07-5E88-D042-984C-4A5EBB107321}" srcOrd="5" destOrd="0" presId="urn:microsoft.com/office/officeart/2005/8/layout/vList2"/>
    <dgm:cxn modelId="{D16F6B43-F7A2-8645-AB87-3CF78D8C3DB9}" type="presParOf" srcId="{E43F01EA-DA9D-664F-9B32-0CCCD3CF23EB}" destId="{56BE11A8-AB75-7440-ACF9-343286012057}" srcOrd="6" destOrd="0" presId="urn:microsoft.com/office/officeart/2005/8/layout/vList2"/>
    <dgm:cxn modelId="{E15A61A3-FEB9-A44C-9F70-E4864ECFB1B7}" type="presParOf" srcId="{E43F01EA-DA9D-664F-9B32-0CCCD3CF23EB}" destId="{59515A64-09F2-774D-8072-B0692538C603}" srcOrd="7" destOrd="0" presId="urn:microsoft.com/office/officeart/2005/8/layout/vList2"/>
    <dgm:cxn modelId="{D57F0943-6C79-184A-9D7C-3E5603B4473A}" type="presParOf" srcId="{E43F01EA-DA9D-664F-9B32-0CCCD3CF23EB}" destId="{675E2449-490D-E349-9675-C6AC9BE6648F}" srcOrd="8" destOrd="0" presId="urn:microsoft.com/office/officeart/2005/8/layout/vList2"/>
    <dgm:cxn modelId="{46EDA870-5745-7A44-9728-1A500F29DC0B}" type="presParOf" srcId="{E43F01EA-DA9D-664F-9B32-0CCCD3CF23EB}" destId="{CDF21B62-6A12-C44D-8DE3-3BB10A3FF4DA}" srcOrd="9" destOrd="0" presId="urn:microsoft.com/office/officeart/2005/8/layout/vList2"/>
    <dgm:cxn modelId="{5072E8FC-95AB-984E-8794-7C57B0933B35}" type="presParOf" srcId="{E43F01EA-DA9D-664F-9B32-0CCCD3CF23EB}" destId="{D4F830AD-405E-7E4A-A676-9820DEC3AE3F}"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7D564E-C9D9-D94F-A299-5850646E5575}">
      <dsp:nvSpPr>
        <dsp:cNvPr id="0" name=""/>
        <dsp:cNvSpPr/>
      </dsp:nvSpPr>
      <dsp:spPr>
        <a:xfrm>
          <a:off x="0" y="75057"/>
          <a:ext cx="3276600" cy="678600"/>
        </a:xfrm>
        <a:prstGeom prst="roundRect">
          <a:avLst/>
        </a:prstGeom>
        <a:blipFill rotWithShape="1">
          <a:blip xmlns:r="http://schemas.openxmlformats.org/officeDocument/2006/relationships" r:embed="rId1">
            <a:duotone>
              <a:schemeClr val="accent2">
                <a:hueOff val="0"/>
                <a:satOff val="0"/>
                <a:lumOff val="0"/>
                <a:alphaOff val="0"/>
                <a:shade val="36000"/>
                <a:satMod val="120000"/>
              </a:schemeClr>
              <a:schemeClr val="accent2">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latin typeface="Arial"/>
              <a:cs typeface="Arial"/>
            </a:rPr>
            <a:t>Introduction</a:t>
          </a:r>
        </a:p>
      </dsp:txBody>
      <dsp:txXfrm>
        <a:off x="33127" y="108184"/>
        <a:ext cx="3210346" cy="612346"/>
      </dsp:txXfrm>
    </dsp:sp>
    <dsp:sp modelId="{86C8C2D6-3D7E-0D4A-B183-50B62FCE95BC}">
      <dsp:nvSpPr>
        <dsp:cNvPr id="0" name=""/>
        <dsp:cNvSpPr/>
      </dsp:nvSpPr>
      <dsp:spPr>
        <a:xfrm>
          <a:off x="0" y="803520"/>
          <a:ext cx="3276600" cy="678600"/>
        </a:xfrm>
        <a:prstGeom prst="roundRect">
          <a:avLst/>
        </a:prstGeom>
        <a:blipFill rotWithShape="1">
          <a:blip xmlns:r="http://schemas.openxmlformats.org/officeDocument/2006/relationships" r:embed="rId1">
            <a:duotone>
              <a:schemeClr val="accent2">
                <a:hueOff val="0"/>
                <a:satOff val="0"/>
                <a:lumOff val="0"/>
                <a:alphaOff val="0"/>
                <a:shade val="36000"/>
                <a:satMod val="120000"/>
              </a:schemeClr>
              <a:schemeClr val="accent2">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dirty="0">
              <a:latin typeface="Arial" charset="0"/>
            </a:rPr>
            <a:t>Literature review</a:t>
          </a:r>
          <a:endParaRPr lang="en-US" sz="2900" kern="1200" dirty="0"/>
        </a:p>
      </dsp:txBody>
      <dsp:txXfrm>
        <a:off x="33127" y="836647"/>
        <a:ext cx="3210346" cy="612346"/>
      </dsp:txXfrm>
    </dsp:sp>
    <dsp:sp modelId="{A67B7B71-1FAC-0040-9989-C79E7E8B787A}">
      <dsp:nvSpPr>
        <dsp:cNvPr id="0" name=""/>
        <dsp:cNvSpPr/>
      </dsp:nvSpPr>
      <dsp:spPr>
        <a:xfrm>
          <a:off x="0" y="1544891"/>
          <a:ext cx="3276600" cy="678600"/>
        </a:xfrm>
        <a:prstGeom prst="roundRect">
          <a:avLst/>
        </a:prstGeom>
        <a:blipFill rotWithShape="1">
          <a:blip xmlns:r="http://schemas.openxmlformats.org/officeDocument/2006/relationships" r:embed="rId1">
            <a:duotone>
              <a:schemeClr val="accent2">
                <a:hueOff val="0"/>
                <a:satOff val="0"/>
                <a:lumOff val="0"/>
                <a:alphaOff val="0"/>
                <a:shade val="36000"/>
                <a:satMod val="120000"/>
              </a:schemeClr>
              <a:schemeClr val="accent2">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dirty="0">
              <a:latin typeface="Arial" charset="0"/>
            </a:rPr>
            <a:t>Methods</a:t>
          </a:r>
          <a:endParaRPr lang="en-US" sz="2900" kern="1200" dirty="0"/>
        </a:p>
      </dsp:txBody>
      <dsp:txXfrm>
        <a:off x="33127" y="1578018"/>
        <a:ext cx="3210346" cy="612346"/>
      </dsp:txXfrm>
    </dsp:sp>
    <dsp:sp modelId="{56BE11A8-AB75-7440-ACF9-343286012057}">
      <dsp:nvSpPr>
        <dsp:cNvPr id="0" name=""/>
        <dsp:cNvSpPr/>
      </dsp:nvSpPr>
      <dsp:spPr>
        <a:xfrm>
          <a:off x="0" y="2307361"/>
          <a:ext cx="3276600" cy="678600"/>
        </a:xfrm>
        <a:prstGeom prst="roundRect">
          <a:avLst/>
        </a:prstGeom>
        <a:blipFill rotWithShape="1">
          <a:blip xmlns:r="http://schemas.openxmlformats.org/officeDocument/2006/relationships" r:embed="rId1">
            <a:duotone>
              <a:schemeClr val="accent2">
                <a:hueOff val="0"/>
                <a:satOff val="0"/>
                <a:lumOff val="0"/>
                <a:alphaOff val="0"/>
                <a:shade val="36000"/>
                <a:satMod val="120000"/>
              </a:schemeClr>
              <a:schemeClr val="accent2">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dirty="0">
              <a:latin typeface="Arial" charset="0"/>
            </a:rPr>
            <a:t>Findings</a:t>
          </a:r>
          <a:endParaRPr lang="en-US" sz="2900" kern="1200" dirty="0"/>
        </a:p>
      </dsp:txBody>
      <dsp:txXfrm>
        <a:off x="33127" y="2340488"/>
        <a:ext cx="3210346" cy="612346"/>
      </dsp:txXfrm>
    </dsp:sp>
    <dsp:sp modelId="{675E2449-490D-E349-9675-C6AC9BE6648F}">
      <dsp:nvSpPr>
        <dsp:cNvPr id="0" name=""/>
        <dsp:cNvSpPr/>
      </dsp:nvSpPr>
      <dsp:spPr>
        <a:xfrm>
          <a:off x="0" y="3089880"/>
          <a:ext cx="3276600" cy="678600"/>
        </a:xfrm>
        <a:prstGeom prst="roundRect">
          <a:avLst/>
        </a:prstGeom>
        <a:blipFill rotWithShape="1">
          <a:blip xmlns:r="http://schemas.openxmlformats.org/officeDocument/2006/relationships" r:embed="rId1">
            <a:duotone>
              <a:schemeClr val="accent2">
                <a:hueOff val="0"/>
                <a:satOff val="0"/>
                <a:lumOff val="0"/>
                <a:alphaOff val="0"/>
                <a:shade val="36000"/>
                <a:satMod val="120000"/>
              </a:schemeClr>
              <a:schemeClr val="accent2">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dirty="0">
              <a:latin typeface="Arial" charset="0"/>
            </a:rPr>
            <a:t>Discussion</a:t>
          </a:r>
          <a:endParaRPr lang="en-US" sz="2900" kern="1200" dirty="0"/>
        </a:p>
      </dsp:txBody>
      <dsp:txXfrm>
        <a:off x="33127" y="3123007"/>
        <a:ext cx="3210346" cy="612346"/>
      </dsp:txXfrm>
    </dsp:sp>
    <dsp:sp modelId="{D4F830AD-405E-7E4A-A676-9820DEC3AE3F}">
      <dsp:nvSpPr>
        <dsp:cNvPr id="0" name=""/>
        <dsp:cNvSpPr/>
      </dsp:nvSpPr>
      <dsp:spPr>
        <a:xfrm>
          <a:off x="0" y="3852000"/>
          <a:ext cx="3276600" cy="678600"/>
        </a:xfrm>
        <a:prstGeom prst="roundRect">
          <a:avLst/>
        </a:prstGeom>
        <a:blipFill rotWithShape="1">
          <a:blip xmlns:r="http://schemas.openxmlformats.org/officeDocument/2006/relationships" r:embed="rId1">
            <a:duotone>
              <a:schemeClr val="accent2">
                <a:hueOff val="0"/>
                <a:satOff val="0"/>
                <a:lumOff val="0"/>
                <a:alphaOff val="0"/>
                <a:shade val="36000"/>
                <a:satMod val="120000"/>
              </a:schemeClr>
              <a:schemeClr val="accent2">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dirty="0">
              <a:latin typeface="Arial" charset="0"/>
            </a:rPr>
            <a:t>Conclusion</a:t>
          </a:r>
          <a:endParaRPr lang="en-US" sz="2900" kern="1200" dirty="0"/>
        </a:p>
      </dsp:txBody>
      <dsp:txXfrm>
        <a:off x="33127" y="3885127"/>
        <a:ext cx="3210346" cy="61234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14DEEF-BE32-4AE1-9CBA-B1C5FD30A7CA}" type="datetimeFigureOut">
              <a:rPr lang="en-CA" smtClean="0"/>
              <a:t>2023-03-22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105ADA-8222-46D2-BEF2-A90EA75CD712}" type="slidenum">
              <a:rPr lang="en-CA" smtClean="0"/>
              <a:t>‹#›</a:t>
            </a:fld>
            <a:endParaRPr lang="en-CA"/>
          </a:p>
        </p:txBody>
      </p:sp>
    </p:spTree>
    <p:extLst>
      <p:ext uri="{BB962C8B-B14F-4D97-AF65-F5344CB8AC3E}">
        <p14:creationId xmlns:p14="http://schemas.microsoft.com/office/powerpoint/2010/main" val="1570768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47245006-D722-5446-A6C7-67E5FCA8D0D4}" type="slidenum">
              <a:rPr lang="en-GB"/>
              <a:pPr/>
              <a:t>12</a:t>
            </a:fld>
            <a:endParaRPr lang="en-GB"/>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GB"/>
          </a:p>
          <a:p>
            <a:pPr eaLnBrk="1" hangingPunct="1"/>
            <a:endParaRPr lang="en-US"/>
          </a:p>
        </p:txBody>
      </p:sp>
    </p:spTree>
    <p:extLst>
      <p:ext uri="{BB962C8B-B14F-4D97-AF65-F5344CB8AC3E}">
        <p14:creationId xmlns:p14="http://schemas.microsoft.com/office/powerpoint/2010/main" val="138499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B-ok.org</a:t>
            </a:r>
          </a:p>
          <a:p>
            <a:r>
              <a:rPr lang="en-CA" dirty="0"/>
              <a:t>Sci-hub.tw</a:t>
            </a:r>
          </a:p>
          <a:p>
            <a:r>
              <a:rPr lang="en-CA" dirty="0"/>
              <a:t>Libgen.io</a:t>
            </a:r>
          </a:p>
          <a:p>
            <a:r>
              <a:rPr lang="en-CA" dirty="0"/>
              <a:t>https://smallpdf.com/unlock-pdf</a:t>
            </a:r>
          </a:p>
          <a:p>
            <a:endParaRPr lang="en-CA" dirty="0"/>
          </a:p>
        </p:txBody>
      </p:sp>
      <p:sp>
        <p:nvSpPr>
          <p:cNvPr id="4" name="Slide Number Placeholder 3"/>
          <p:cNvSpPr>
            <a:spLocks noGrp="1"/>
          </p:cNvSpPr>
          <p:nvPr>
            <p:ph type="sldNum" sz="quarter" idx="5"/>
          </p:nvPr>
        </p:nvSpPr>
        <p:spPr/>
        <p:txBody>
          <a:bodyPr/>
          <a:lstStyle/>
          <a:p>
            <a:fld id="{DF105ADA-8222-46D2-BEF2-A90EA75CD712}" type="slidenum">
              <a:rPr lang="en-CA" smtClean="0"/>
              <a:t>30</a:t>
            </a:fld>
            <a:endParaRPr lang="en-CA"/>
          </a:p>
        </p:txBody>
      </p:sp>
    </p:spTree>
    <p:extLst>
      <p:ext uri="{BB962C8B-B14F-4D97-AF65-F5344CB8AC3E}">
        <p14:creationId xmlns:p14="http://schemas.microsoft.com/office/powerpoint/2010/main" val="15310767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3/22/2023</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3/22/2023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3/22/2023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3/22/2023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3/22/2023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3/22/2023</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3/22/2023</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3/22/2023</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allesl.com/transition-words/"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microsoftedgeinsider.com/en-us/download/dev"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beallslist.ne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sci-hub.tw"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phrasebank.manchester.ac.uk/introducing-wor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basics</a:t>
            </a:r>
            <a:endParaRPr lang="en-CA" dirty="0"/>
          </a:p>
        </p:txBody>
      </p:sp>
      <p:sp>
        <p:nvSpPr>
          <p:cNvPr id="3" name="Subtitle 2"/>
          <p:cNvSpPr>
            <a:spLocks noGrp="1"/>
          </p:cNvSpPr>
          <p:nvPr>
            <p:ph type="subTitle" idx="1"/>
          </p:nvPr>
        </p:nvSpPr>
        <p:spPr/>
        <p:txBody>
          <a:bodyPr/>
          <a:lstStyle/>
          <a:p>
            <a:r>
              <a:rPr lang="en-US" dirty="0"/>
              <a:t>Key Points </a:t>
            </a:r>
            <a:r>
              <a:rPr lang="en-US"/>
              <a:t>&amp; Useful Tools</a:t>
            </a:r>
          </a:p>
          <a:p>
            <a:endParaRPr lang="en-CA" dirty="0"/>
          </a:p>
        </p:txBody>
      </p:sp>
    </p:spTree>
    <p:extLst>
      <p:ext uri="{BB962C8B-B14F-4D97-AF65-F5344CB8AC3E}">
        <p14:creationId xmlns:p14="http://schemas.microsoft.com/office/powerpoint/2010/main" val="1758022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FCB29-0B79-4A3C-B7EC-B5ACE6FE0058}"/>
              </a:ext>
            </a:extLst>
          </p:cNvPr>
          <p:cNvSpPr>
            <a:spLocks noGrp="1"/>
          </p:cNvSpPr>
          <p:nvPr>
            <p:ph type="title"/>
          </p:nvPr>
        </p:nvSpPr>
        <p:spPr/>
        <p:txBody>
          <a:bodyPr/>
          <a:lstStyle/>
          <a:p>
            <a:r>
              <a:rPr lang="en-US" dirty="0"/>
              <a:t>Do this</a:t>
            </a:r>
            <a:endParaRPr lang="en-CA" dirty="0"/>
          </a:p>
        </p:txBody>
      </p:sp>
      <p:sp>
        <p:nvSpPr>
          <p:cNvPr id="3" name="Content Placeholder 2">
            <a:extLst>
              <a:ext uri="{FF2B5EF4-FFF2-40B4-BE49-F238E27FC236}">
                <a16:creationId xmlns:a16="http://schemas.microsoft.com/office/drawing/2014/main" id="{F660B796-936F-46CD-AA42-EC2BAC0004A8}"/>
              </a:ext>
            </a:extLst>
          </p:cNvPr>
          <p:cNvSpPr>
            <a:spLocks noGrp="1"/>
          </p:cNvSpPr>
          <p:nvPr>
            <p:ph idx="1"/>
          </p:nvPr>
        </p:nvSpPr>
        <p:spPr/>
        <p:txBody>
          <a:bodyPr/>
          <a:lstStyle/>
          <a:p>
            <a:r>
              <a:rPr lang="en-US" dirty="0"/>
              <a:t>Times New Roman</a:t>
            </a:r>
          </a:p>
          <a:p>
            <a:r>
              <a:rPr lang="en-US" dirty="0"/>
              <a:t>12 point </a:t>
            </a:r>
          </a:p>
          <a:p>
            <a:r>
              <a:rPr lang="en-US" dirty="0"/>
              <a:t>Double-spaced (2.0)</a:t>
            </a:r>
          </a:p>
        </p:txBody>
      </p:sp>
    </p:spTree>
    <p:extLst>
      <p:ext uri="{BB962C8B-B14F-4D97-AF65-F5344CB8AC3E}">
        <p14:creationId xmlns:p14="http://schemas.microsoft.com/office/powerpoint/2010/main" val="1431966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7170" name="Picture 2" descr="Image result for headings and subhea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545"/>
            <a:ext cx="12191999" cy="6911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39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2136776" y="228600"/>
            <a:ext cx="6931025" cy="990600"/>
          </a:xfrm>
        </p:spPr>
        <p:txBody>
          <a:bodyPr>
            <a:normAutofit/>
          </a:bodyPr>
          <a:lstStyle/>
          <a:p>
            <a:pPr algn="ctr" eaLnBrk="1" hangingPunct="1"/>
            <a:r>
              <a:rPr lang="en-GB" sz="2500" dirty="0">
                <a:latin typeface="Times New Roman" charset="0"/>
              </a:rPr>
              <a:t>Typical structure of an academic article</a:t>
            </a:r>
            <a:br>
              <a:rPr lang="en-GB" sz="2200" dirty="0"/>
            </a:br>
            <a:endParaRPr lang="en-GB" sz="1400" dirty="0">
              <a:latin typeface="Times New Roman" charset="0"/>
            </a:endParaRPr>
          </a:p>
        </p:txBody>
      </p:sp>
      <p:sp>
        <p:nvSpPr>
          <p:cNvPr id="22" name="Rectangle 10"/>
          <p:cNvSpPr>
            <a:spLocks noGrp="1" noChangeArrowheads="1"/>
          </p:cNvSpPr>
          <p:nvPr>
            <p:ph type="sldNum" sz="quarter" idx="12"/>
          </p:nvPr>
        </p:nvSpPr>
        <p:spPr/>
        <p:txBody>
          <a:bodyPr>
            <a:normAutofit/>
          </a:bodyPr>
          <a:lstStyle/>
          <a:p>
            <a:pPr>
              <a:defRPr/>
            </a:pPr>
            <a:fld id="{7D970F05-8F92-CB4A-BB59-ED23AC635A8B}" type="slidenum">
              <a:rPr lang="en-IE"/>
              <a:pPr>
                <a:defRPr/>
              </a:pPr>
              <a:t>12</a:t>
            </a:fld>
            <a:endParaRPr lang="en-IE"/>
          </a:p>
        </p:txBody>
      </p:sp>
      <p:graphicFrame>
        <p:nvGraphicFramePr>
          <p:cNvPr id="45" name="Diagram 44"/>
          <p:cNvGraphicFramePr/>
          <p:nvPr>
            <p:extLst>
              <p:ext uri="{D42A27DB-BD31-4B8C-83A1-F6EECF244321}">
                <p14:modId xmlns:p14="http://schemas.microsoft.com/office/powerpoint/2010/main" val="1597415117"/>
              </p:ext>
            </p:extLst>
          </p:nvPr>
        </p:nvGraphicFramePr>
        <p:xfrm>
          <a:off x="2133600" y="1676400"/>
          <a:ext cx="3276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Image result for research article structure"/>
          <p:cNvPicPr>
            <a:picLocks noChangeAspect="1" noChangeArrowheads="1"/>
          </p:cNvPicPr>
          <p:nvPr/>
        </p:nvPicPr>
        <p:blipFill rotWithShape="1">
          <a:blip r:embed="rId8">
            <a:extLst>
              <a:ext uri="{28A0092B-C50C-407E-A947-70E740481C1C}">
                <a14:useLocalDpi xmlns:a14="http://schemas.microsoft.com/office/drawing/2010/main" val="0"/>
              </a:ext>
            </a:extLst>
          </a:blip>
          <a:srcRect l="20604" t="12394" r="36775" b="6478"/>
          <a:stretch/>
        </p:blipFill>
        <p:spPr bwMode="auto">
          <a:xfrm>
            <a:off x="6555346" y="1510957"/>
            <a:ext cx="3631842" cy="4867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578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Tips: presentation</a:t>
            </a:r>
          </a:p>
        </p:txBody>
      </p:sp>
      <p:sp>
        <p:nvSpPr>
          <p:cNvPr id="3" name="Content Placeholder 2"/>
          <p:cNvSpPr>
            <a:spLocks noGrp="1"/>
          </p:cNvSpPr>
          <p:nvPr>
            <p:ph idx="1"/>
          </p:nvPr>
        </p:nvSpPr>
        <p:spPr/>
        <p:txBody>
          <a:bodyPr/>
          <a:lstStyle/>
          <a:p>
            <a:r>
              <a:rPr lang="en-CA" dirty="0"/>
              <a:t>MS Word Headings</a:t>
            </a:r>
          </a:p>
          <a:p>
            <a:pPr lvl="1"/>
            <a:endParaRPr lang="en-CA" dirty="0"/>
          </a:p>
          <a:p>
            <a:pPr marL="548640" lvl="2" indent="0">
              <a:buNone/>
            </a:pPr>
            <a:endParaRPr lang="en-CA" dirty="0"/>
          </a:p>
        </p:txBody>
      </p:sp>
      <p:pic>
        <p:nvPicPr>
          <p:cNvPr id="4" name="Picture 3">
            <a:extLst>
              <a:ext uri="{FF2B5EF4-FFF2-40B4-BE49-F238E27FC236}">
                <a16:creationId xmlns:a16="http://schemas.microsoft.com/office/drawing/2014/main" id="{FA092A44-1185-476D-81D9-8F075CDD6609}"/>
              </a:ext>
            </a:extLst>
          </p:cNvPr>
          <p:cNvPicPr>
            <a:picLocks noChangeAspect="1"/>
          </p:cNvPicPr>
          <p:nvPr/>
        </p:nvPicPr>
        <p:blipFill>
          <a:blip r:embed="rId2"/>
          <a:stretch>
            <a:fillRect/>
          </a:stretch>
        </p:blipFill>
        <p:spPr>
          <a:xfrm>
            <a:off x="1811383" y="2638262"/>
            <a:ext cx="8168640" cy="4050792"/>
          </a:xfrm>
          <a:prstGeom prst="rect">
            <a:avLst/>
          </a:prstGeom>
        </p:spPr>
      </p:pic>
    </p:spTree>
    <p:extLst>
      <p:ext uri="{BB962C8B-B14F-4D97-AF65-F5344CB8AC3E}">
        <p14:creationId xmlns:p14="http://schemas.microsoft.com/office/powerpoint/2010/main" val="2470646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Tips: presentation</a:t>
            </a:r>
          </a:p>
        </p:txBody>
      </p:sp>
      <p:sp>
        <p:nvSpPr>
          <p:cNvPr id="3" name="Content Placeholder 2"/>
          <p:cNvSpPr>
            <a:spLocks noGrp="1"/>
          </p:cNvSpPr>
          <p:nvPr>
            <p:ph idx="1"/>
          </p:nvPr>
        </p:nvSpPr>
        <p:spPr/>
        <p:txBody>
          <a:bodyPr/>
          <a:lstStyle/>
          <a:p>
            <a:r>
              <a:rPr lang="en-CA" dirty="0"/>
              <a:t>MS Word </a:t>
            </a:r>
          </a:p>
          <a:p>
            <a:pPr lvl="1"/>
            <a:r>
              <a:rPr lang="en-CA" dirty="0"/>
              <a:t>Using headings to organize your paper</a:t>
            </a:r>
          </a:p>
          <a:p>
            <a:pPr lvl="1"/>
            <a:endParaRPr lang="en-CA" dirty="0"/>
          </a:p>
          <a:p>
            <a:pPr lvl="2"/>
            <a:r>
              <a:rPr lang="en-CA" dirty="0"/>
              <a:t>Introduction</a:t>
            </a:r>
          </a:p>
          <a:p>
            <a:pPr lvl="2"/>
            <a:r>
              <a:rPr lang="en-CA" dirty="0"/>
              <a:t>Literature review</a:t>
            </a:r>
          </a:p>
          <a:p>
            <a:pPr lvl="2"/>
            <a:r>
              <a:rPr lang="en-CA" dirty="0"/>
              <a:t>Methods</a:t>
            </a:r>
          </a:p>
          <a:p>
            <a:pPr lvl="2"/>
            <a:r>
              <a:rPr lang="en-CA" dirty="0"/>
              <a:t>Findings</a:t>
            </a:r>
          </a:p>
          <a:p>
            <a:pPr lvl="2"/>
            <a:r>
              <a:rPr lang="en-CA" dirty="0"/>
              <a:t>Discussion</a:t>
            </a:r>
          </a:p>
          <a:p>
            <a:pPr lvl="2"/>
            <a:r>
              <a:rPr lang="en-CA" dirty="0"/>
              <a:t>Conclusion</a:t>
            </a:r>
          </a:p>
          <a:p>
            <a:pPr lvl="2"/>
            <a:r>
              <a:rPr lang="en-CA" dirty="0"/>
              <a:t>References</a:t>
            </a:r>
          </a:p>
          <a:p>
            <a:pPr lvl="2"/>
            <a:endParaRPr lang="en-CA" dirty="0"/>
          </a:p>
          <a:p>
            <a:pPr lvl="1"/>
            <a:r>
              <a:rPr lang="en-CA" dirty="0"/>
              <a:t>Creating a Table of Contents</a:t>
            </a:r>
          </a:p>
        </p:txBody>
      </p:sp>
    </p:spTree>
    <p:extLst>
      <p:ext uri="{BB962C8B-B14F-4D97-AF65-F5344CB8AC3E}">
        <p14:creationId xmlns:p14="http://schemas.microsoft.com/office/powerpoint/2010/main" val="196202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69ACEE-8EA1-97D3-03B8-D47A6CFFFE40}"/>
              </a:ext>
            </a:extLst>
          </p:cNvPr>
          <p:cNvSpPr>
            <a:spLocks noGrp="1"/>
          </p:cNvSpPr>
          <p:nvPr>
            <p:ph type="ctrTitle"/>
          </p:nvPr>
        </p:nvSpPr>
        <p:spPr/>
        <p:txBody>
          <a:bodyPr/>
          <a:lstStyle/>
          <a:p>
            <a:r>
              <a:rPr lang="en-US" dirty="0"/>
              <a:t>Proofreading support</a:t>
            </a:r>
            <a:endParaRPr lang="en-GB" dirty="0"/>
          </a:p>
        </p:txBody>
      </p:sp>
      <p:sp>
        <p:nvSpPr>
          <p:cNvPr id="5" name="Subtitle 4">
            <a:extLst>
              <a:ext uri="{FF2B5EF4-FFF2-40B4-BE49-F238E27FC236}">
                <a16:creationId xmlns:a16="http://schemas.microsoft.com/office/drawing/2014/main" id="{BA6B0570-5833-121E-4AAF-3E01FE148C07}"/>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859967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examples</a:t>
            </a:r>
          </a:p>
        </p:txBody>
      </p:sp>
      <p:sp>
        <p:nvSpPr>
          <p:cNvPr id="3" name="Content Placeholder 2"/>
          <p:cNvSpPr>
            <a:spLocks noGrp="1"/>
          </p:cNvSpPr>
          <p:nvPr>
            <p:ph idx="1"/>
          </p:nvPr>
        </p:nvSpPr>
        <p:spPr>
          <a:xfrm>
            <a:off x="1069849" y="2121408"/>
            <a:ext cx="4574814" cy="3347407"/>
          </a:xfrm>
        </p:spPr>
        <p:txBody>
          <a:bodyPr/>
          <a:lstStyle/>
          <a:p>
            <a:pPr marL="0" indent="0">
              <a:buNone/>
            </a:pPr>
            <a:r>
              <a:rPr lang="en-CA" dirty="0">
                <a:latin typeface="Times New Roman" panose="02020603050405020304" pitchFamily="18" charset="0"/>
                <a:cs typeface="Times New Roman" panose="02020603050405020304" pitchFamily="18" charset="0"/>
              </a:rPr>
              <a:t>English </a:t>
            </a:r>
            <a:r>
              <a:rPr lang="en-CA" dirty="0" err="1">
                <a:latin typeface="Times New Roman" panose="02020603050405020304" pitchFamily="18" charset="0"/>
                <a:cs typeface="Times New Roman" panose="02020603050405020304" pitchFamily="18" charset="0"/>
              </a:rPr>
              <a:t>eduactation</a:t>
            </a:r>
            <a:r>
              <a:rPr lang="en-CA" dirty="0">
                <a:latin typeface="Times New Roman" panose="02020603050405020304" pitchFamily="18" charset="0"/>
                <a:cs typeface="Times New Roman" panose="02020603050405020304" pitchFamily="18" charset="0"/>
              </a:rPr>
              <a:t> in south </a:t>
            </a:r>
            <a:r>
              <a:rPr lang="en-CA" dirty="0" err="1">
                <a:latin typeface="Times New Roman" panose="02020603050405020304" pitchFamily="18" charset="0"/>
                <a:cs typeface="Times New Roman" panose="02020603050405020304" pitchFamily="18" charset="0"/>
              </a:rPr>
              <a:t>korea</a:t>
            </a:r>
            <a:r>
              <a:rPr lang="en-CA" dirty="0">
                <a:latin typeface="Times New Roman" panose="02020603050405020304" pitchFamily="18" charset="0"/>
                <a:cs typeface="Times New Roman" panose="02020603050405020304" pitchFamily="18" charset="0"/>
              </a:rPr>
              <a:t> has change a lot over the last 50 year. The methods used two teach the language have started to focus on learners ability to communicate in the </a:t>
            </a:r>
            <a:r>
              <a:rPr lang="en-CA" dirty="0" err="1">
                <a:latin typeface="Times New Roman" panose="02020603050405020304" pitchFamily="18" charset="0"/>
                <a:cs typeface="Times New Roman" panose="02020603050405020304" pitchFamily="18" charset="0"/>
              </a:rPr>
              <a:t>langageage</a:t>
            </a:r>
            <a:r>
              <a:rPr lang="en-CA" dirty="0">
                <a:latin typeface="Times New Roman" panose="02020603050405020304" pitchFamily="18" charset="0"/>
                <a:cs typeface="Times New Roman" panose="02020603050405020304" pitchFamily="18" charset="0"/>
              </a:rPr>
              <a:t> rather than memorizing </a:t>
            </a:r>
            <a:r>
              <a:rPr lang="en-CA" dirty="0" err="1">
                <a:latin typeface="Times New Roman" panose="02020603050405020304" pitchFamily="18" charset="0"/>
                <a:cs typeface="Times New Roman" panose="02020603050405020304" pitchFamily="18" charset="0"/>
              </a:rPr>
              <a:t>rulez</a:t>
            </a:r>
            <a:r>
              <a:rPr lang="en-CA" dirty="0">
                <a:latin typeface="Times New Roman" panose="02020603050405020304" pitchFamily="18" charset="0"/>
                <a:cs typeface="Times New Roman" panose="02020603050405020304" pitchFamily="18" charset="0"/>
              </a:rPr>
              <a:t> and translating texts. </a:t>
            </a:r>
          </a:p>
        </p:txBody>
      </p:sp>
      <p:sp>
        <p:nvSpPr>
          <p:cNvPr id="4" name="Content Placeholder 2"/>
          <p:cNvSpPr txBox="1">
            <a:spLocks/>
          </p:cNvSpPr>
          <p:nvPr/>
        </p:nvSpPr>
        <p:spPr>
          <a:xfrm>
            <a:off x="6553434" y="2121407"/>
            <a:ext cx="4574814" cy="3347407"/>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None/>
            </a:pPr>
            <a:r>
              <a:rPr lang="en-CA" dirty="0">
                <a:latin typeface="Times New Roman" panose="02020603050405020304" pitchFamily="18" charset="0"/>
                <a:cs typeface="Times New Roman" panose="02020603050405020304" pitchFamily="18" charset="0"/>
              </a:rPr>
              <a:t>English education in South Korea has change a lot over the last 50 year. The methods used to teach the language have started to focus on learners’ ability to communicate in the language rather than memorizing rules and translating texts. </a:t>
            </a:r>
          </a:p>
        </p:txBody>
      </p:sp>
    </p:spTree>
    <p:extLst>
      <p:ext uri="{BB962C8B-B14F-4D97-AF65-F5344CB8AC3E}">
        <p14:creationId xmlns:p14="http://schemas.microsoft.com/office/powerpoint/2010/main" val="4154516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Tips: proofreading	</a:t>
            </a:r>
          </a:p>
        </p:txBody>
      </p:sp>
      <p:sp>
        <p:nvSpPr>
          <p:cNvPr id="3" name="Content Placeholder 2"/>
          <p:cNvSpPr>
            <a:spLocks noGrp="1"/>
          </p:cNvSpPr>
          <p:nvPr>
            <p:ph idx="1"/>
          </p:nvPr>
        </p:nvSpPr>
        <p:spPr/>
        <p:txBody>
          <a:bodyPr/>
          <a:lstStyle/>
          <a:p>
            <a:r>
              <a:rPr lang="en-CA" dirty="0"/>
              <a:t>Grammarly - www.grammarly.com/‎</a:t>
            </a:r>
          </a:p>
          <a:p>
            <a:endParaRPr lang="en-CA" dirty="0"/>
          </a:p>
          <a:p>
            <a:r>
              <a:rPr lang="en-CA" dirty="0"/>
              <a:t>1checker - www.1checker.com/</a:t>
            </a:r>
          </a:p>
          <a:p>
            <a:endParaRPr lang="en-CA" dirty="0"/>
          </a:p>
          <a:p>
            <a:r>
              <a:rPr lang="en-CA" dirty="0"/>
              <a:t>MS Word Editor</a:t>
            </a:r>
          </a:p>
        </p:txBody>
      </p:sp>
    </p:spTree>
    <p:extLst>
      <p:ext uri="{BB962C8B-B14F-4D97-AF65-F5344CB8AC3E}">
        <p14:creationId xmlns:p14="http://schemas.microsoft.com/office/powerpoint/2010/main" val="2513936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C960D7-DD31-FE03-6CD6-2760C6091FEF}"/>
              </a:ext>
            </a:extLst>
          </p:cNvPr>
          <p:cNvSpPr>
            <a:spLocks noGrp="1"/>
          </p:cNvSpPr>
          <p:nvPr>
            <p:ph type="ctrTitle"/>
          </p:nvPr>
        </p:nvSpPr>
        <p:spPr/>
        <p:txBody>
          <a:bodyPr/>
          <a:lstStyle/>
          <a:p>
            <a:r>
              <a:rPr lang="en-US" dirty="0"/>
              <a:t>Help with academic wording</a:t>
            </a:r>
            <a:endParaRPr lang="en-GB" dirty="0"/>
          </a:p>
        </p:txBody>
      </p:sp>
      <p:sp>
        <p:nvSpPr>
          <p:cNvPr id="5" name="Subtitle 4">
            <a:extLst>
              <a:ext uri="{FF2B5EF4-FFF2-40B4-BE49-F238E27FC236}">
                <a16:creationId xmlns:a16="http://schemas.microsoft.com/office/drawing/2014/main" id="{6500B62E-030B-5FC4-676B-CBD0B01E63F8}"/>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655778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6E036-514C-4811-972B-D9AC70391F48}"/>
              </a:ext>
            </a:extLst>
          </p:cNvPr>
          <p:cNvSpPr>
            <a:spLocks noGrp="1"/>
          </p:cNvSpPr>
          <p:nvPr>
            <p:ph type="title"/>
          </p:nvPr>
        </p:nvSpPr>
        <p:spPr/>
        <p:txBody>
          <a:bodyPr/>
          <a:lstStyle/>
          <a:p>
            <a:r>
              <a:rPr lang="en-CA" dirty="0"/>
              <a:t>Style: Wording</a:t>
            </a:r>
          </a:p>
        </p:txBody>
      </p:sp>
      <p:sp>
        <p:nvSpPr>
          <p:cNvPr id="3" name="Content Placeholder 2">
            <a:extLst>
              <a:ext uri="{FF2B5EF4-FFF2-40B4-BE49-F238E27FC236}">
                <a16:creationId xmlns:a16="http://schemas.microsoft.com/office/drawing/2014/main" id="{595D89B3-6DAB-4216-A62A-1858EA2D6300}"/>
              </a:ext>
            </a:extLst>
          </p:cNvPr>
          <p:cNvSpPr>
            <a:spLocks noGrp="1"/>
          </p:cNvSpPr>
          <p:nvPr>
            <p:ph idx="1"/>
          </p:nvPr>
        </p:nvSpPr>
        <p:spPr/>
        <p:txBody>
          <a:bodyPr/>
          <a:lstStyle/>
          <a:p>
            <a:endParaRPr lang="en-CA" dirty="0"/>
          </a:p>
          <a:p>
            <a:pPr marL="0" indent="0">
              <a:buNone/>
            </a:pPr>
            <a:r>
              <a:rPr lang="en-CA" dirty="0" err="1"/>
              <a:t>Phrasebank</a:t>
            </a:r>
            <a:endParaRPr lang="en-CA" dirty="0"/>
          </a:p>
          <a:p>
            <a:pPr marL="0" indent="0">
              <a:buNone/>
            </a:pPr>
            <a:endParaRPr lang="en-CA" dirty="0"/>
          </a:p>
          <a:p>
            <a:r>
              <a:rPr lang="en-CA" dirty="0"/>
              <a:t>http://www.phrasebank.manchester.ac.uk</a:t>
            </a:r>
          </a:p>
          <a:p>
            <a:pPr marL="0" indent="0">
              <a:buNone/>
            </a:pPr>
            <a:endParaRPr lang="en-CA" dirty="0"/>
          </a:p>
          <a:p>
            <a:pPr marL="0" indent="0">
              <a:buNone/>
            </a:pPr>
            <a:r>
              <a:rPr lang="en-CA" dirty="0"/>
              <a:t>Academic Word List</a:t>
            </a:r>
          </a:p>
          <a:p>
            <a:pPr marL="0" indent="0">
              <a:buNone/>
            </a:pPr>
            <a:endParaRPr lang="en-CA" dirty="0"/>
          </a:p>
          <a:p>
            <a:r>
              <a:rPr lang="en-CA" dirty="0"/>
              <a:t>https://tefltastic.wordpress.com/2013/02/28/teaching-the-awl/</a:t>
            </a:r>
          </a:p>
        </p:txBody>
      </p:sp>
    </p:spTree>
    <p:extLst>
      <p:ext uri="{BB962C8B-B14F-4D97-AF65-F5344CB8AC3E}">
        <p14:creationId xmlns:p14="http://schemas.microsoft.com/office/powerpoint/2010/main" val="2674153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ítulo 1"/>
          <p:cNvSpPr>
            <a:spLocks noGrp="1"/>
          </p:cNvSpPr>
          <p:nvPr>
            <p:ph type="title"/>
          </p:nvPr>
        </p:nvSpPr>
        <p:spPr/>
        <p:txBody>
          <a:bodyPr/>
          <a:lstStyle/>
          <a:p>
            <a:r>
              <a:rPr lang="en-US" altLang="en-US" dirty="0"/>
              <a:t>Characteristics of academic writing</a:t>
            </a:r>
            <a:endParaRPr lang="pt-BR" altLang="en-US" dirty="0"/>
          </a:p>
        </p:txBody>
      </p:sp>
      <p:sp>
        <p:nvSpPr>
          <p:cNvPr id="19459" name="Espaço Reservado para Conteúdo 2"/>
          <p:cNvSpPr>
            <a:spLocks noGrp="1"/>
          </p:cNvSpPr>
          <p:nvPr>
            <p:ph idx="1"/>
          </p:nvPr>
        </p:nvSpPr>
        <p:spPr/>
        <p:txBody>
          <a:bodyPr/>
          <a:lstStyle/>
          <a:p>
            <a:r>
              <a:rPr lang="en-US" altLang="en-US" dirty="0"/>
              <a:t>It is written in formal language (no slang, idioms, contractions)</a:t>
            </a:r>
          </a:p>
          <a:p>
            <a:endParaRPr lang="en-US" altLang="en-US" dirty="0"/>
          </a:p>
          <a:p>
            <a:r>
              <a:rPr lang="en-US" altLang="en-US" dirty="0"/>
              <a:t>Content is based on facts and supported by references (rather than feelings of biases) </a:t>
            </a:r>
          </a:p>
          <a:p>
            <a:pPr lvl="1"/>
            <a:endParaRPr lang="en-US" altLang="en-US" b="1" dirty="0"/>
          </a:p>
          <a:p>
            <a:pPr lvl="1"/>
            <a:r>
              <a:rPr lang="en-US" altLang="en-US" b="1" dirty="0"/>
              <a:t>*present and argue the facts and leave your emotion out. </a:t>
            </a:r>
          </a:p>
          <a:p>
            <a:endParaRPr lang="en-US" altLang="en-US" dirty="0"/>
          </a:p>
          <a:p>
            <a:r>
              <a:rPr lang="en-US" altLang="en-US" dirty="0"/>
              <a:t>Facts are accurate and backed by quality resources</a:t>
            </a:r>
          </a:p>
          <a:p>
            <a:endParaRPr lang="en-US" altLang="en-US" dirty="0"/>
          </a:p>
          <a:p>
            <a:r>
              <a:rPr lang="en-US" altLang="en-US" dirty="0"/>
              <a:t>Referencing formatting follows specific guidelines (APA 7</a:t>
            </a:r>
            <a:r>
              <a:rPr lang="en-US" altLang="en-US" baseline="30000" dirty="0"/>
              <a:t>th</a:t>
            </a:r>
            <a:r>
              <a:rPr lang="en-US" altLang="en-US" dirty="0"/>
              <a:t> edition)</a:t>
            </a:r>
          </a:p>
          <a:p>
            <a:pPr marL="0" indent="0">
              <a:buNone/>
            </a:pPr>
            <a:endParaRPr lang="en-US" altLang="en-US" dirty="0"/>
          </a:p>
          <a:p>
            <a:endParaRPr lang="pt-BR" altLang="en-US" dirty="0"/>
          </a:p>
        </p:txBody>
      </p:sp>
    </p:spTree>
    <p:extLst>
      <p:ext uri="{BB962C8B-B14F-4D97-AF65-F5344CB8AC3E}">
        <p14:creationId xmlns:p14="http://schemas.microsoft.com/office/powerpoint/2010/main" val="3278086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F2C6B-6D4F-48CB-B017-04AFC0477A71}"/>
              </a:ext>
            </a:extLst>
          </p:cNvPr>
          <p:cNvSpPr>
            <a:spLocks noGrp="1"/>
          </p:cNvSpPr>
          <p:nvPr>
            <p:ph type="title"/>
          </p:nvPr>
        </p:nvSpPr>
        <p:spPr/>
        <p:txBody>
          <a:bodyPr/>
          <a:lstStyle/>
          <a:p>
            <a:r>
              <a:rPr lang="en-US" dirty="0"/>
              <a:t>Transition words</a:t>
            </a:r>
            <a:endParaRPr lang="en-CA" dirty="0"/>
          </a:p>
        </p:txBody>
      </p:sp>
      <p:pic>
        <p:nvPicPr>
          <p:cNvPr id="5" name="Content Placeholder 4" descr="Graphical user interface, table&#10;&#10;Description automatically generated">
            <a:extLst>
              <a:ext uri="{FF2B5EF4-FFF2-40B4-BE49-F238E27FC236}">
                <a16:creationId xmlns:a16="http://schemas.microsoft.com/office/drawing/2014/main" id="{B0198D91-BC1F-4702-BC0E-432C4E5F7F37}"/>
              </a:ext>
            </a:extLst>
          </p:cNvPr>
          <p:cNvPicPr>
            <a:picLocks noGrp="1" noChangeAspect="1"/>
          </p:cNvPicPr>
          <p:nvPr>
            <p:ph idx="1"/>
          </p:nvPr>
        </p:nvPicPr>
        <p:blipFill>
          <a:blip r:embed="rId2"/>
          <a:stretch>
            <a:fillRect/>
          </a:stretch>
        </p:blipFill>
        <p:spPr>
          <a:xfrm>
            <a:off x="2368481" y="2120900"/>
            <a:ext cx="7461387" cy="4051300"/>
          </a:xfrm>
        </p:spPr>
      </p:pic>
      <p:sp>
        <p:nvSpPr>
          <p:cNvPr id="6" name="Rectangle 5">
            <a:extLst>
              <a:ext uri="{FF2B5EF4-FFF2-40B4-BE49-F238E27FC236}">
                <a16:creationId xmlns:a16="http://schemas.microsoft.com/office/drawing/2014/main" id="{BFB5D28C-50C1-46B2-8A12-77BD9746267C}"/>
              </a:ext>
            </a:extLst>
          </p:cNvPr>
          <p:cNvSpPr/>
          <p:nvPr/>
        </p:nvSpPr>
        <p:spPr>
          <a:xfrm>
            <a:off x="3814508" y="6373368"/>
            <a:ext cx="3971857" cy="369332"/>
          </a:xfrm>
          <a:prstGeom prst="rect">
            <a:avLst/>
          </a:prstGeom>
        </p:spPr>
        <p:txBody>
          <a:bodyPr wrap="none">
            <a:spAutoFit/>
          </a:bodyPr>
          <a:lstStyle/>
          <a:p>
            <a:r>
              <a:rPr lang="en-CA" dirty="0">
                <a:hlinkClick r:id="rId3"/>
              </a:rPr>
              <a:t>https://allesl.com/transition-words/</a:t>
            </a:r>
            <a:endParaRPr lang="en-CA" dirty="0"/>
          </a:p>
        </p:txBody>
      </p:sp>
    </p:spTree>
    <p:extLst>
      <p:ext uri="{BB962C8B-B14F-4D97-AF65-F5344CB8AC3E}">
        <p14:creationId xmlns:p14="http://schemas.microsoft.com/office/powerpoint/2010/main" val="1277882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000F6-6CAA-425F-80CC-94C969668809}"/>
              </a:ext>
            </a:extLst>
          </p:cNvPr>
          <p:cNvSpPr>
            <a:spLocks noGrp="1"/>
          </p:cNvSpPr>
          <p:nvPr>
            <p:ph type="title"/>
          </p:nvPr>
        </p:nvSpPr>
        <p:spPr/>
        <p:txBody>
          <a:bodyPr/>
          <a:lstStyle/>
          <a:p>
            <a:r>
              <a:rPr lang="en-US" dirty="0"/>
              <a:t>Other useful tools</a:t>
            </a:r>
            <a:endParaRPr lang="en-GB" dirty="0"/>
          </a:p>
        </p:txBody>
      </p:sp>
      <p:sp>
        <p:nvSpPr>
          <p:cNvPr id="3" name="Content Placeholder 2">
            <a:extLst>
              <a:ext uri="{FF2B5EF4-FFF2-40B4-BE49-F238E27FC236}">
                <a16:creationId xmlns:a16="http://schemas.microsoft.com/office/drawing/2014/main" id="{4CC43527-DBD7-4F70-B174-ED721E300E78}"/>
              </a:ext>
            </a:extLst>
          </p:cNvPr>
          <p:cNvSpPr>
            <a:spLocks noGrp="1"/>
          </p:cNvSpPr>
          <p:nvPr>
            <p:ph idx="1"/>
          </p:nvPr>
        </p:nvSpPr>
        <p:spPr/>
        <p:txBody>
          <a:bodyPr/>
          <a:lstStyle/>
          <a:p>
            <a:endParaRPr lang="en-US" dirty="0"/>
          </a:p>
          <a:p>
            <a:r>
              <a:rPr lang="en-GB" dirty="0"/>
              <a:t>Translators (google translate, Papago etc.)</a:t>
            </a:r>
          </a:p>
          <a:p>
            <a:endParaRPr lang="en-GB" dirty="0"/>
          </a:p>
          <a:p>
            <a:r>
              <a:rPr lang="en-GB" dirty="0"/>
              <a:t>Speech to text apps (google docs, Microsoft word etc.)</a:t>
            </a:r>
          </a:p>
          <a:p>
            <a:endParaRPr lang="en-GB" dirty="0"/>
          </a:p>
          <a:p>
            <a:endParaRPr lang="en-GB" dirty="0"/>
          </a:p>
        </p:txBody>
      </p:sp>
    </p:spTree>
    <p:extLst>
      <p:ext uri="{BB962C8B-B14F-4D97-AF65-F5344CB8AC3E}">
        <p14:creationId xmlns:p14="http://schemas.microsoft.com/office/powerpoint/2010/main" val="455912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1869E7-1F5A-60FC-073E-0903E34167A1}"/>
              </a:ext>
            </a:extLst>
          </p:cNvPr>
          <p:cNvSpPr>
            <a:spLocks noGrp="1"/>
          </p:cNvSpPr>
          <p:nvPr>
            <p:ph type="ctrTitle"/>
          </p:nvPr>
        </p:nvSpPr>
        <p:spPr/>
        <p:txBody>
          <a:bodyPr/>
          <a:lstStyle/>
          <a:p>
            <a:r>
              <a:rPr lang="en-US" dirty="0"/>
              <a:t>Help from AI</a:t>
            </a:r>
          </a:p>
        </p:txBody>
      </p:sp>
      <p:sp>
        <p:nvSpPr>
          <p:cNvPr id="5" name="Subtitle 4">
            <a:extLst>
              <a:ext uri="{FF2B5EF4-FFF2-40B4-BE49-F238E27FC236}">
                <a16:creationId xmlns:a16="http://schemas.microsoft.com/office/drawing/2014/main" id="{6699D3B9-A5EC-CCE3-35BC-B75C8387D12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09423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E3EEA-06E2-224D-D9C1-21A1E913AC20}"/>
              </a:ext>
            </a:extLst>
          </p:cNvPr>
          <p:cNvSpPr>
            <a:spLocks noGrp="1"/>
          </p:cNvSpPr>
          <p:nvPr>
            <p:ph type="title"/>
          </p:nvPr>
        </p:nvSpPr>
        <p:spPr/>
        <p:txBody>
          <a:bodyPr/>
          <a:lstStyle/>
          <a:p>
            <a:r>
              <a:rPr lang="en-US" dirty="0"/>
              <a:t>The new Bing + Microsoft Edge Dev.</a:t>
            </a:r>
          </a:p>
        </p:txBody>
      </p:sp>
      <p:sp>
        <p:nvSpPr>
          <p:cNvPr id="3" name="Content Placeholder 2">
            <a:extLst>
              <a:ext uri="{FF2B5EF4-FFF2-40B4-BE49-F238E27FC236}">
                <a16:creationId xmlns:a16="http://schemas.microsoft.com/office/drawing/2014/main" id="{B0938C6C-3A12-1C4D-6577-9F3842786926}"/>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1029646C-9CB1-AED4-4026-C25B365D084B}"/>
              </a:ext>
            </a:extLst>
          </p:cNvPr>
          <p:cNvPicPr>
            <a:picLocks noChangeAspect="1"/>
          </p:cNvPicPr>
          <p:nvPr/>
        </p:nvPicPr>
        <p:blipFill rotWithShape="1">
          <a:blip r:embed="rId2"/>
          <a:srcRect t="13006" b="11694"/>
          <a:stretch/>
        </p:blipFill>
        <p:spPr>
          <a:xfrm>
            <a:off x="952500" y="1933730"/>
            <a:ext cx="10287000" cy="4721903"/>
          </a:xfrm>
          <a:prstGeom prst="rect">
            <a:avLst/>
          </a:prstGeom>
        </p:spPr>
      </p:pic>
    </p:spTree>
    <p:extLst>
      <p:ext uri="{BB962C8B-B14F-4D97-AF65-F5344CB8AC3E}">
        <p14:creationId xmlns:p14="http://schemas.microsoft.com/office/powerpoint/2010/main" val="3233744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87601-93BE-B936-68A1-0C8C32BF096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FC25773-FB41-A5A7-FC49-220427E4513E}"/>
              </a:ext>
            </a:extLst>
          </p:cNvPr>
          <p:cNvSpPr>
            <a:spLocks noGrp="1"/>
          </p:cNvSpPr>
          <p:nvPr>
            <p:ph idx="1"/>
          </p:nvPr>
        </p:nvSpPr>
        <p:spPr/>
        <p:txBody>
          <a:bodyPr>
            <a:normAutofit fontScale="92500" lnSpcReduction="10000"/>
          </a:bodyPr>
          <a:lstStyle/>
          <a:p>
            <a:pPr algn="l"/>
            <a:r>
              <a:rPr lang="en-US" b="0" i="0" dirty="0">
                <a:solidFill>
                  <a:srgbClr val="050505"/>
                </a:solidFill>
                <a:effectLst/>
                <a:latin typeface="inherit"/>
              </a:rPr>
              <a:t>1. Join the waitlist of New Bing and get it! (currently taking 2-3 days). </a:t>
            </a:r>
            <a:r>
              <a:rPr lang="ko-KR" altLang="en-US" b="0" i="0" dirty="0">
                <a:solidFill>
                  <a:srgbClr val="050505"/>
                </a:solidFill>
                <a:effectLst/>
                <a:latin typeface="inherit"/>
              </a:rPr>
              <a:t>우선 </a:t>
            </a:r>
            <a:r>
              <a:rPr lang="en-US" b="0" i="0" dirty="0">
                <a:solidFill>
                  <a:srgbClr val="050505"/>
                </a:solidFill>
                <a:effectLst/>
                <a:latin typeface="inherit"/>
              </a:rPr>
              <a:t>New Bing </a:t>
            </a:r>
            <a:r>
              <a:rPr lang="ko-KR" altLang="en-US" b="0" i="0" dirty="0">
                <a:solidFill>
                  <a:srgbClr val="050505"/>
                </a:solidFill>
                <a:effectLst/>
                <a:latin typeface="inherit"/>
              </a:rPr>
              <a:t>을 신청해서 받는다</a:t>
            </a:r>
            <a:r>
              <a:rPr lang="en-US" altLang="ko-KR" b="0" i="0" dirty="0">
                <a:solidFill>
                  <a:srgbClr val="050505"/>
                </a:solidFill>
                <a:effectLst/>
                <a:latin typeface="inherit"/>
              </a:rPr>
              <a:t>. (3</a:t>
            </a:r>
            <a:r>
              <a:rPr lang="ko-KR" altLang="en-US" b="0" i="0" dirty="0">
                <a:solidFill>
                  <a:srgbClr val="050505"/>
                </a:solidFill>
                <a:effectLst/>
                <a:latin typeface="inherit"/>
              </a:rPr>
              <a:t>월 둘째주 기준 </a:t>
            </a:r>
            <a:r>
              <a:rPr lang="en-US" altLang="ko-KR" b="0" i="0" dirty="0">
                <a:solidFill>
                  <a:srgbClr val="050505"/>
                </a:solidFill>
                <a:effectLst/>
                <a:latin typeface="inherit"/>
              </a:rPr>
              <a:t>2-3</a:t>
            </a:r>
            <a:r>
              <a:rPr lang="ko-KR" altLang="en-US" b="0" i="0" dirty="0">
                <a:solidFill>
                  <a:srgbClr val="050505"/>
                </a:solidFill>
                <a:effectLst/>
                <a:latin typeface="inherit"/>
              </a:rPr>
              <a:t>일 걸림</a:t>
            </a:r>
            <a:r>
              <a:rPr lang="en-US" altLang="ko-KR" b="0" i="0" dirty="0">
                <a:solidFill>
                  <a:srgbClr val="050505"/>
                </a:solidFill>
                <a:effectLst/>
                <a:latin typeface="inherit"/>
              </a:rPr>
              <a:t>)</a:t>
            </a:r>
          </a:p>
          <a:p>
            <a:pPr algn="l"/>
            <a:endParaRPr lang="en-US" altLang="ko-KR" b="0" i="0" dirty="0">
              <a:solidFill>
                <a:srgbClr val="050505"/>
              </a:solidFill>
              <a:effectLst/>
              <a:latin typeface="inherit"/>
            </a:endParaRPr>
          </a:p>
          <a:p>
            <a:pPr algn="l"/>
            <a:r>
              <a:rPr lang="en-US" altLang="ko-KR" b="0" i="0" dirty="0">
                <a:solidFill>
                  <a:srgbClr val="050505"/>
                </a:solidFill>
                <a:effectLst/>
                <a:latin typeface="inherit"/>
              </a:rPr>
              <a:t>2. </a:t>
            </a:r>
            <a:r>
              <a:rPr lang="en-US" b="0" i="0" dirty="0">
                <a:solidFill>
                  <a:srgbClr val="050505"/>
                </a:solidFill>
                <a:effectLst/>
                <a:latin typeface="inherit"/>
              </a:rPr>
              <a:t>Install Edge Dev (this guy integrates a chrome account...): Edge Dev </a:t>
            </a:r>
            <a:r>
              <a:rPr lang="ko-KR" altLang="en-US" b="0" i="0" dirty="0">
                <a:solidFill>
                  <a:srgbClr val="050505"/>
                </a:solidFill>
                <a:effectLst/>
                <a:latin typeface="inherit"/>
              </a:rPr>
              <a:t>브라우저 설치한다 </a:t>
            </a:r>
            <a:r>
              <a:rPr lang="en-US" altLang="ko-KR" b="0" i="0" dirty="0">
                <a:solidFill>
                  <a:srgbClr val="050505"/>
                </a:solidFill>
                <a:effectLst/>
                <a:latin typeface="inherit"/>
              </a:rPr>
              <a:t>(</a:t>
            </a:r>
            <a:r>
              <a:rPr lang="ko-KR" altLang="en-US" b="0" i="0" dirty="0">
                <a:solidFill>
                  <a:srgbClr val="050505"/>
                </a:solidFill>
                <a:effectLst/>
                <a:latin typeface="inherit"/>
              </a:rPr>
              <a:t>크롬 계정까지 통합하는 무서운 놈</a:t>
            </a:r>
            <a:r>
              <a:rPr lang="en-US" altLang="ko-KR" b="0" i="0" dirty="0">
                <a:solidFill>
                  <a:srgbClr val="050505"/>
                </a:solidFill>
                <a:effectLst/>
                <a:latin typeface="inherit"/>
              </a:rPr>
              <a:t>) </a:t>
            </a:r>
            <a:r>
              <a:rPr lang="en-US" b="0" i="0" u="none" strike="noStrike" dirty="0">
                <a:solidFill>
                  <a:srgbClr val="050505"/>
                </a:solidFill>
                <a:effectLst/>
                <a:latin typeface="inherit"/>
                <a:hlinkClick r:id="rId2"/>
              </a:rPr>
              <a:t>https://www.microsoftedgeinsider.com/en-us/download/dev</a:t>
            </a:r>
            <a:endParaRPr lang="en-US" b="0" i="0" u="none" strike="noStrike" dirty="0">
              <a:solidFill>
                <a:srgbClr val="050505"/>
              </a:solidFill>
              <a:effectLst/>
              <a:latin typeface="inherit"/>
            </a:endParaRPr>
          </a:p>
          <a:p>
            <a:pPr algn="l"/>
            <a:endParaRPr lang="en-US" b="0" i="0" dirty="0">
              <a:solidFill>
                <a:srgbClr val="050505"/>
              </a:solidFill>
              <a:effectLst/>
              <a:latin typeface="inherit"/>
            </a:endParaRPr>
          </a:p>
          <a:p>
            <a:pPr algn="l"/>
            <a:r>
              <a:rPr lang="en-US" b="0" i="0" dirty="0">
                <a:solidFill>
                  <a:srgbClr val="050505"/>
                </a:solidFill>
                <a:effectLst/>
                <a:latin typeface="inherit"/>
              </a:rPr>
              <a:t>3. In Edge Dev </a:t>
            </a:r>
            <a:r>
              <a:rPr lang="ko-KR" altLang="en-US" b="0" i="0" dirty="0">
                <a:solidFill>
                  <a:srgbClr val="050505"/>
                </a:solidFill>
                <a:effectLst/>
                <a:latin typeface="inherit"/>
              </a:rPr>
              <a:t>설정</a:t>
            </a:r>
            <a:r>
              <a:rPr lang="en-US" altLang="ko-KR" b="0" i="0" dirty="0">
                <a:solidFill>
                  <a:srgbClr val="050505"/>
                </a:solidFill>
                <a:effectLst/>
                <a:latin typeface="inherit"/>
              </a:rPr>
              <a:t>: </a:t>
            </a:r>
            <a:r>
              <a:rPr lang="en-US" b="0" i="0" dirty="0">
                <a:solidFill>
                  <a:srgbClr val="050505"/>
                </a:solidFill>
                <a:effectLst/>
                <a:latin typeface="inherit"/>
              </a:rPr>
              <a:t>Settings - sidebar - Apps and notification settings - Discover - (activate) Page context</a:t>
            </a:r>
          </a:p>
          <a:p>
            <a:pPr algn="l"/>
            <a:endParaRPr lang="en-US" b="0" i="0" dirty="0">
              <a:solidFill>
                <a:srgbClr val="050505"/>
              </a:solidFill>
              <a:effectLst/>
              <a:latin typeface="inherit"/>
            </a:endParaRPr>
          </a:p>
          <a:p>
            <a:pPr algn="l"/>
            <a:r>
              <a:rPr lang="en-US" b="0" i="0" dirty="0">
                <a:solidFill>
                  <a:srgbClr val="050505"/>
                </a:solidFill>
                <a:effectLst/>
                <a:latin typeface="inherit"/>
              </a:rPr>
              <a:t>PDF: You can open your local pdf file in a blank webpage of Edge Dev. (Ctrl + O) Then, chat with Bing AI (</a:t>
            </a:r>
            <a:r>
              <a:rPr lang="en-US" b="0" i="0" dirty="0" err="1">
                <a:solidFill>
                  <a:srgbClr val="050505"/>
                </a:solidFill>
                <a:effectLst/>
                <a:latin typeface="inherit"/>
              </a:rPr>
              <a:t>ChatGPT</a:t>
            </a:r>
            <a:r>
              <a:rPr lang="en-US" b="0" i="0" dirty="0">
                <a:solidFill>
                  <a:srgbClr val="050505"/>
                </a:solidFill>
                <a:effectLst/>
                <a:latin typeface="inherit"/>
              </a:rPr>
              <a:t>) for further work.</a:t>
            </a:r>
          </a:p>
          <a:p>
            <a:pPr marL="0" indent="0" algn="l">
              <a:buNone/>
            </a:pPr>
            <a:r>
              <a:rPr lang="en-US" altLang="ko-KR" b="0" i="0" dirty="0">
                <a:solidFill>
                  <a:srgbClr val="050505"/>
                </a:solidFill>
                <a:effectLst/>
                <a:latin typeface="inherit"/>
              </a:rPr>
              <a:t> </a:t>
            </a:r>
          </a:p>
          <a:p>
            <a:endParaRPr lang="en-US" dirty="0"/>
          </a:p>
        </p:txBody>
      </p:sp>
    </p:spTree>
    <p:extLst>
      <p:ext uri="{BB962C8B-B14F-4D97-AF65-F5344CB8AC3E}">
        <p14:creationId xmlns:p14="http://schemas.microsoft.com/office/powerpoint/2010/main" val="3986202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563F90-F302-79B5-2A47-16366F84C0BE}"/>
              </a:ext>
            </a:extLst>
          </p:cNvPr>
          <p:cNvSpPr>
            <a:spLocks noGrp="1"/>
          </p:cNvSpPr>
          <p:nvPr>
            <p:ph type="ctrTitle"/>
          </p:nvPr>
        </p:nvSpPr>
        <p:spPr/>
        <p:txBody>
          <a:bodyPr/>
          <a:lstStyle/>
          <a:p>
            <a:r>
              <a:rPr lang="en-US" dirty="0"/>
              <a:t>Finding quality resources</a:t>
            </a:r>
            <a:endParaRPr lang="en-GB" dirty="0"/>
          </a:p>
        </p:txBody>
      </p:sp>
      <p:sp>
        <p:nvSpPr>
          <p:cNvPr id="5" name="Subtitle 4">
            <a:extLst>
              <a:ext uri="{FF2B5EF4-FFF2-40B4-BE49-F238E27FC236}">
                <a16:creationId xmlns:a16="http://schemas.microsoft.com/office/drawing/2014/main" id="{0ED13E61-AFAF-8BE1-C105-60CB4251A888}"/>
              </a:ext>
            </a:extLst>
          </p:cNvPr>
          <p:cNvSpPr>
            <a:spLocks noGrp="1"/>
          </p:cNvSpPr>
          <p:nvPr>
            <p:ph type="subTitle" idx="1"/>
          </p:nvPr>
        </p:nvSpPr>
        <p:spPr/>
        <p:txBody>
          <a:bodyPr/>
          <a:lstStyle/>
          <a:p>
            <a:r>
              <a:rPr lang="en-US" dirty="0"/>
              <a:t>To write academically you need to read academically!</a:t>
            </a:r>
            <a:endParaRPr lang="en-GB" dirty="0"/>
          </a:p>
        </p:txBody>
      </p:sp>
    </p:spTree>
    <p:extLst>
      <p:ext uri="{BB962C8B-B14F-4D97-AF65-F5344CB8AC3E}">
        <p14:creationId xmlns:p14="http://schemas.microsoft.com/office/powerpoint/2010/main" val="26466174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6CE88-C120-452D-B7F9-BE2B4B0F4981}"/>
              </a:ext>
            </a:extLst>
          </p:cNvPr>
          <p:cNvSpPr>
            <a:spLocks noGrp="1"/>
          </p:cNvSpPr>
          <p:nvPr>
            <p:ph type="title"/>
          </p:nvPr>
        </p:nvSpPr>
        <p:spPr/>
        <p:txBody>
          <a:bodyPr/>
          <a:lstStyle/>
          <a:p>
            <a:r>
              <a:rPr lang="en-CA"/>
              <a:t>Key Points</a:t>
            </a:r>
            <a:endParaRPr lang="en-CA" dirty="0"/>
          </a:p>
        </p:txBody>
      </p:sp>
      <p:sp>
        <p:nvSpPr>
          <p:cNvPr id="3" name="Content Placeholder 2">
            <a:extLst>
              <a:ext uri="{FF2B5EF4-FFF2-40B4-BE49-F238E27FC236}">
                <a16:creationId xmlns:a16="http://schemas.microsoft.com/office/drawing/2014/main" id="{471E77CE-8316-44D8-8351-79FABDCC6CE4}"/>
              </a:ext>
            </a:extLst>
          </p:cNvPr>
          <p:cNvSpPr>
            <a:spLocks noGrp="1"/>
          </p:cNvSpPr>
          <p:nvPr>
            <p:ph idx="1"/>
          </p:nvPr>
        </p:nvSpPr>
        <p:spPr>
          <a:xfrm>
            <a:off x="1066800" y="1740536"/>
            <a:ext cx="10058400" cy="5004448"/>
          </a:xfrm>
        </p:spPr>
        <p:txBody>
          <a:bodyPr>
            <a:normAutofit fontScale="85000" lnSpcReduction="20000"/>
          </a:bodyPr>
          <a:lstStyle/>
          <a:p>
            <a:r>
              <a:rPr lang="en-CA" dirty="0"/>
              <a:t>It is impossible to write about something academically if you do not know well about what you are writing about.</a:t>
            </a:r>
          </a:p>
          <a:p>
            <a:endParaRPr lang="en-CA" dirty="0"/>
          </a:p>
          <a:p>
            <a:r>
              <a:rPr lang="en-GB" dirty="0"/>
              <a:t>What exactly does the topic entail?</a:t>
            </a:r>
          </a:p>
          <a:p>
            <a:pPr lvl="1"/>
            <a:r>
              <a:rPr lang="en-GB" dirty="0"/>
              <a:t>How is it defined? </a:t>
            </a:r>
          </a:p>
          <a:p>
            <a:pPr lvl="1"/>
            <a:r>
              <a:rPr lang="en-GB" dirty="0"/>
              <a:t>What are they key points/ concepts?</a:t>
            </a:r>
          </a:p>
          <a:p>
            <a:pPr lvl="1"/>
            <a:endParaRPr lang="en-GB" dirty="0"/>
          </a:p>
          <a:p>
            <a:r>
              <a:rPr lang="en-GB" dirty="0"/>
              <a:t>What is the current situation regarding the topic?</a:t>
            </a:r>
            <a:endParaRPr lang="en-CA" dirty="0"/>
          </a:p>
          <a:p>
            <a:pPr lvl="1"/>
            <a:r>
              <a:rPr lang="en-CA" dirty="0"/>
              <a:t>What do we need to know more about? </a:t>
            </a:r>
          </a:p>
          <a:p>
            <a:pPr lvl="1"/>
            <a:r>
              <a:rPr lang="en-GB" dirty="0"/>
              <a:t>Why do we need to know more about it?</a:t>
            </a:r>
          </a:p>
          <a:p>
            <a:pPr marL="274320" lvl="1" indent="0">
              <a:buNone/>
            </a:pPr>
            <a:endParaRPr lang="en-GB" dirty="0"/>
          </a:p>
          <a:p>
            <a:r>
              <a:rPr lang="en-GB" dirty="0"/>
              <a:t>What academic studies have been done recently (past 5 years)?</a:t>
            </a:r>
          </a:p>
          <a:p>
            <a:pPr lvl="1"/>
            <a:r>
              <a:rPr lang="en-GB" dirty="0"/>
              <a:t>What have they found in their studies?</a:t>
            </a:r>
          </a:p>
          <a:p>
            <a:pPr lvl="1"/>
            <a:r>
              <a:rPr lang="en-GB" dirty="0"/>
              <a:t>Are the findings similar or different?</a:t>
            </a:r>
          </a:p>
          <a:p>
            <a:pPr lvl="1"/>
            <a:endParaRPr lang="en-GB" dirty="0"/>
          </a:p>
          <a:p>
            <a:r>
              <a:rPr lang="en-GB" dirty="0"/>
              <a:t>What have other scholars said about the topic?</a:t>
            </a:r>
          </a:p>
          <a:p>
            <a:pPr lvl="1"/>
            <a:r>
              <a:rPr lang="en-GB" dirty="0"/>
              <a:t>What are their views on the topic at present?</a:t>
            </a:r>
          </a:p>
          <a:p>
            <a:pPr lvl="1"/>
            <a:r>
              <a:rPr lang="en-GB" dirty="0"/>
              <a:t>Why is the topic important right now?</a:t>
            </a:r>
          </a:p>
          <a:p>
            <a:pPr lvl="1"/>
            <a:r>
              <a:rPr lang="en-GB" dirty="0"/>
              <a:t>What further work do they suggest regarding the topic?</a:t>
            </a:r>
          </a:p>
          <a:p>
            <a:pPr lvl="1"/>
            <a:endParaRPr lang="en-GB" dirty="0"/>
          </a:p>
          <a:p>
            <a:pPr lvl="1"/>
            <a:endParaRPr lang="en-GB" dirty="0"/>
          </a:p>
        </p:txBody>
      </p:sp>
    </p:spTree>
    <p:extLst>
      <p:ext uri="{BB962C8B-B14F-4D97-AF65-F5344CB8AC3E}">
        <p14:creationId xmlns:p14="http://schemas.microsoft.com/office/powerpoint/2010/main" val="32466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 calcmode="lin" valueType="num">
                                      <p:cBhvr additive="base">
                                        <p:cTn id="3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 calcmode="lin" valueType="num">
                                      <p:cBhvr additive="base">
                                        <p:cTn id="3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 calcmode="lin" valueType="num">
                                      <p:cBhvr additive="base">
                                        <p:cTn id="4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anim calcmode="lin" valueType="num">
                                      <p:cBhvr additive="base">
                                        <p:cTn id="49"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5" end="15"/>
                                            </p:txEl>
                                          </p:spTgt>
                                        </p:tgtEl>
                                        <p:attrNameLst>
                                          <p:attrName>style.visibility</p:attrName>
                                        </p:attrNameLst>
                                      </p:cBhvr>
                                      <p:to>
                                        <p:strVal val="visible"/>
                                      </p:to>
                                    </p:set>
                                    <p:anim calcmode="lin" valueType="num">
                                      <p:cBhvr additive="base">
                                        <p:cTn id="53"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5" end="15"/>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6" end="16"/>
                                            </p:txEl>
                                          </p:spTgt>
                                        </p:tgtEl>
                                        <p:attrNameLst>
                                          <p:attrName>style.visibility</p:attrName>
                                        </p:attrNameLst>
                                      </p:cBhvr>
                                      <p:to>
                                        <p:strVal val="visible"/>
                                      </p:to>
                                    </p:set>
                                    <p:anim calcmode="lin" valueType="num">
                                      <p:cBhvr additive="base">
                                        <p:cTn id="57"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6" end="16"/>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
                                            <p:txEl>
                                              <p:pRg st="17" end="17"/>
                                            </p:txEl>
                                          </p:spTgt>
                                        </p:tgtEl>
                                        <p:attrNameLst>
                                          <p:attrName>style.visibility</p:attrName>
                                        </p:attrNameLst>
                                      </p:cBhvr>
                                      <p:to>
                                        <p:strVal val="visible"/>
                                      </p:to>
                                    </p:set>
                                    <p:anim calcmode="lin" valueType="num">
                                      <p:cBhvr additive="base">
                                        <p:cTn id="61"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AAC51-2C5C-4F1A-BAD2-FD84FC4A9C67}"/>
              </a:ext>
            </a:extLst>
          </p:cNvPr>
          <p:cNvSpPr>
            <a:spLocks noGrp="1"/>
          </p:cNvSpPr>
          <p:nvPr>
            <p:ph type="title"/>
          </p:nvPr>
        </p:nvSpPr>
        <p:spPr/>
        <p:txBody>
          <a:bodyPr/>
          <a:lstStyle/>
          <a:p>
            <a:r>
              <a:rPr lang="en-CA" dirty="0"/>
              <a:t>Language teacher burnout</a:t>
            </a:r>
          </a:p>
        </p:txBody>
      </p:sp>
      <p:sp>
        <p:nvSpPr>
          <p:cNvPr id="7" name="Content Placeholder 2">
            <a:extLst>
              <a:ext uri="{FF2B5EF4-FFF2-40B4-BE49-F238E27FC236}">
                <a16:creationId xmlns:a16="http://schemas.microsoft.com/office/drawing/2014/main" id="{300943CE-ADC6-F911-F1F2-0EC29EE471DA}"/>
              </a:ext>
            </a:extLst>
          </p:cNvPr>
          <p:cNvSpPr>
            <a:spLocks noGrp="1"/>
          </p:cNvSpPr>
          <p:nvPr>
            <p:ph idx="1"/>
          </p:nvPr>
        </p:nvSpPr>
        <p:spPr>
          <a:xfrm>
            <a:off x="1069975" y="2120900"/>
            <a:ext cx="10058400" cy="4051300"/>
          </a:xfrm>
        </p:spPr>
        <p:txBody>
          <a:bodyPr>
            <a:normAutofit fontScale="77500" lnSpcReduction="20000"/>
          </a:bodyPr>
          <a:lstStyle/>
          <a:p>
            <a:r>
              <a:rPr lang="en-GB" dirty="0"/>
              <a:t>What exactly does the topic entail?</a:t>
            </a:r>
          </a:p>
          <a:p>
            <a:pPr lvl="1"/>
            <a:r>
              <a:rPr lang="en-GB" dirty="0"/>
              <a:t>How is it defined? </a:t>
            </a:r>
          </a:p>
          <a:p>
            <a:pPr lvl="1"/>
            <a:r>
              <a:rPr lang="en-GB" dirty="0"/>
              <a:t>What are they key points/ concepts?</a:t>
            </a:r>
          </a:p>
          <a:p>
            <a:pPr lvl="1"/>
            <a:endParaRPr lang="en-GB" dirty="0"/>
          </a:p>
          <a:p>
            <a:r>
              <a:rPr lang="en-GB" dirty="0"/>
              <a:t>What is the current situation regarding the topic?</a:t>
            </a:r>
            <a:endParaRPr lang="en-CA" dirty="0"/>
          </a:p>
          <a:p>
            <a:pPr lvl="1"/>
            <a:r>
              <a:rPr lang="en-CA" dirty="0"/>
              <a:t>What do we need to know more about? </a:t>
            </a:r>
          </a:p>
          <a:p>
            <a:pPr lvl="1"/>
            <a:r>
              <a:rPr lang="en-GB" dirty="0"/>
              <a:t>Why do we need to know more about it?</a:t>
            </a:r>
          </a:p>
          <a:p>
            <a:pPr marL="274320" lvl="1" indent="0">
              <a:buNone/>
            </a:pPr>
            <a:endParaRPr lang="en-GB" dirty="0"/>
          </a:p>
          <a:p>
            <a:r>
              <a:rPr lang="en-GB" dirty="0"/>
              <a:t>What academic studies have been done recently (past 5 years)?</a:t>
            </a:r>
          </a:p>
          <a:p>
            <a:pPr lvl="1"/>
            <a:r>
              <a:rPr lang="en-GB" dirty="0"/>
              <a:t>What have they found in their studies?</a:t>
            </a:r>
          </a:p>
          <a:p>
            <a:pPr lvl="1"/>
            <a:r>
              <a:rPr lang="en-GB" dirty="0"/>
              <a:t>Are the findings similar or different?</a:t>
            </a:r>
          </a:p>
          <a:p>
            <a:pPr lvl="1"/>
            <a:endParaRPr lang="en-GB" dirty="0"/>
          </a:p>
          <a:p>
            <a:r>
              <a:rPr lang="en-GB" dirty="0"/>
              <a:t>What have other scholars said about the topic?</a:t>
            </a:r>
          </a:p>
          <a:p>
            <a:pPr lvl="1"/>
            <a:r>
              <a:rPr lang="en-GB" dirty="0"/>
              <a:t>What are their views on the topic at present?</a:t>
            </a:r>
          </a:p>
          <a:p>
            <a:pPr lvl="1"/>
            <a:r>
              <a:rPr lang="en-GB" dirty="0"/>
              <a:t>Why is the topic important right now?</a:t>
            </a:r>
          </a:p>
          <a:p>
            <a:pPr lvl="1"/>
            <a:r>
              <a:rPr lang="en-GB" dirty="0"/>
              <a:t>What further work do they suggest regarding the topic?</a:t>
            </a:r>
          </a:p>
          <a:p>
            <a:pPr lvl="1"/>
            <a:endParaRPr lang="en-GB" dirty="0"/>
          </a:p>
          <a:p>
            <a:pPr lvl="1"/>
            <a:endParaRPr lang="en-GB" dirty="0"/>
          </a:p>
        </p:txBody>
      </p:sp>
    </p:spTree>
    <p:extLst>
      <p:ext uri="{BB962C8B-B14F-4D97-AF65-F5344CB8AC3E}">
        <p14:creationId xmlns:p14="http://schemas.microsoft.com/office/powerpoint/2010/main" val="16802019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Tips: finding resources</a:t>
            </a:r>
          </a:p>
        </p:txBody>
      </p:sp>
      <p:sp>
        <p:nvSpPr>
          <p:cNvPr id="3" name="Content Placeholder 2"/>
          <p:cNvSpPr>
            <a:spLocks noGrp="1"/>
          </p:cNvSpPr>
          <p:nvPr>
            <p:ph idx="1"/>
          </p:nvPr>
        </p:nvSpPr>
        <p:spPr>
          <a:xfrm>
            <a:off x="1069848" y="2121408"/>
            <a:ext cx="4329466" cy="4050792"/>
          </a:xfrm>
        </p:spPr>
        <p:txBody>
          <a:bodyPr/>
          <a:lstStyle/>
          <a:p>
            <a:endParaRPr lang="en-US" dirty="0"/>
          </a:p>
          <a:p>
            <a:r>
              <a:rPr lang="en-CA" dirty="0"/>
              <a:t>HUFS library</a:t>
            </a:r>
          </a:p>
          <a:p>
            <a:r>
              <a:rPr lang="en-CA" dirty="0"/>
              <a:t>Google scholar</a:t>
            </a:r>
          </a:p>
          <a:p>
            <a:r>
              <a:rPr lang="en-CA" dirty="0"/>
              <a:t>RISS</a:t>
            </a:r>
          </a:p>
          <a:p>
            <a:r>
              <a:rPr lang="en-CA" dirty="0"/>
              <a:t>DBPIA</a:t>
            </a:r>
          </a:p>
          <a:p>
            <a:r>
              <a:rPr lang="en-CA" dirty="0" err="1"/>
              <a:t>Naver</a:t>
            </a:r>
            <a:r>
              <a:rPr lang="en-CA" dirty="0"/>
              <a:t> academic</a:t>
            </a:r>
          </a:p>
          <a:p>
            <a:r>
              <a:rPr lang="en-CA" dirty="0"/>
              <a:t>OASIS</a:t>
            </a:r>
          </a:p>
          <a:p>
            <a:r>
              <a:rPr lang="en-CA" dirty="0"/>
              <a:t>Microsoft academic</a:t>
            </a:r>
          </a:p>
          <a:p>
            <a:r>
              <a:rPr lang="en-CA" dirty="0"/>
              <a:t>ResearchGate, Academia</a:t>
            </a:r>
          </a:p>
          <a:p>
            <a:endParaRPr lang="en-CA" dirty="0"/>
          </a:p>
          <a:p>
            <a:endParaRPr lang="en-CA" dirty="0"/>
          </a:p>
        </p:txBody>
      </p:sp>
      <p:sp>
        <p:nvSpPr>
          <p:cNvPr id="4" name="TextBox 3">
            <a:extLst>
              <a:ext uri="{FF2B5EF4-FFF2-40B4-BE49-F238E27FC236}">
                <a16:creationId xmlns:a16="http://schemas.microsoft.com/office/drawing/2014/main" id="{9DE2A686-0AA0-4F4C-AE69-61B54DB487B7}"/>
              </a:ext>
            </a:extLst>
          </p:cNvPr>
          <p:cNvSpPr txBox="1"/>
          <p:nvPr/>
        </p:nvSpPr>
        <p:spPr>
          <a:xfrm>
            <a:off x="5756366" y="2633077"/>
            <a:ext cx="5965369" cy="2893100"/>
          </a:xfrm>
          <a:prstGeom prst="rect">
            <a:avLst/>
          </a:prstGeom>
          <a:noFill/>
          <a:ln>
            <a:solidFill>
              <a:srgbClr val="FF0000"/>
            </a:solidFill>
          </a:ln>
        </p:spPr>
        <p:txBody>
          <a:bodyPr wrap="square" rtlCol="0">
            <a:spAutoFit/>
          </a:bodyPr>
          <a:lstStyle/>
          <a:p>
            <a:pPr marL="285750" indent="-285750">
              <a:buFont typeface="Arial" panose="020B0604020202020204" pitchFamily="34" charset="0"/>
              <a:buChar char="•"/>
            </a:pPr>
            <a:r>
              <a:rPr lang="en-US" sz="1400" dirty="0"/>
              <a:t>Start with a search for recent articles (within the last 10 years max)</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Look at relevant articles’ references to lead you to other good resources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Make sure your resources are reliable (https://www.scimagojr.com/)</a:t>
            </a:r>
          </a:p>
          <a:p>
            <a:pPr marL="285750" indent="-285750">
              <a:buFont typeface="Arial" panose="020B0604020202020204" pitchFamily="34" charset="0"/>
              <a:buChar char="•"/>
            </a:pPr>
            <a:endParaRPr lang="en-US" sz="1400" dirty="0">
              <a:solidFill>
                <a:srgbClr val="FF0000"/>
              </a:solidFill>
            </a:endParaRPr>
          </a:p>
          <a:p>
            <a:r>
              <a:rPr lang="en-CA" sz="1400" dirty="0">
                <a:solidFill>
                  <a:srgbClr val="FF0000"/>
                </a:solidFill>
              </a:rPr>
              <a:t>Not acceptable:  news articles, blogs, Wikipedia, MA theses</a:t>
            </a:r>
          </a:p>
          <a:p>
            <a:endParaRPr lang="en-CA" sz="1400" dirty="0"/>
          </a:p>
          <a:p>
            <a:r>
              <a:rPr lang="en-CA" sz="1400" dirty="0">
                <a:solidFill>
                  <a:srgbClr val="00B050"/>
                </a:solidFill>
              </a:rPr>
              <a:t>Acceptable:  peer-reviewed journal articles, academic books, PhD theses, conference papers</a:t>
            </a:r>
          </a:p>
          <a:p>
            <a:pPr marL="285750" indent="-285750">
              <a:buFont typeface="Arial" panose="020B0604020202020204" pitchFamily="34" charset="0"/>
              <a:buChar char="•"/>
            </a:pPr>
            <a:endParaRPr lang="en-CA" sz="1400" dirty="0"/>
          </a:p>
        </p:txBody>
      </p:sp>
    </p:spTree>
    <p:extLst>
      <p:ext uri="{BB962C8B-B14F-4D97-AF65-F5344CB8AC3E}">
        <p14:creationId xmlns:p14="http://schemas.microsoft.com/office/powerpoint/2010/main" val="2839361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59F04-FBA8-46AB-A2A8-F911AD926764}"/>
              </a:ext>
            </a:extLst>
          </p:cNvPr>
          <p:cNvSpPr>
            <a:spLocks noGrp="1"/>
          </p:cNvSpPr>
          <p:nvPr>
            <p:ph type="title"/>
          </p:nvPr>
        </p:nvSpPr>
        <p:spPr/>
        <p:txBody>
          <a:bodyPr/>
          <a:lstStyle/>
          <a:p>
            <a:r>
              <a:rPr lang="en-US" dirty="0"/>
              <a:t>Quality sources</a:t>
            </a:r>
            <a:endParaRPr lang="en-GB" dirty="0"/>
          </a:p>
        </p:txBody>
      </p:sp>
      <p:sp>
        <p:nvSpPr>
          <p:cNvPr id="3" name="Content Placeholder 2">
            <a:extLst>
              <a:ext uri="{FF2B5EF4-FFF2-40B4-BE49-F238E27FC236}">
                <a16:creationId xmlns:a16="http://schemas.microsoft.com/office/drawing/2014/main" id="{E670152A-2F55-491F-92BC-CB776DFFFAB4}"/>
              </a:ext>
            </a:extLst>
          </p:cNvPr>
          <p:cNvSpPr>
            <a:spLocks noGrp="1"/>
          </p:cNvSpPr>
          <p:nvPr>
            <p:ph idx="1"/>
          </p:nvPr>
        </p:nvSpPr>
        <p:spPr/>
        <p:txBody>
          <a:bodyPr/>
          <a:lstStyle/>
          <a:p>
            <a:r>
              <a:rPr lang="en-US" dirty="0"/>
              <a:t>Peer-reviewed articles, books, or book chapters</a:t>
            </a:r>
          </a:p>
          <a:p>
            <a:endParaRPr lang="en-US" dirty="0"/>
          </a:p>
          <a:p>
            <a:r>
              <a:rPr lang="en-US" dirty="0"/>
              <a:t>Be careful of predatory publishers (Beall’s list - </a:t>
            </a:r>
            <a:r>
              <a:rPr lang="en-US" dirty="0">
                <a:hlinkClick r:id="rId2"/>
              </a:rPr>
              <a:t>https://beallslist.net/</a:t>
            </a:r>
            <a:r>
              <a:rPr lang="en-US" dirty="0"/>
              <a:t>)</a:t>
            </a:r>
          </a:p>
          <a:p>
            <a:endParaRPr lang="en-US" dirty="0"/>
          </a:p>
          <a:p>
            <a:r>
              <a:rPr lang="en-US" dirty="0"/>
              <a:t>You can check if the journal is </a:t>
            </a:r>
            <a:r>
              <a:rPr lang="en-US"/>
              <a:t>of quality here: https://www.scimagojr.com/</a:t>
            </a:r>
            <a:endParaRPr lang="en-GB" dirty="0"/>
          </a:p>
        </p:txBody>
      </p:sp>
    </p:spTree>
    <p:extLst>
      <p:ext uri="{BB962C8B-B14F-4D97-AF65-F5344CB8AC3E}">
        <p14:creationId xmlns:p14="http://schemas.microsoft.com/office/powerpoint/2010/main" val="398889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Myths about academic writing</a:t>
            </a:r>
          </a:p>
        </p:txBody>
      </p:sp>
      <p:sp>
        <p:nvSpPr>
          <p:cNvPr id="3" name="Content Placeholder 2"/>
          <p:cNvSpPr>
            <a:spLocks noGrp="1"/>
          </p:cNvSpPr>
          <p:nvPr>
            <p:ph idx="1"/>
          </p:nvPr>
        </p:nvSpPr>
        <p:spPr>
          <a:xfrm>
            <a:off x="1371599" y="1577339"/>
            <a:ext cx="10437223" cy="5156835"/>
          </a:xfrm>
        </p:spPr>
        <p:txBody>
          <a:bodyPr>
            <a:normAutofit/>
          </a:bodyPr>
          <a:lstStyle/>
          <a:p>
            <a:pPr fontAlgn="base"/>
            <a:r>
              <a:rPr lang="en-CA" dirty="0"/>
              <a:t>Myth #1: </a:t>
            </a:r>
            <a:r>
              <a:rPr lang="en-CA" b="1" dirty="0"/>
              <a:t>I need to use big words. </a:t>
            </a:r>
          </a:p>
          <a:p>
            <a:pPr lvl="1" fontAlgn="base"/>
            <a:r>
              <a:rPr lang="en-CA" b="1" dirty="0"/>
              <a:t>Have the courage to write an article you would want to read.</a:t>
            </a:r>
            <a:r>
              <a:rPr lang="en-CA" dirty="0"/>
              <a:t> Don’t use words you wouldn’t normally use when talking about your research. If you read a sentence and can’t understand it yourself, then no one else can either. Publishers and journals want you to write clearly, concisely and actively.</a:t>
            </a:r>
          </a:p>
          <a:p>
            <a:pPr lvl="1" fontAlgn="base"/>
            <a:endParaRPr lang="en-CA" dirty="0"/>
          </a:p>
          <a:p>
            <a:pPr fontAlgn="base"/>
            <a:r>
              <a:rPr lang="en-CA" dirty="0"/>
              <a:t>Myth #2: </a:t>
            </a:r>
            <a:r>
              <a:rPr lang="en-CA" b="1" dirty="0"/>
              <a:t>Writers only start writing when they have everything figured out </a:t>
            </a:r>
          </a:p>
          <a:p>
            <a:pPr lvl="1" fontAlgn="base"/>
            <a:r>
              <a:rPr lang="en-CA" dirty="0"/>
              <a:t>Writers figure out much of what they want to write as they write it. Rather than waiting, get some writing on the page—even with gaps or problems. You can come back to patch up rough spots. </a:t>
            </a:r>
          </a:p>
          <a:p>
            <a:pPr lvl="1" fontAlgn="base"/>
            <a:endParaRPr lang="en-CA" dirty="0"/>
          </a:p>
          <a:p>
            <a:pPr fontAlgn="base"/>
            <a:r>
              <a:rPr lang="en-CA" dirty="0"/>
              <a:t>Myth #3</a:t>
            </a:r>
            <a:r>
              <a:rPr lang="en-CA" b="1" dirty="0"/>
              <a:t>: Perfect first drafts </a:t>
            </a:r>
          </a:p>
          <a:p>
            <a:pPr lvl="1" fontAlgn="base"/>
            <a:r>
              <a:rPr lang="en-CA" dirty="0"/>
              <a:t>Nobody writes perfect first drafts; polished writing takes lots of revision. </a:t>
            </a:r>
          </a:p>
          <a:p>
            <a:pPr lvl="1" fontAlgn="base"/>
            <a:endParaRPr lang="en-CA" dirty="0"/>
          </a:p>
          <a:p>
            <a:endParaRPr lang="en-CA" dirty="0"/>
          </a:p>
        </p:txBody>
      </p:sp>
    </p:spTree>
    <p:extLst>
      <p:ext uri="{BB962C8B-B14F-4D97-AF65-F5344CB8AC3E}">
        <p14:creationId xmlns:p14="http://schemas.microsoft.com/office/powerpoint/2010/main" val="89343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Additional Information</a:t>
            </a:r>
          </a:p>
        </p:txBody>
      </p:sp>
      <p:sp>
        <p:nvSpPr>
          <p:cNvPr id="3" name="Content Placeholder 2"/>
          <p:cNvSpPr>
            <a:spLocks noGrp="1"/>
          </p:cNvSpPr>
          <p:nvPr>
            <p:ph idx="1"/>
          </p:nvPr>
        </p:nvSpPr>
        <p:spPr>
          <a:xfrm>
            <a:off x="454242" y="7195431"/>
            <a:ext cx="2790982" cy="2343015"/>
          </a:xfrm>
        </p:spPr>
        <p:txBody>
          <a:bodyPr>
            <a:normAutofit/>
          </a:bodyPr>
          <a:lstStyle/>
          <a:p>
            <a:endParaRPr lang="en-CA" dirty="0"/>
          </a:p>
          <a:p>
            <a:pPr marL="0" indent="0">
              <a:buNone/>
            </a:pPr>
            <a:endParaRPr lang="en-CA" dirty="0"/>
          </a:p>
          <a:p>
            <a:pPr marL="0" indent="0">
              <a:buNone/>
            </a:pPr>
            <a:endParaRPr lang="en-CA" dirty="0"/>
          </a:p>
          <a:p>
            <a:pPr marL="0" indent="0">
              <a:buNone/>
            </a:pPr>
            <a:r>
              <a:rPr lang="en-US" altLang="ko-KR" dirty="0"/>
              <a:t>						</a:t>
            </a:r>
            <a:endParaRPr lang="en-CA" dirty="0"/>
          </a:p>
        </p:txBody>
      </p:sp>
      <p:pic>
        <p:nvPicPr>
          <p:cNvPr id="6" name="그림 5">
            <a:hlinkClick r:id="rId3" action="ppaction://hlinkfile"/>
          </p:cNvPr>
          <p:cNvPicPr>
            <a:picLocks noChangeAspect="1"/>
          </p:cNvPicPr>
          <p:nvPr/>
        </p:nvPicPr>
        <p:blipFill>
          <a:blip r:embed="rId4"/>
          <a:stretch>
            <a:fillRect/>
          </a:stretch>
        </p:blipFill>
        <p:spPr>
          <a:xfrm>
            <a:off x="1248770" y="1878823"/>
            <a:ext cx="2641912" cy="3970086"/>
          </a:xfrm>
          <a:prstGeom prst="rect">
            <a:avLst/>
          </a:prstGeom>
        </p:spPr>
      </p:pic>
      <p:sp>
        <p:nvSpPr>
          <p:cNvPr id="4" name="Rectangle 3">
            <a:extLst>
              <a:ext uri="{FF2B5EF4-FFF2-40B4-BE49-F238E27FC236}">
                <a16:creationId xmlns:a16="http://schemas.microsoft.com/office/drawing/2014/main" id="{76CB026B-64D2-4BB1-99FD-62447035D58F}"/>
              </a:ext>
            </a:extLst>
          </p:cNvPr>
          <p:cNvSpPr/>
          <p:nvPr/>
        </p:nvSpPr>
        <p:spPr>
          <a:xfrm>
            <a:off x="1069848" y="6004036"/>
            <a:ext cx="3500254" cy="369332"/>
          </a:xfrm>
          <a:prstGeom prst="rect">
            <a:avLst/>
          </a:prstGeom>
        </p:spPr>
        <p:txBody>
          <a:bodyPr wrap="none">
            <a:spAutoFit/>
          </a:bodyPr>
          <a:lstStyle/>
          <a:p>
            <a:r>
              <a:rPr lang="en-US" altLang="ko-KR" dirty="0"/>
              <a:t>Alexandra </a:t>
            </a:r>
            <a:r>
              <a:rPr lang="en-US" altLang="ko-KR" dirty="0" err="1"/>
              <a:t>Asanovna</a:t>
            </a:r>
            <a:r>
              <a:rPr lang="en-US" altLang="ko-KR" dirty="0"/>
              <a:t> </a:t>
            </a:r>
            <a:r>
              <a:rPr lang="en-US" altLang="ko-KR" b="1" dirty="0" err="1"/>
              <a:t>Elbakyan</a:t>
            </a:r>
            <a:endParaRPr lang="en-CA" dirty="0"/>
          </a:p>
        </p:txBody>
      </p:sp>
    </p:spTree>
    <p:extLst>
      <p:ext uri="{BB962C8B-B14F-4D97-AF65-F5344CB8AC3E}">
        <p14:creationId xmlns:p14="http://schemas.microsoft.com/office/powerpoint/2010/main" val="27607393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Task</a:t>
            </a:r>
          </a:p>
        </p:txBody>
      </p:sp>
      <p:sp>
        <p:nvSpPr>
          <p:cNvPr id="3" name="Content Placeholder 2"/>
          <p:cNvSpPr>
            <a:spLocks noGrp="1"/>
          </p:cNvSpPr>
          <p:nvPr>
            <p:ph idx="1"/>
          </p:nvPr>
        </p:nvSpPr>
        <p:spPr/>
        <p:txBody>
          <a:bodyPr/>
          <a:lstStyle/>
          <a:p>
            <a:r>
              <a:rPr lang="en-CA" dirty="0"/>
              <a:t>What academic area or topic are you interested in? </a:t>
            </a:r>
          </a:p>
          <a:p>
            <a:pPr lvl="1"/>
            <a:endParaRPr lang="en-CA" dirty="0"/>
          </a:p>
          <a:p>
            <a:r>
              <a:rPr lang="en-CA" dirty="0"/>
              <a:t>Pick the topic that you are most passionate about, something that you really want to know more about.</a:t>
            </a:r>
          </a:p>
        </p:txBody>
      </p:sp>
    </p:spTree>
    <p:extLst>
      <p:ext uri="{BB962C8B-B14F-4D97-AF65-F5344CB8AC3E}">
        <p14:creationId xmlns:p14="http://schemas.microsoft.com/office/powerpoint/2010/main" val="12037961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93515-84B7-4081-AD08-C5A065B1A9D4}"/>
              </a:ext>
            </a:extLst>
          </p:cNvPr>
          <p:cNvSpPr>
            <a:spLocks noGrp="1"/>
          </p:cNvSpPr>
          <p:nvPr>
            <p:ph type="title"/>
          </p:nvPr>
        </p:nvSpPr>
        <p:spPr/>
        <p:txBody>
          <a:bodyPr/>
          <a:lstStyle/>
          <a:p>
            <a:r>
              <a:rPr lang="en-CA" dirty="0"/>
              <a:t>Task 1</a:t>
            </a:r>
          </a:p>
        </p:txBody>
      </p:sp>
      <p:sp>
        <p:nvSpPr>
          <p:cNvPr id="3" name="Content Placeholder 2">
            <a:extLst>
              <a:ext uri="{FF2B5EF4-FFF2-40B4-BE49-F238E27FC236}">
                <a16:creationId xmlns:a16="http://schemas.microsoft.com/office/drawing/2014/main" id="{0C5D2A71-20A2-42ED-84C4-3E4D5CCB726D}"/>
              </a:ext>
            </a:extLst>
          </p:cNvPr>
          <p:cNvSpPr>
            <a:spLocks noGrp="1"/>
          </p:cNvSpPr>
          <p:nvPr>
            <p:ph idx="1"/>
          </p:nvPr>
        </p:nvSpPr>
        <p:spPr>
          <a:xfrm>
            <a:off x="1069848" y="2121408"/>
            <a:ext cx="5654802" cy="4050792"/>
          </a:xfrm>
        </p:spPr>
        <p:txBody>
          <a:bodyPr>
            <a:normAutofit/>
          </a:bodyPr>
          <a:lstStyle/>
          <a:p>
            <a:endParaRPr lang="en-CA" dirty="0"/>
          </a:p>
          <a:p>
            <a:endParaRPr lang="en-CA" dirty="0"/>
          </a:p>
          <a:p>
            <a:r>
              <a:rPr lang="en-CA" dirty="0"/>
              <a:t>Find  and  download 3 recent articles or books that are closely related to a topic you are interested in. </a:t>
            </a:r>
          </a:p>
          <a:p>
            <a:endParaRPr lang="en-CA" dirty="0"/>
          </a:p>
        </p:txBody>
      </p:sp>
      <p:sp>
        <p:nvSpPr>
          <p:cNvPr id="4" name="Rectangle 3">
            <a:extLst>
              <a:ext uri="{FF2B5EF4-FFF2-40B4-BE49-F238E27FC236}">
                <a16:creationId xmlns:a16="http://schemas.microsoft.com/office/drawing/2014/main" id="{566251BF-2FD8-431E-AB35-F84C97A9321B}"/>
              </a:ext>
            </a:extLst>
          </p:cNvPr>
          <p:cNvSpPr/>
          <p:nvPr/>
        </p:nvSpPr>
        <p:spPr>
          <a:xfrm>
            <a:off x="8210550" y="1859339"/>
            <a:ext cx="3219450" cy="3139321"/>
          </a:xfrm>
          <a:prstGeom prst="rect">
            <a:avLst/>
          </a:prstGeom>
          <a:ln>
            <a:solidFill>
              <a:schemeClr val="accent1"/>
            </a:solidFill>
          </a:ln>
        </p:spPr>
        <p:txBody>
          <a:bodyPr wrap="square">
            <a:spAutoFit/>
          </a:bodyPr>
          <a:lstStyle/>
          <a:p>
            <a:pPr algn="ctr"/>
            <a:r>
              <a:rPr lang="en-CA" b="1" u="sng" dirty="0"/>
              <a:t>Tips</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r>
              <a:rPr lang="en-CA" dirty="0"/>
              <a:t>Try to find sources that are recent. </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r>
              <a:rPr lang="en-CA" dirty="0"/>
              <a:t>Start with most recent and work backwards. </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r>
              <a:rPr lang="en-CA" dirty="0"/>
              <a:t>Use one paper to lead you to other relevant papers. ( Reference section)</a:t>
            </a:r>
          </a:p>
        </p:txBody>
      </p:sp>
    </p:spTree>
    <p:extLst>
      <p:ext uri="{BB962C8B-B14F-4D97-AF65-F5344CB8AC3E}">
        <p14:creationId xmlns:p14="http://schemas.microsoft.com/office/powerpoint/2010/main" val="7935172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Task 2</a:t>
            </a:r>
          </a:p>
        </p:txBody>
      </p:sp>
      <p:sp>
        <p:nvSpPr>
          <p:cNvPr id="3" name="Content Placeholder 2"/>
          <p:cNvSpPr>
            <a:spLocks noGrp="1"/>
          </p:cNvSpPr>
          <p:nvPr>
            <p:ph idx="1"/>
          </p:nvPr>
        </p:nvSpPr>
        <p:spPr>
          <a:xfrm>
            <a:off x="1063752" y="2093976"/>
            <a:ext cx="7293102" cy="4050792"/>
          </a:xfrm>
        </p:spPr>
        <p:txBody>
          <a:bodyPr>
            <a:normAutofit/>
          </a:bodyPr>
          <a:lstStyle/>
          <a:p>
            <a:r>
              <a:rPr lang="en-CA" dirty="0"/>
              <a:t>Go to the </a:t>
            </a:r>
            <a:r>
              <a:rPr lang="en-CA" dirty="0" err="1"/>
              <a:t>phrasebank</a:t>
            </a:r>
            <a:r>
              <a:rPr lang="en-CA" dirty="0"/>
              <a:t> Introduction section</a:t>
            </a:r>
          </a:p>
          <a:p>
            <a:endParaRPr lang="en-CA" dirty="0"/>
          </a:p>
          <a:p>
            <a:pPr lvl="1"/>
            <a:r>
              <a:rPr lang="en-CA" sz="1900" dirty="0"/>
              <a:t>Look at phrases from </a:t>
            </a:r>
            <a:r>
              <a:rPr lang="en-CA" b="1" dirty="0">
                <a:hlinkClick r:id="rId2"/>
              </a:rPr>
              <a:t>Establishing the importance of the topic for the discipline</a:t>
            </a:r>
            <a:endParaRPr lang="en-CA" b="1" dirty="0"/>
          </a:p>
          <a:p>
            <a:endParaRPr lang="en-CA" b="1" dirty="0"/>
          </a:p>
          <a:p>
            <a:pPr lvl="1"/>
            <a:r>
              <a:rPr lang="en-CA" dirty="0"/>
              <a:t>Look at </a:t>
            </a:r>
            <a:r>
              <a:rPr lang="en-CA" b="1" dirty="0">
                <a:hlinkClick r:id="rId2"/>
              </a:rPr>
              <a:t>Identifying a knowledge gap in the field of study </a:t>
            </a:r>
            <a:endParaRPr lang="en-CA" dirty="0"/>
          </a:p>
          <a:p>
            <a:endParaRPr lang="en-CA" dirty="0"/>
          </a:p>
          <a:p>
            <a:pPr lvl="1"/>
            <a:r>
              <a:rPr lang="en-CA" dirty="0"/>
              <a:t>Copy and paste 2 – 3 phrases that you like/ find useful into a .doc file </a:t>
            </a:r>
          </a:p>
          <a:p>
            <a:pPr lvl="1"/>
            <a:r>
              <a:rPr lang="en-CA" dirty="0"/>
              <a:t>For practice: Try to create a sentence of two for each phrase you copy.</a:t>
            </a:r>
          </a:p>
          <a:p>
            <a:endParaRPr lang="en-CA" dirty="0"/>
          </a:p>
        </p:txBody>
      </p:sp>
      <p:sp>
        <p:nvSpPr>
          <p:cNvPr id="4" name="Rectangle 3">
            <a:extLst>
              <a:ext uri="{FF2B5EF4-FFF2-40B4-BE49-F238E27FC236}">
                <a16:creationId xmlns:a16="http://schemas.microsoft.com/office/drawing/2014/main" id="{A971A272-40D2-4680-9BEE-BAC20AE70EA8}"/>
              </a:ext>
            </a:extLst>
          </p:cNvPr>
          <p:cNvSpPr/>
          <p:nvPr/>
        </p:nvSpPr>
        <p:spPr>
          <a:xfrm>
            <a:off x="8515350" y="2380387"/>
            <a:ext cx="2914650" cy="3416320"/>
          </a:xfrm>
          <a:prstGeom prst="rect">
            <a:avLst/>
          </a:prstGeom>
          <a:ln>
            <a:solidFill>
              <a:schemeClr val="accent1"/>
            </a:solidFill>
          </a:ln>
        </p:spPr>
        <p:txBody>
          <a:bodyPr wrap="square">
            <a:spAutoFit/>
          </a:bodyPr>
          <a:lstStyle/>
          <a:p>
            <a:pPr algn="ctr"/>
            <a:r>
              <a:rPr lang="en-CA" b="1" u="sng" dirty="0"/>
              <a:t>Tips</a:t>
            </a:r>
          </a:p>
          <a:p>
            <a:endParaRPr lang="en-CA" dirty="0"/>
          </a:p>
          <a:p>
            <a:pPr marL="285750" indent="-285750">
              <a:buFont typeface="Arial" panose="020B0604020202020204" pitchFamily="34" charset="0"/>
              <a:buChar char="•"/>
            </a:pPr>
            <a:r>
              <a:rPr lang="en-CA" dirty="0"/>
              <a:t>Choose ones that fit your personal style. </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r>
              <a:rPr lang="en-CA" dirty="0"/>
              <a:t>Choose the ones that are clearest to you. </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r>
              <a:rPr lang="en-CA" dirty="0"/>
              <a:t>There is no need to choose the most difficult or fancy ones, focus on clarity. </a:t>
            </a:r>
          </a:p>
        </p:txBody>
      </p:sp>
    </p:spTree>
    <p:extLst>
      <p:ext uri="{BB962C8B-B14F-4D97-AF65-F5344CB8AC3E}">
        <p14:creationId xmlns:p14="http://schemas.microsoft.com/office/powerpoint/2010/main" val="4253465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Myths about academic writing</a:t>
            </a:r>
          </a:p>
        </p:txBody>
      </p:sp>
      <p:sp>
        <p:nvSpPr>
          <p:cNvPr id="3" name="Content Placeholder 2"/>
          <p:cNvSpPr>
            <a:spLocks noGrp="1"/>
          </p:cNvSpPr>
          <p:nvPr>
            <p:ph idx="1"/>
          </p:nvPr>
        </p:nvSpPr>
        <p:spPr>
          <a:xfrm>
            <a:off x="1371599" y="1577339"/>
            <a:ext cx="10437223" cy="5156835"/>
          </a:xfrm>
        </p:spPr>
        <p:txBody>
          <a:bodyPr>
            <a:normAutofit/>
          </a:bodyPr>
          <a:lstStyle/>
          <a:p>
            <a:pPr fontAlgn="base"/>
            <a:r>
              <a:rPr lang="en-CA" dirty="0"/>
              <a:t>Myth #4: </a:t>
            </a:r>
            <a:r>
              <a:rPr lang="en-CA" b="1" dirty="0"/>
              <a:t>Some got it; I don’t—the genius fallacy </a:t>
            </a:r>
          </a:p>
          <a:p>
            <a:pPr lvl="1" fontAlgn="base"/>
            <a:r>
              <a:rPr lang="en-CA" dirty="0"/>
              <a:t>When you see your writing ability as something fixed or out of your control, then you won’t believe you can improve as a writer and are likely not to make any efforts in that direction. With effort and study, though, you can improve as a writer. I promise. </a:t>
            </a:r>
          </a:p>
          <a:p>
            <a:pPr fontAlgn="base"/>
            <a:endParaRPr lang="en-CA" dirty="0"/>
          </a:p>
          <a:p>
            <a:pPr fontAlgn="base"/>
            <a:r>
              <a:rPr lang="en-CA" dirty="0"/>
              <a:t>Myth #5: </a:t>
            </a:r>
            <a:r>
              <a:rPr lang="en-CA" b="1" dirty="0"/>
              <a:t>Good grammar is good writing </a:t>
            </a:r>
          </a:p>
          <a:p>
            <a:pPr lvl="1" fontAlgn="base"/>
            <a:r>
              <a:rPr lang="en-CA" dirty="0"/>
              <a:t>When people say “I can’t write,” what they often mean is they have problems with grammatical correctness. Writing, however, is about more than just grammatical correctness. Good writing is a matter of achieving your desired effect upon an intended audience. Plus, as we saw in myth #3, no one writes perfect first drafts. Clarity, organization, flow, cohesiveness are key to good </a:t>
            </a:r>
            <a:r>
              <a:rPr lang="en-CA"/>
              <a:t>academic writing. </a:t>
            </a:r>
            <a:endParaRPr lang="en-CA" dirty="0"/>
          </a:p>
          <a:p>
            <a:pPr marL="530352" lvl="1" indent="0" fontAlgn="base">
              <a:buNone/>
            </a:pPr>
            <a:endParaRPr lang="en-CA" dirty="0"/>
          </a:p>
          <a:p>
            <a:endParaRPr lang="en-CA" dirty="0"/>
          </a:p>
        </p:txBody>
      </p:sp>
    </p:spTree>
    <p:extLst>
      <p:ext uri="{BB962C8B-B14F-4D97-AF65-F5344CB8AC3E}">
        <p14:creationId xmlns:p14="http://schemas.microsoft.com/office/powerpoint/2010/main" val="3892293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D9751-ECC1-4AE0-9023-2483B6CD3BD2}"/>
              </a:ext>
            </a:extLst>
          </p:cNvPr>
          <p:cNvSpPr>
            <a:spLocks noGrp="1"/>
          </p:cNvSpPr>
          <p:nvPr>
            <p:ph type="title"/>
          </p:nvPr>
        </p:nvSpPr>
        <p:spPr/>
        <p:txBody>
          <a:bodyPr/>
          <a:lstStyle/>
          <a:p>
            <a:r>
              <a:rPr lang="en-CA" dirty="0"/>
              <a:t>Samples</a:t>
            </a:r>
          </a:p>
        </p:txBody>
      </p:sp>
      <p:sp>
        <p:nvSpPr>
          <p:cNvPr id="3" name="Content Placeholder 2">
            <a:extLst>
              <a:ext uri="{FF2B5EF4-FFF2-40B4-BE49-F238E27FC236}">
                <a16:creationId xmlns:a16="http://schemas.microsoft.com/office/drawing/2014/main" id="{B0FD3482-A70C-4B7C-95A3-F487191D0B2C}"/>
              </a:ext>
            </a:extLst>
          </p:cNvPr>
          <p:cNvSpPr>
            <a:spLocks noGrp="1"/>
          </p:cNvSpPr>
          <p:nvPr>
            <p:ph idx="1"/>
          </p:nvPr>
        </p:nvSpPr>
        <p:spPr/>
        <p:txBody>
          <a:bodyPr>
            <a:normAutofit/>
          </a:bodyPr>
          <a:lstStyle/>
          <a:p>
            <a:r>
              <a:rPr lang="en-CA" dirty="0"/>
              <a:t>A lot of researchers don’t agree with it, but new research says…</a:t>
            </a:r>
          </a:p>
          <a:p>
            <a:pPr marL="0" indent="0">
              <a:buNone/>
            </a:pPr>
            <a:endParaRPr lang="en-CA" dirty="0"/>
          </a:p>
          <a:p>
            <a:pPr marL="0" indent="0">
              <a:buNone/>
            </a:pPr>
            <a:endParaRPr lang="en-CA" dirty="0"/>
          </a:p>
          <a:p>
            <a:r>
              <a:rPr lang="en-CA" dirty="0"/>
              <a:t>I interviewed some of my friends and asked them questions about their opinions.</a:t>
            </a:r>
          </a:p>
          <a:p>
            <a:pPr marL="0" indent="0">
              <a:buNone/>
            </a:pPr>
            <a:endParaRPr lang="en-CA" dirty="0"/>
          </a:p>
          <a:p>
            <a:pPr marL="0" indent="0">
              <a:buNone/>
            </a:pPr>
            <a:endParaRPr lang="en-CA" dirty="0"/>
          </a:p>
          <a:p>
            <a:r>
              <a:rPr lang="en-CA" dirty="0"/>
              <a:t>In conclusion, I think it’s </a:t>
            </a:r>
            <a:r>
              <a:rPr lang="en-CA" dirty="0" err="1"/>
              <a:t>kinda</a:t>
            </a:r>
            <a:r>
              <a:rPr lang="en-CA" dirty="0"/>
              <a:t> important for other people to listen to what I am saying </a:t>
            </a:r>
            <a:r>
              <a:rPr lang="en-CA" dirty="0" err="1"/>
              <a:t>cuz</a:t>
            </a:r>
            <a:r>
              <a:rPr lang="en-CA" dirty="0"/>
              <a:t> the findings of this study can’t be denied. </a:t>
            </a:r>
          </a:p>
          <a:p>
            <a:endParaRPr lang="en-CA" dirty="0"/>
          </a:p>
          <a:p>
            <a:endParaRPr lang="en-CA" dirty="0"/>
          </a:p>
          <a:p>
            <a:endParaRPr lang="en-CA" dirty="0"/>
          </a:p>
        </p:txBody>
      </p:sp>
    </p:spTree>
    <p:extLst>
      <p:ext uri="{BB962C8B-B14F-4D97-AF65-F5344CB8AC3E}">
        <p14:creationId xmlns:p14="http://schemas.microsoft.com/office/powerpoint/2010/main" val="2587643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49262-CFC2-4541-A127-1C9BD72AFD38}"/>
              </a:ext>
            </a:extLst>
          </p:cNvPr>
          <p:cNvSpPr>
            <a:spLocks noGrp="1"/>
          </p:cNvSpPr>
          <p:nvPr>
            <p:ph type="title"/>
          </p:nvPr>
        </p:nvSpPr>
        <p:spPr/>
        <p:txBody>
          <a:bodyPr/>
          <a:lstStyle/>
          <a:p>
            <a:r>
              <a:rPr lang="en-US" dirty="0"/>
              <a:t>Sample comparisons</a:t>
            </a:r>
            <a:endParaRPr lang="en-GB" dirty="0"/>
          </a:p>
        </p:txBody>
      </p:sp>
      <p:sp>
        <p:nvSpPr>
          <p:cNvPr id="3" name="Content Placeholder 2">
            <a:extLst>
              <a:ext uri="{FF2B5EF4-FFF2-40B4-BE49-F238E27FC236}">
                <a16:creationId xmlns:a16="http://schemas.microsoft.com/office/drawing/2014/main" id="{7A678E2E-4032-4CC1-B5E6-D68985A6AB85}"/>
              </a:ext>
            </a:extLst>
          </p:cNvPr>
          <p:cNvSpPr>
            <a:spLocks noGrp="1"/>
          </p:cNvSpPr>
          <p:nvPr>
            <p:ph idx="1"/>
          </p:nvPr>
        </p:nvSpPr>
        <p:spPr/>
        <p:txBody>
          <a:bodyPr>
            <a:normAutofit fontScale="70000" lnSpcReduction="20000"/>
          </a:bodyPr>
          <a:lstStyle/>
          <a:p>
            <a:r>
              <a:rPr lang="en-CA" dirty="0"/>
              <a:t>A lot of researchers don’t agree with it, but new research says…</a:t>
            </a:r>
          </a:p>
          <a:p>
            <a:endParaRPr lang="en-CA" dirty="0"/>
          </a:p>
          <a:p>
            <a:r>
              <a:rPr lang="en-CA" dirty="0"/>
              <a:t>Many researchers disagree with this (see for example Choi, 2010, Kim, 2006; Whitehead, 2020); however, the most current research suggests… </a:t>
            </a:r>
          </a:p>
          <a:p>
            <a:endParaRPr lang="en-CA" dirty="0"/>
          </a:p>
          <a:p>
            <a:r>
              <a:rPr lang="en-CA" dirty="0"/>
              <a:t>I interviewed some of my friends and asked them questions about their opinions.</a:t>
            </a:r>
          </a:p>
          <a:p>
            <a:endParaRPr lang="en-CA" dirty="0"/>
          </a:p>
          <a:p>
            <a:r>
              <a:rPr lang="en-CA" dirty="0"/>
              <a:t>Interviews were conducted with a purposive sample of 8 university MA learners in South Korea, to investigate their opinions on the issue. </a:t>
            </a:r>
          </a:p>
          <a:p>
            <a:endParaRPr lang="en-CA" dirty="0"/>
          </a:p>
          <a:p>
            <a:r>
              <a:rPr lang="en-CA" dirty="0"/>
              <a:t>In conclusion, I think it’s </a:t>
            </a:r>
            <a:r>
              <a:rPr lang="en-CA" dirty="0" err="1"/>
              <a:t>kinda</a:t>
            </a:r>
            <a:r>
              <a:rPr lang="en-CA" dirty="0"/>
              <a:t> important for other people to listen to what I am saying </a:t>
            </a:r>
            <a:r>
              <a:rPr lang="en-CA" dirty="0" err="1"/>
              <a:t>cuz</a:t>
            </a:r>
            <a:r>
              <a:rPr lang="en-CA" dirty="0"/>
              <a:t> the findings of this study can’t be denied. </a:t>
            </a:r>
          </a:p>
          <a:p>
            <a:endParaRPr lang="en-CA" dirty="0"/>
          </a:p>
          <a:p>
            <a:r>
              <a:rPr lang="en-CA" dirty="0"/>
              <a:t>To conclude, this study has many important implications and it is therefore recommended for stakeholders to carefully consider these findings.</a:t>
            </a:r>
          </a:p>
          <a:p>
            <a:endParaRPr lang="en-GB" dirty="0"/>
          </a:p>
        </p:txBody>
      </p:sp>
    </p:spTree>
    <p:extLst>
      <p:ext uri="{BB962C8B-B14F-4D97-AF65-F5344CB8AC3E}">
        <p14:creationId xmlns:p14="http://schemas.microsoft.com/office/powerpoint/2010/main" val="2568779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79FDBC-17F8-634E-F6DB-4A1FB5FFFCE2}"/>
              </a:ext>
            </a:extLst>
          </p:cNvPr>
          <p:cNvSpPr>
            <a:spLocks noGrp="1"/>
          </p:cNvSpPr>
          <p:nvPr>
            <p:ph type="ctrTitle"/>
          </p:nvPr>
        </p:nvSpPr>
        <p:spPr/>
        <p:txBody>
          <a:bodyPr/>
          <a:lstStyle/>
          <a:p>
            <a:r>
              <a:rPr lang="en-US" dirty="0"/>
              <a:t>Presentation</a:t>
            </a:r>
            <a:endParaRPr lang="en-GB" dirty="0"/>
          </a:p>
        </p:txBody>
      </p:sp>
      <p:sp>
        <p:nvSpPr>
          <p:cNvPr id="5" name="Subtitle 4">
            <a:extLst>
              <a:ext uri="{FF2B5EF4-FFF2-40B4-BE49-F238E27FC236}">
                <a16:creationId xmlns:a16="http://schemas.microsoft.com/office/drawing/2014/main" id="{CEE9710F-D7C0-44E8-0F05-C8A23101817F}"/>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544567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presentation</a:t>
            </a:r>
          </a:p>
        </p:txBody>
      </p:sp>
      <p:sp>
        <p:nvSpPr>
          <p:cNvPr id="3" name="Content Placeholder 2"/>
          <p:cNvSpPr>
            <a:spLocks noGrp="1"/>
          </p:cNvSpPr>
          <p:nvPr>
            <p:ph idx="1"/>
          </p:nvPr>
        </p:nvSpPr>
        <p:spPr/>
        <p:txBody>
          <a:bodyPr/>
          <a:lstStyle/>
          <a:p>
            <a:r>
              <a:rPr lang="en-US" dirty="0"/>
              <a:t>The appearance of your written work is extremely important. </a:t>
            </a:r>
          </a:p>
          <a:p>
            <a:pPr lvl="1"/>
            <a:endParaRPr lang="en-US" dirty="0"/>
          </a:p>
          <a:p>
            <a:pPr lvl="1"/>
            <a:r>
              <a:rPr lang="en-US" dirty="0"/>
              <a:t>Font</a:t>
            </a:r>
          </a:p>
          <a:p>
            <a:pPr lvl="1"/>
            <a:r>
              <a:rPr lang="en-US" dirty="0"/>
              <a:t>Organization</a:t>
            </a:r>
          </a:p>
          <a:p>
            <a:pPr lvl="1"/>
            <a:r>
              <a:rPr lang="en-US" dirty="0"/>
              <a:t>Accuracy</a:t>
            </a:r>
          </a:p>
          <a:p>
            <a:pPr lvl="1"/>
            <a:endParaRPr lang="en-US" dirty="0"/>
          </a:p>
          <a:p>
            <a:endParaRPr lang="en-US" dirty="0"/>
          </a:p>
          <a:p>
            <a:r>
              <a:rPr lang="en-US" dirty="0"/>
              <a:t>Errors that could have been caught with a careful proofreading are a sign of laziness and are less easily forgiven. </a:t>
            </a:r>
            <a:endParaRPr lang="en-CA" dirty="0"/>
          </a:p>
        </p:txBody>
      </p:sp>
    </p:spTree>
    <p:extLst>
      <p:ext uri="{BB962C8B-B14F-4D97-AF65-F5344CB8AC3E}">
        <p14:creationId xmlns:p14="http://schemas.microsoft.com/office/powerpoint/2010/main" val="1809239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examples</a:t>
            </a:r>
          </a:p>
        </p:txBody>
      </p:sp>
      <p:sp>
        <p:nvSpPr>
          <p:cNvPr id="3" name="Content Placeholder 2"/>
          <p:cNvSpPr>
            <a:spLocks noGrp="1"/>
          </p:cNvSpPr>
          <p:nvPr>
            <p:ph idx="1"/>
          </p:nvPr>
        </p:nvSpPr>
        <p:spPr>
          <a:xfrm>
            <a:off x="1069849" y="2121408"/>
            <a:ext cx="4574814" cy="3347407"/>
          </a:xfrm>
        </p:spPr>
        <p:txBody>
          <a:bodyPr/>
          <a:lstStyle/>
          <a:p>
            <a:pPr marL="0" indent="0">
              <a:buNone/>
            </a:pPr>
            <a:r>
              <a:rPr lang="en-CA" dirty="0">
                <a:latin typeface="Times New Roman" panose="02020603050405020304" pitchFamily="18" charset="0"/>
                <a:cs typeface="Times New Roman" panose="02020603050405020304" pitchFamily="18" charset="0"/>
              </a:rPr>
              <a:t>In response to the ongoing and growing concerns, in 2006, the Ministry of Education, Science and Technology announced plans to design a new high-stakes English ability test, known as the National English Ability Test (NEAT). This costly multi-year initiative has aimed at addressing and resolving criticisms of previous testing systems and initiating new proficiency-based directions in English education in South Korea. </a:t>
            </a:r>
          </a:p>
        </p:txBody>
      </p:sp>
      <p:sp>
        <p:nvSpPr>
          <p:cNvPr id="4" name="Content Placeholder 2"/>
          <p:cNvSpPr txBox="1">
            <a:spLocks/>
          </p:cNvSpPr>
          <p:nvPr/>
        </p:nvSpPr>
        <p:spPr>
          <a:xfrm>
            <a:off x="6553434" y="2121407"/>
            <a:ext cx="4574814" cy="3347407"/>
          </a:xfrm>
          <a:prstGeom prst="rect">
            <a:avLst/>
          </a:prstGeom>
        </p:spPr>
        <p:txBody>
          <a:bodyPr vert="horz" lIns="91440" tIns="45720" rIns="91440" bIns="45720" rtlCol="0">
            <a:normAutofit lnSpcReduction="1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CA" dirty="0">
                <a:latin typeface="Comic Sans MS" panose="030F0702030302020204" pitchFamily="66" charset="0"/>
                <a:cs typeface="Times New Roman" panose="02020603050405020304" pitchFamily="18" charset="0"/>
              </a:rPr>
              <a:t>In response to the ongoing and growing concerns, in 2006, the Ministry of Education, Science and Technology announced plans to design a new high-stakes English ability test, known as the National English Ability Test (NEAT). This costly multi-year initiative has aimed at addressing and resolving criticisms of previous testing systems and initiating new proficiency-based directions in English education in South Korea. </a:t>
            </a:r>
          </a:p>
        </p:txBody>
      </p:sp>
    </p:spTree>
    <p:extLst>
      <p:ext uri="{BB962C8B-B14F-4D97-AF65-F5344CB8AC3E}">
        <p14:creationId xmlns:p14="http://schemas.microsoft.com/office/powerpoint/2010/main" val="15692462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345</TotalTime>
  <Words>1725</Words>
  <Application>Microsoft Office PowerPoint</Application>
  <PresentationFormat>Widescreen</PresentationFormat>
  <Paragraphs>231</Paragraphs>
  <Slides>33</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inherit</vt:lpstr>
      <vt:lpstr>Arial</vt:lpstr>
      <vt:lpstr>Calibri</vt:lpstr>
      <vt:lpstr>Comic Sans MS</vt:lpstr>
      <vt:lpstr>Rockwell</vt:lpstr>
      <vt:lpstr>Rockwell Condensed</vt:lpstr>
      <vt:lpstr>Times New Roman</vt:lpstr>
      <vt:lpstr>Wingdings</vt:lpstr>
      <vt:lpstr>Wood Type</vt:lpstr>
      <vt:lpstr>The basics</vt:lpstr>
      <vt:lpstr>Characteristics of academic writing</vt:lpstr>
      <vt:lpstr>Myths about academic writing</vt:lpstr>
      <vt:lpstr>Myths about academic writing</vt:lpstr>
      <vt:lpstr>Samples</vt:lpstr>
      <vt:lpstr>Sample comparisons</vt:lpstr>
      <vt:lpstr>Presentation</vt:lpstr>
      <vt:lpstr>presentation</vt:lpstr>
      <vt:lpstr>examples</vt:lpstr>
      <vt:lpstr>Do this</vt:lpstr>
      <vt:lpstr>PowerPoint Presentation</vt:lpstr>
      <vt:lpstr>Typical structure of an academic article </vt:lpstr>
      <vt:lpstr>Tips: presentation</vt:lpstr>
      <vt:lpstr>Tips: presentation</vt:lpstr>
      <vt:lpstr>Proofreading support</vt:lpstr>
      <vt:lpstr>examples</vt:lpstr>
      <vt:lpstr>Tips: proofreading </vt:lpstr>
      <vt:lpstr>Help with academic wording</vt:lpstr>
      <vt:lpstr>Style: Wording</vt:lpstr>
      <vt:lpstr>Transition words</vt:lpstr>
      <vt:lpstr>Other useful tools</vt:lpstr>
      <vt:lpstr>Help from AI</vt:lpstr>
      <vt:lpstr>The new Bing + Microsoft Edge Dev.</vt:lpstr>
      <vt:lpstr>PowerPoint Presentation</vt:lpstr>
      <vt:lpstr>Finding quality resources</vt:lpstr>
      <vt:lpstr>Key Points</vt:lpstr>
      <vt:lpstr>Language teacher burnout</vt:lpstr>
      <vt:lpstr>Tips: finding resources</vt:lpstr>
      <vt:lpstr>Quality sources</vt:lpstr>
      <vt:lpstr>Additional Information</vt:lpstr>
      <vt:lpstr>Task</vt:lpstr>
      <vt:lpstr>Task 1</vt:lpstr>
      <vt:lpstr>Task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basics</dc:title>
  <dc:creator>Whitehead, George E.K. (Prof.)</dc:creator>
  <cp:lastModifiedBy>Reviewer</cp:lastModifiedBy>
  <cp:revision>53</cp:revision>
  <dcterms:created xsi:type="dcterms:W3CDTF">2017-07-13T05:01:24Z</dcterms:created>
  <dcterms:modified xsi:type="dcterms:W3CDTF">2023-03-22T09:00:13Z</dcterms:modified>
</cp:coreProperties>
</file>