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1" r:id="rId2"/>
  </p:sldMasterIdLst>
  <p:notesMasterIdLst>
    <p:notesMasterId r:id="rId13"/>
  </p:notesMasterIdLst>
  <p:handoutMasterIdLst>
    <p:handoutMasterId r:id="rId14"/>
  </p:handoutMasterIdLst>
  <p:sldIdLst>
    <p:sldId id="318" r:id="rId3"/>
    <p:sldId id="310" r:id="rId4"/>
    <p:sldId id="313" r:id="rId5"/>
    <p:sldId id="321" r:id="rId6"/>
    <p:sldId id="338" r:id="rId7"/>
    <p:sldId id="339" r:id="rId8"/>
    <p:sldId id="340" r:id="rId9"/>
    <p:sldId id="345" r:id="rId10"/>
    <p:sldId id="336" r:id="rId11"/>
    <p:sldId id="324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A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8BB49C-B8D6-4B37-BFEB-E0B20C849215}" v="789" dt="2019-08-10T02:39:00.5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60"/>
  </p:normalViewPr>
  <p:slideViewPr>
    <p:cSldViewPr>
      <p:cViewPr varScale="1">
        <p:scale>
          <a:sx n="91" d="100"/>
          <a:sy n="91" d="100"/>
        </p:scale>
        <p:origin x="56" y="2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E89CCF-2561-4C5B-84B8-64714A207314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28BA71-2AB0-47CB-96CA-8BD4911FDD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374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2E2963-F212-4FE6-B7B1-6FEA78F41EC8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5906C4-339A-48E3-8368-C40F4FEE5E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8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271497E-3E2C-4316-A318-5E79FDB96CB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71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7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22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4978398"/>
            <a:ext cx="7315200" cy="574635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554166"/>
            <a:ext cx="7315200" cy="313485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438400" y="1143000"/>
            <a:ext cx="7315200" cy="3757613"/>
          </a:xfrm>
          <a:prstGeom prst="roundRect">
            <a:avLst>
              <a:gd name="adj" fmla="val 8555"/>
            </a:avLst>
          </a:prstGeom>
          <a:solidFill>
            <a:schemeClr val="bg1"/>
          </a:solidFill>
          <a:ln w="19050">
            <a:noFill/>
          </a:ln>
        </p:spPr>
        <p:txBody>
          <a:bodyPr tIns="182880"/>
          <a:lstStyle>
            <a:lvl1pPr marL="0" indent="0" algn="ctr">
              <a:buNone/>
              <a:defRPr/>
            </a:lvl1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6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9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85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3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0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13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7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4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1497E-3E2C-4316-A318-5E79FDB96CB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426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271497E-3E2C-4316-A318-5E79FDB96CB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EAA117C-9C66-49BB-B660-D712C86CEE7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60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suwonunigeorge.weebl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81000" y="3453384"/>
            <a:ext cx="6400800" cy="574635"/>
          </a:xfrm>
        </p:spPr>
        <p:txBody>
          <a:bodyPr>
            <a:noAutofit/>
          </a:bodyPr>
          <a:lstStyle/>
          <a:p>
            <a:r>
              <a:rPr lang="en-US" sz="13800" b="1" dirty="0"/>
              <a:t>TESOL II </a:t>
            </a:r>
            <a:br>
              <a:rPr lang="en-US" sz="7200" b="1" dirty="0"/>
            </a:br>
            <a:r>
              <a:rPr lang="en-US" sz="2400" b="1" dirty="0"/>
              <a:t>Theory &amp; Practice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-88232" y="4495800"/>
            <a:ext cx="7315200" cy="838451"/>
          </a:xfrm>
        </p:spPr>
        <p:txBody>
          <a:bodyPr>
            <a:normAutofit/>
          </a:bodyPr>
          <a:lstStyle/>
          <a:p>
            <a:r>
              <a:rPr lang="en-US" sz="2000" dirty="0"/>
              <a:t>with Prof. George E.K. Whitehead</a:t>
            </a:r>
          </a:p>
        </p:txBody>
      </p:sp>
      <p:pic>
        <p:nvPicPr>
          <p:cNvPr id="2" name="Picture 2" descr="Image result for Theory and practice">
            <a:extLst>
              <a:ext uri="{FF2B5EF4-FFF2-40B4-BE49-F238E27FC236}">
                <a16:creationId xmlns:a16="http://schemas.microsoft.com/office/drawing/2014/main" id="{1490FB93-8326-4B93-A81B-0D4EC9B58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167384"/>
            <a:ext cx="4276396" cy="4572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82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Additional Details and Information &amp; Course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828800"/>
            <a:ext cx="8424936" cy="1296144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dirty="0">
              <a:hlinkClick r:id="rId2"/>
            </a:endParaRPr>
          </a:p>
          <a:p>
            <a:pPr marL="0" indent="0" algn="ctr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Homepage: profgwhitehead.weebly.com </a:t>
            </a:r>
          </a:p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124944"/>
            <a:ext cx="2172072" cy="217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7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7848" y="0"/>
            <a:ext cx="3888432" cy="944562"/>
          </a:xfrm>
        </p:spPr>
        <p:txBody>
          <a:bodyPr>
            <a:normAutofit/>
          </a:bodyPr>
          <a:lstStyle/>
          <a:p>
            <a:r>
              <a:rPr lang="en-US" dirty="0"/>
              <a:t>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2060848"/>
            <a:ext cx="9577064" cy="411135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This course is designed to help learners:</a:t>
            </a:r>
          </a:p>
          <a:p>
            <a:endParaRPr lang="en-US" dirty="0"/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gain experience with the practical application of theory to classroom practice.</a:t>
            </a:r>
          </a:p>
          <a:p>
            <a:pPr marL="544068" lvl="1" indent="-342900">
              <a:buFont typeface="+mj-lt"/>
              <a:buAutoNum type="arabicPeriod"/>
            </a:pPr>
            <a:endParaRPr lang="en-CA" b="1" dirty="0"/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develop a  deeper understanding of how to plan and teach a variety of lessons.</a:t>
            </a:r>
          </a:p>
          <a:p>
            <a:pPr marL="544068" lvl="1" indent="-342900">
              <a:buFont typeface="+mj-lt"/>
              <a:buAutoNum type="arabicPeriod"/>
            </a:pPr>
            <a:endParaRPr lang="en-CA" b="1" dirty="0"/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develop their own teaching practices and techniques.</a:t>
            </a:r>
          </a:p>
          <a:p>
            <a:pPr marL="544068" lvl="1" indent="-342900">
              <a:buFont typeface="+mj-lt"/>
              <a:buAutoNum type="arabicPeriod"/>
            </a:pPr>
            <a:endParaRPr lang="en-US" dirty="0"/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develop a deeper awareness of their own teaching style, strengths, weaknesses and what works for them on an individual basis.</a:t>
            </a:r>
          </a:p>
          <a:p>
            <a:pPr marL="544068" lvl="1" indent="-342900">
              <a:buFont typeface="+mj-lt"/>
              <a:buAutoNum type="arabicPeriod"/>
            </a:pPr>
            <a:endParaRPr lang="en-CA" b="1" dirty="0"/>
          </a:p>
          <a:p>
            <a:pPr marL="544068" lvl="1" indent="-342900">
              <a:buFont typeface="+mj-lt"/>
              <a:buAutoNum type="arabicPeriod"/>
            </a:pPr>
            <a:r>
              <a:rPr lang="en-CA" dirty="0"/>
              <a:t>develop confidence as an English teacher. </a:t>
            </a:r>
            <a:endParaRPr lang="en-CA" b="1" dirty="0"/>
          </a:p>
          <a:p>
            <a:r>
              <a:rPr lang="en-US" dirty="0"/>
              <a:t> </a:t>
            </a:r>
            <a:endParaRPr lang="en-CA" b="1" dirty="0"/>
          </a:p>
        </p:txBody>
      </p:sp>
      <p:pic>
        <p:nvPicPr>
          <p:cNvPr id="2050" name="Picture 2" descr="http://previews.123rf.com/images/lightwise/lightwise1109/lightwise110900289/10743679-Internet-Verbindungen-und-Netzwerke-rund-um-den-Globus-vertreten-durch-eine-globale-internationale-r-Lizenzfreie-Bild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3137" y="-172645"/>
            <a:ext cx="2458263" cy="196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previews.123rf.com/images/lightwise/lightwise1109/lightwise110900289/10743679-Internet-Verbindungen-und-Netzwerke-rund-um-den-Globus-vertreten-durch-eine-globale-internationale-r-Lizenzfreie-Bild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-172645"/>
            <a:ext cx="2458263" cy="196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4875" y="533400"/>
            <a:ext cx="4330824" cy="1154163"/>
          </a:xfrm>
        </p:spPr>
        <p:txBody>
          <a:bodyPr>
            <a:normAutofit/>
          </a:bodyPr>
          <a:lstStyle/>
          <a:p>
            <a:r>
              <a:rPr lang="en-US" dirty="0"/>
              <a:t>Course Overview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DA1954-04CA-44D4-A4CF-421C4545DBA5}"/>
              </a:ext>
            </a:extLst>
          </p:cNvPr>
          <p:cNvSpPr txBox="1"/>
          <p:nvPr/>
        </p:nvSpPr>
        <p:spPr>
          <a:xfrm>
            <a:off x="685800" y="1905000"/>
            <a:ext cx="10896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Course introduction</a:t>
            </a:r>
          </a:p>
          <a:p>
            <a:pPr marL="342900" indent="-342900">
              <a:buAutoNum type="arabicPeriod"/>
            </a:pPr>
            <a:r>
              <a:rPr lang="en-US" dirty="0"/>
              <a:t>Basic principles: Students, teacher, classroom environment</a:t>
            </a:r>
          </a:p>
          <a:p>
            <a:pPr marL="342900" indent="-342900">
              <a:buFontTx/>
              <a:buAutoNum type="arabicPeriod"/>
            </a:pPr>
            <a:r>
              <a:rPr lang="en-CA" dirty="0"/>
              <a:t>Introduction to teacher talk</a:t>
            </a:r>
          </a:p>
          <a:p>
            <a:pPr marL="342900" indent="-342900">
              <a:buFontTx/>
              <a:buAutoNum type="arabicPeriod"/>
            </a:pPr>
            <a:r>
              <a:rPr lang="en-CA" dirty="0"/>
              <a:t>Teacher talk practice</a:t>
            </a:r>
          </a:p>
          <a:p>
            <a:pPr marL="342900" indent="-342900">
              <a:buFontTx/>
              <a:buAutoNum type="arabicPeriod"/>
            </a:pPr>
            <a:r>
              <a:rPr lang="en-CA" dirty="0"/>
              <a:t>Teaching vocabulary &amp; grammar: Key concepts in teaching vocabulary &amp; grammar</a:t>
            </a:r>
          </a:p>
          <a:p>
            <a:pPr marL="342900" indent="-342900">
              <a:buFontTx/>
              <a:buAutoNum type="arabicPeriod"/>
            </a:pPr>
            <a:r>
              <a:rPr lang="en-CA" dirty="0"/>
              <a:t>Teaching vocabulary &amp; grammar: High-leverage practices</a:t>
            </a:r>
          </a:p>
          <a:p>
            <a:pPr marL="342900" indent="-342900">
              <a:buFontTx/>
              <a:buAutoNum type="arabicPeriod"/>
            </a:pPr>
            <a:r>
              <a:rPr lang="en-CA" dirty="0"/>
              <a:t>Teaching vocabulary &amp; grammar: High-leverage practices</a:t>
            </a:r>
            <a:endParaRPr lang="en-US" dirty="0"/>
          </a:p>
          <a:p>
            <a:pPr marL="342900" indent="-342900">
              <a:buFontTx/>
              <a:buAutoNum type="arabicPeriod"/>
            </a:pPr>
            <a:r>
              <a:rPr lang="en-CA" dirty="0"/>
              <a:t>Fostering productive skills: Key concepts in fostering productive skills</a:t>
            </a:r>
          </a:p>
          <a:p>
            <a:pPr marL="342900" indent="-342900">
              <a:buFontTx/>
              <a:buAutoNum type="arabicPeriod"/>
            </a:pPr>
            <a:r>
              <a:rPr lang="en-CA" dirty="0"/>
              <a:t>Fostering productive skills: High-leverage practices</a:t>
            </a:r>
          </a:p>
          <a:p>
            <a:pPr marL="342900" indent="-342900">
              <a:buFontTx/>
              <a:buAutoNum type="arabicPeriod"/>
            </a:pPr>
            <a:r>
              <a:rPr lang="en-CA" dirty="0"/>
              <a:t>Teaching a receptive lesson: Key concepts in teaching a receptive lesson</a:t>
            </a:r>
          </a:p>
          <a:p>
            <a:pPr marL="342900" indent="-342900">
              <a:buFontTx/>
              <a:buAutoNum type="arabicPeriod"/>
            </a:pPr>
            <a:r>
              <a:rPr lang="en-CA" dirty="0"/>
              <a:t>Teaching a receptive lesson: High-leverage practices</a:t>
            </a:r>
          </a:p>
          <a:p>
            <a:pPr marL="342900" indent="-342900">
              <a:buFontTx/>
              <a:buAutoNum type="arabicPeriod"/>
            </a:pPr>
            <a:r>
              <a:rPr lang="en-CA" dirty="0"/>
              <a:t>Lesson planning workshop</a:t>
            </a:r>
          </a:p>
          <a:p>
            <a:pPr marL="342900" indent="-342900">
              <a:buFontTx/>
              <a:buAutoNum type="arabicPeriod"/>
            </a:pPr>
            <a:r>
              <a:rPr lang="en-CA" dirty="0"/>
              <a:t>Teaching a receptive lesson: Microteaching, feedback, &amp; reflection</a:t>
            </a:r>
          </a:p>
          <a:p>
            <a:pPr marL="342900" indent="-342900">
              <a:buFontTx/>
              <a:buAutoNum type="arabicPeriod"/>
            </a:pPr>
            <a:r>
              <a:rPr lang="en-CA" dirty="0"/>
              <a:t>Teaching a receptive lesson: Microteaching, feedback, &amp; reflection</a:t>
            </a:r>
          </a:p>
          <a:p>
            <a:pPr marL="342900" indent="-342900">
              <a:buFontTx/>
              <a:buAutoNum type="arabicPeriod"/>
            </a:pPr>
            <a:r>
              <a:rPr lang="en-CA" dirty="0"/>
              <a:t>Teaching a receptive lesson: Microteaching, feedback, &amp; reflection</a:t>
            </a:r>
          </a:p>
          <a:p>
            <a:pPr marL="342900" indent="-342900">
              <a:buFontTx/>
              <a:buAutoNum type="arabicPeriod"/>
            </a:pPr>
            <a:r>
              <a:rPr lang="en-CA" dirty="0"/>
              <a:t>Teaching a receptive lesson: Microteaching, feedback, &amp; reflection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696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2988" y="609600"/>
            <a:ext cx="4908612" cy="1154163"/>
          </a:xfrm>
        </p:spPr>
        <p:txBody>
          <a:bodyPr>
            <a:noAutofit/>
          </a:bodyPr>
          <a:lstStyle/>
          <a:p>
            <a:r>
              <a:rPr lang="en-US" dirty="0"/>
              <a:t>Course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133600"/>
            <a:ext cx="9144000" cy="3276600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b="1" dirty="0"/>
              <a:t>Attendance</a:t>
            </a:r>
            <a:r>
              <a:rPr lang="en-US" dirty="0"/>
              <a:t>					20 %</a:t>
            </a:r>
            <a:endParaRPr lang="en-CA" dirty="0"/>
          </a:p>
          <a:p>
            <a:r>
              <a:rPr lang="en-US" b="1" dirty="0"/>
              <a:t>Participation, Professionalism, Excellence</a:t>
            </a:r>
            <a:r>
              <a:rPr lang="en-US" dirty="0"/>
              <a:t>	20 %</a:t>
            </a:r>
            <a:endParaRPr lang="en-CA" dirty="0"/>
          </a:p>
          <a:p>
            <a:r>
              <a:rPr lang="en-US" b="1" dirty="0"/>
              <a:t>Class assignments &amp; reflective tasks	</a:t>
            </a:r>
            <a:r>
              <a:rPr lang="en-US" dirty="0"/>
              <a:t>	20 %</a:t>
            </a:r>
            <a:endParaRPr lang="en-CA" dirty="0"/>
          </a:p>
          <a:p>
            <a:r>
              <a:rPr lang="en-US" b="1" dirty="0"/>
              <a:t>Receptive lesson microteaching</a:t>
            </a:r>
            <a:r>
              <a:rPr lang="en-US" dirty="0"/>
              <a:t>		40%</a:t>
            </a:r>
            <a:endParaRPr lang="en-CA" dirty="0"/>
          </a:p>
          <a:p>
            <a:r>
              <a:rPr lang="en-US" dirty="0"/>
              <a:t>		</a:t>
            </a:r>
            <a:endParaRPr lang="en-CA" dirty="0"/>
          </a:p>
          <a:p>
            <a:r>
              <a:rPr lang="en-US" b="1" dirty="0"/>
              <a:t>Total	</a:t>
            </a:r>
            <a:r>
              <a:rPr lang="en-US" dirty="0"/>
              <a:t>					100 %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6662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8975" y="381000"/>
            <a:ext cx="5505450" cy="1325563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Attendance (20%)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85900" y="2133600"/>
            <a:ext cx="8991600" cy="39751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latinLnBrk="0" hangingPunct="0">
              <a:buNone/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*Attendance includes being here on time prepared for class. </a:t>
            </a:r>
          </a:p>
          <a:p>
            <a:pPr marL="0" indent="0" latinLnBrk="0" hangingPunct="0">
              <a:buNone/>
            </a:pPr>
            <a:r>
              <a:rPr lang="en-US" sz="1800" b="1" u="sng" dirty="0">
                <a:solidFill>
                  <a:schemeClr val="accent6">
                    <a:lumMod val="50000"/>
                  </a:schemeClr>
                </a:solidFill>
              </a:rPr>
              <a:t>LATENESS</a:t>
            </a:r>
          </a:p>
          <a:p>
            <a:pPr marL="0" indent="0" latinLnBrk="0" hangingPunct="0">
              <a:buNone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*5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</a:rPr>
              <a:t>mins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. after the start of class = late</a:t>
            </a:r>
          </a:p>
          <a:p>
            <a:pPr marL="0" indent="0" latinLnBrk="0" hangingPunct="0">
              <a:buNone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*Late = 1 point deduction in attendance</a:t>
            </a:r>
          </a:p>
          <a:p>
            <a:pPr marL="0" indent="0" latinLnBrk="0" hangingPunct="0">
              <a:buNone/>
            </a:pPr>
            <a:r>
              <a:rPr lang="en-US" sz="1800" b="1" u="sng" dirty="0">
                <a:solidFill>
                  <a:schemeClr val="accent6">
                    <a:lumMod val="50000"/>
                  </a:schemeClr>
                </a:solidFill>
              </a:rPr>
              <a:t>Absence</a:t>
            </a:r>
          </a:p>
          <a:p>
            <a:pPr marL="0" indent="0" latinLnBrk="0" hangingPunct="0">
              <a:buNone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*More than 30 </a:t>
            </a:r>
            <a:r>
              <a:rPr lang="en-US" sz="1800" b="1" dirty="0" err="1">
                <a:solidFill>
                  <a:schemeClr val="accent6">
                    <a:lumMod val="50000"/>
                  </a:schemeClr>
                </a:solidFill>
              </a:rPr>
              <a:t>mins</a:t>
            </a: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. = absent </a:t>
            </a:r>
          </a:p>
          <a:p>
            <a:pPr marL="0" indent="0" latinLnBrk="0" hangingPunct="0">
              <a:buNone/>
            </a:pPr>
            <a:r>
              <a:rPr lang="en-US" sz="1800" b="1" dirty="0">
                <a:solidFill>
                  <a:schemeClr val="accent6">
                    <a:lumMod val="50000"/>
                  </a:schemeClr>
                </a:solidFill>
              </a:rPr>
              <a:t>* Absence = 2 point deduction in attendance</a:t>
            </a:r>
          </a:p>
          <a:p>
            <a:pPr marL="0" indent="0" latinLnBrk="0" hangingPunct="0">
              <a:buNone/>
            </a:pPr>
            <a:r>
              <a:rPr lang="en-US" sz="1800" i="1" dirty="0">
                <a:solidFill>
                  <a:srgbClr val="C00000"/>
                </a:solidFill>
              </a:rPr>
              <a:t>**Absence and tardiness will only be excused if a valid reason and/or a doctors note is provided.</a:t>
            </a:r>
          </a:p>
          <a:p>
            <a:pPr marL="0" indent="0" latinLnBrk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64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/>
              <a:t>Participation, Professionalism, Excellence (20%)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95402" y="1981201"/>
            <a:ext cx="3178494" cy="379306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latinLnBrk="0" hangingPunc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*Participation includes all classroom tasks i.e. projects, performances, discussions etc., as well as attention, attitude.</a:t>
            </a:r>
          </a:p>
          <a:p>
            <a:pPr marL="0" indent="0" latinLnBrk="0" hangingPunc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Professionalism is the way you conduct yourself in class and with your professor.</a:t>
            </a:r>
          </a:p>
          <a:p>
            <a:pPr marL="0" indent="0" latinLnBrk="0" hangingPunct="0">
              <a:buNone/>
            </a:pPr>
            <a:r>
              <a:rPr lang="en-US" dirty="0">
                <a:solidFill>
                  <a:srgbClr val="00B050"/>
                </a:solidFill>
              </a:rPr>
              <a:t>*5 excellence points are reserved and rewarded for exceptional effort.</a:t>
            </a:r>
          </a:p>
        </p:txBody>
      </p:sp>
      <p:sp>
        <p:nvSpPr>
          <p:cNvPr id="3" name="Rectangle 2"/>
          <p:cNvSpPr/>
          <p:nvPr/>
        </p:nvSpPr>
        <p:spPr>
          <a:xfrm>
            <a:off x="5181600" y="2743200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>
                <a:solidFill>
                  <a:schemeClr val="accent6">
                    <a:lumMod val="50000"/>
                  </a:schemeClr>
                </a:solidFill>
              </a:rPr>
              <a:t>Some ways to get excellence points:</a:t>
            </a:r>
          </a:p>
          <a:p>
            <a:endParaRPr lang="en-US" u="sng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Always here on time for class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Outstanding effort during class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Helping others in class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Outstanding classwork or homework</a:t>
            </a:r>
          </a:p>
        </p:txBody>
      </p:sp>
    </p:spTree>
    <p:extLst>
      <p:ext uri="{BB962C8B-B14F-4D97-AF65-F5344CB8AC3E}">
        <p14:creationId xmlns:p14="http://schemas.microsoft.com/office/powerpoint/2010/main" val="48253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914400"/>
            <a:ext cx="9067800" cy="13135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600" dirty="0"/>
              <a:t>Class assignments &amp; reflective tasks </a:t>
            </a:r>
            <a:r>
              <a:rPr lang="en-CA" sz="5300" dirty="0"/>
              <a:t>(20%)</a:t>
            </a:r>
            <a:br>
              <a:rPr lang="en-CA" i="1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Class assignments &amp; reflective tasks: </a:t>
            </a:r>
            <a:r>
              <a:rPr lang="en-US" dirty="0"/>
              <a:t>during the course the professor may assign short reflective questions to be answered as homework. Additionally, after each microteaching lesson a short written reflection will need to be submitted.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96484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0" y="548640"/>
            <a:ext cx="8915400" cy="1313597"/>
          </a:xfrm>
        </p:spPr>
        <p:txBody>
          <a:bodyPr>
            <a:normAutofit fontScale="90000"/>
          </a:bodyPr>
          <a:lstStyle/>
          <a:p>
            <a:pPr algn="ctr"/>
            <a:r>
              <a:rPr lang="en-CA" sz="5300" dirty="0"/>
              <a:t>Receptive lesson microteaching</a:t>
            </a:r>
            <a:br>
              <a:rPr lang="en-CA" sz="5300" dirty="0"/>
            </a:br>
            <a:r>
              <a:rPr lang="en-CA" sz="5300" dirty="0"/>
              <a:t>(40%)</a:t>
            </a:r>
            <a:r>
              <a:rPr lang="en-US" sz="2800" i="1" dirty="0"/>
              <a:t>	</a:t>
            </a:r>
            <a:br>
              <a:rPr lang="en-CA" i="1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CA" b="1" dirty="0"/>
              <a:t>Receptive lesson microteaching: </a:t>
            </a:r>
            <a:r>
              <a:rPr lang="en-CA" dirty="0"/>
              <a:t>In week 13-16 learners will teach a receptive lesson of their choice to demonstrate their ability to apply what they have learned in the course.</a:t>
            </a:r>
          </a:p>
          <a:p>
            <a:endParaRPr lang="en-CA" dirty="0"/>
          </a:p>
          <a:p>
            <a:r>
              <a:rPr lang="en-CA" dirty="0"/>
              <a:t>* to be planned as a team (3-4), and teaching duties split between team members (equal portions)</a:t>
            </a:r>
          </a:p>
          <a:p>
            <a:endParaRPr lang="en-CA" dirty="0"/>
          </a:p>
          <a:p>
            <a:r>
              <a:rPr lang="en-CA" dirty="0"/>
              <a:t>*Each member should teach approximately10 minutes each ( depending on how many students we have in class)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8050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Contact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  <a:p>
            <a:r>
              <a:rPr lang="en-CA" b="1" dirty="0"/>
              <a:t>Website</a:t>
            </a:r>
            <a:r>
              <a:rPr lang="en-CA" dirty="0"/>
              <a:t>: profgwhitehead.weebly.com</a:t>
            </a:r>
          </a:p>
          <a:p>
            <a:r>
              <a:rPr lang="en-CA" b="1" dirty="0"/>
              <a:t>Email</a:t>
            </a:r>
            <a:r>
              <a:rPr lang="en-CA" dirty="0"/>
              <a:t>: prof.gwhitehead@gmail.com</a:t>
            </a:r>
          </a:p>
        </p:txBody>
      </p:sp>
      <p:pic>
        <p:nvPicPr>
          <p:cNvPr id="3074" name="Picture 2" descr="QR Tag for current URL open in your web brows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99" y="2057399"/>
            <a:ext cx="3925385" cy="392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93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Retro Wedding">
      <a:dk1>
        <a:srgbClr val="5B9B8A"/>
      </a:dk1>
      <a:lt1>
        <a:sysClr val="window" lastClr="FFFFFF"/>
      </a:lt1>
      <a:dk2>
        <a:srgbClr val="000000"/>
      </a:dk2>
      <a:lt2>
        <a:srgbClr val="B8D5CD"/>
      </a:lt2>
      <a:accent1>
        <a:srgbClr val="CF3C32"/>
      </a:accent1>
      <a:accent2>
        <a:srgbClr val="F06B47"/>
      </a:accent2>
      <a:accent3>
        <a:srgbClr val="F4C064"/>
      </a:accent3>
      <a:accent4>
        <a:srgbClr val="67DDC6"/>
      </a:accent4>
      <a:accent5>
        <a:srgbClr val="B9D7D0"/>
      </a:accent5>
      <a:accent6>
        <a:srgbClr val="563C21"/>
      </a:accent6>
      <a:hlink>
        <a:srgbClr val="CF3C32"/>
      </a:hlink>
      <a:folHlink>
        <a:srgbClr val="969696"/>
      </a:folHlink>
    </a:clrScheme>
    <a:fontScheme name="Segoe Script-Bookman Old Style">
      <a:majorFont>
        <a:latin typeface="Segoe Script"/>
        <a:ea typeface=""/>
        <a:cs typeface=""/>
      </a:majorFont>
      <a:minorFont>
        <a:latin typeface="Bookman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tro Wedding">
      <a:dk1>
        <a:srgbClr val="5B9B8A"/>
      </a:dk1>
      <a:lt1>
        <a:sysClr val="window" lastClr="FFFFFF"/>
      </a:lt1>
      <a:dk2>
        <a:srgbClr val="000000"/>
      </a:dk2>
      <a:lt2>
        <a:srgbClr val="B8D5CD"/>
      </a:lt2>
      <a:accent1>
        <a:srgbClr val="CF3C32"/>
      </a:accent1>
      <a:accent2>
        <a:srgbClr val="F06B47"/>
      </a:accent2>
      <a:accent3>
        <a:srgbClr val="F4C064"/>
      </a:accent3>
      <a:accent4>
        <a:srgbClr val="67DDC6"/>
      </a:accent4>
      <a:accent5>
        <a:srgbClr val="B9D7D0"/>
      </a:accent5>
      <a:accent6>
        <a:srgbClr val="563C21"/>
      </a:accent6>
      <a:hlink>
        <a:srgbClr val="CF3C32"/>
      </a:hlink>
      <a:folHlink>
        <a:srgbClr val="969696"/>
      </a:folHlink>
    </a:clrScheme>
    <a:fontScheme name="Segoe Script-Bookman Old Style">
      <a:majorFont>
        <a:latin typeface="Segoe Script"/>
        <a:ea typeface=""/>
        <a:cs typeface=""/>
      </a:majorFont>
      <a:minorFont>
        <a:latin typeface="Bookman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8DC9208-FBE7-4E4A-AD44-2539E64610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523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Bookman Old Style</vt:lpstr>
      <vt:lpstr>Tw Cen MT</vt:lpstr>
      <vt:lpstr>Tw Cen MT Condensed</vt:lpstr>
      <vt:lpstr>Wingdings 3</vt:lpstr>
      <vt:lpstr>Integral</vt:lpstr>
      <vt:lpstr>TESOL II  Theory &amp; Practice</vt:lpstr>
      <vt:lpstr>The course</vt:lpstr>
      <vt:lpstr>Course Overview</vt:lpstr>
      <vt:lpstr>Course Evaluation</vt:lpstr>
      <vt:lpstr>Attendance (20%)</vt:lpstr>
      <vt:lpstr>Participation, Professionalism, Excellence (20%)</vt:lpstr>
      <vt:lpstr>Class assignments &amp; reflective tasks (20%) </vt:lpstr>
      <vt:lpstr>Receptive lesson microteaching (40%)  </vt:lpstr>
      <vt:lpstr>Contact </vt:lpstr>
      <vt:lpstr>Additional Details and Information &amp; Course Materials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2014-02-18T12:39:48Z</dcterms:created>
  <dcterms:modified xsi:type="dcterms:W3CDTF">2019-09-05T09:00:01Z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TC038958549991</vt:lpwstr>
  </property>
</Properties>
</file>