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01" r:id="rId2"/>
  </p:sldMasterIdLst>
  <p:notesMasterIdLst>
    <p:notesMasterId r:id="rId16"/>
  </p:notesMasterIdLst>
  <p:handoutMasterIdLst>
    <p:handoutMasterId r:id="rId17"/>
  </p:handoutMasterIdLst>
  <p:sldIdLst>
    <p:sldId id="318" r:id="rId3"/>
    <p:sldId id="358" r:id="rId4"/>
    <p:sldId id="357" r:id="rId5"/>
    <p:sldId id="310" r:id="rId6"/>
    <p:sldId id="313" r:id="rId7"/>
    <p:sldId id="321" r:id="rId8"/>
    <p:sldId id="338" r:id="rId9"/>
    <p:sldId id="339" r:id="rId10"/>
    <p:sldId id="340" r:id="rId11"/>
    <p:sldId id="359" r:id="rId12"/>
    <p:sldId id="345" r:id="rId13"/>
    <p:sldId id="336" r:id="rId14"/>
    <p:sldId id="324" r:id="rId15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A6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8BB49C-B8D6-4B37-BFEB-E0B20C849215}" v="789" dt="2019-08-10T02:39:00.5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05" autoAdjust="0"/>
    <p:restoredTop sz="94660"/>
  </p:normalViewPr>
  <p:slideViewPr>
    <p:cSldViewPr>
      <p:cViewPr>
        <p:scale>
          <a:sx n="100" d="100"/>
          <a:sy n="100" d="100"/>
        </p:scale>
        <p:origin x="-352" y="-2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358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BE89CCF-2561-4C5B-84B8-64714A207314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728BA71-2AB0-47CB-96CA-8BD4911FDD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3741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F2E2963-F212-4FE6-B7B1-6FEA78F41EC8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65906C4-339A-48E3-8368-C40F4FEE5E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782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271497E-3E2C-4316-A318-5E79FDB96CB9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117C-9C66-49BB-B660-D712C86CEE7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3715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497E-3E2C-4316-A318-5E79FDB96CB9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117C-9C66-49BB-B660-D712C86CE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572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497E-3E2C-4316-A318-5E79FDB96CB9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117C-9C66-49BB-B660-D712C86CEE7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6228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8400" y="4978398"/>
            <a:ext cx="7315200" cy="574635"/>
          </a:xfrm>
        </p:spPr>
        <p:txBody>
          <a:bodyPr anchor="b">
            <a:normAutofit/>
          </a:bodyPr>
          <a:lstStyle>
            <a:lvl1pPr algn="ctr">
              <a:defRPr sz="2800">
                <a:solidFill>
                  <a:schemeClr val="accent2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5554166"/>
            <a:ext cx="7315200" cy="313485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438400" y="1143000"/>
            <a:ext cx="7315200" cy="3757613"/>
          </a:xfrm>
          <a:prstGeom prst="roundRect">
            <a:avLst>
              <a:gd name="adj" fmla="val 8555"/>
            </a:avLst>
          </a:prstGeom>
          <a:solidFill>
            <a:schemeClr val="bg1"/>
          </a:solidFill>
          <a:ln w="19050">
            <a:noFill/>
          </a:ln>
        </p:spPr>
        <p:txBody>
          <a:bodyPr tIns="182880"/>
          <a:lstStyle>
            <a:lvl1pPr marL="0" indent="0" algn="ctr">
              <a:buNone/>
              <a:defRPr/>
            </a:lvl1pPr>
          </a:lstStyle>
          <a:p>
            <a:r>
              <a:rPr lang="ko-KR" altLang="en-US"/>
              <a:t>그림을 추가하려면 아이콘을 클릭하십시오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863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497E-3E2C-4316-A318-5E79FDB96CB9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117C-9C66-49BB-B660-D712C86CE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495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497E-3E2C-4316-A318-5E79FDB96CB9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117C-9C66-49BB-B660-D712C86CEE7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7851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497E-3E2C-4316-A318-5E79FDB96CB9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117C-9C66-49BB-B660-D712C86CE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435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497E-3E2C-4316-A318-5E79FDB96CB9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117C-9C66-49BB-B660-D712C86CE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208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497E-3E2C-4316-A318-5E79FDB96CB9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117C-9C66-49BB-B660-D712C86CE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313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497E-3E2C-4316-A318-5E79FDB96CB9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117C-9C66-49BB-B660-D712C86CE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675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497E-3E2C-4316-A318-5E79FDB96CB9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117C-9C66-49BB-B660-D712C86CE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248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497E-3E2C-4316-A318-5E79FDB96CB9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117C-9C66-49BB-B660-D712C86CEE7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8426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271497E-3E2C-4316-A318-5E79FDB96CB9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EAA117C-9C66-49BB-B660-D712C86CEE7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6606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  <p:sldLayoutId id="2147483813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suwonunigeorge.weebly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381000" y="3453384"/>
            <a:ext cx="6400800" cy="574635"/>
          </a:xfrm>
        </p:spPr>
        <p:txBody>
          <a:bodyPr>
            <a:noAutofit/>
          </a:bodyPr>
          <a:lstStyle/>
          <a:p>
            <a:r>
              <a:rPr lang="en-US" sz="13800" b="1" dirty="0"/>
              <a:t>TESOL II </a:t>
            </a:r>
            <a:br>
              <a:rPr lang="en-US" sz="7200" b="1" dirty="0"/>
            </a:br>
            <a:r>
              <a:rPr lang="en-US" sz="2400" b="1" dirty="0"/>
              <a:t>Theory &amp; Practice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-88232" y="4495800"/>
            <a:ext cx="7315200" cy="838451"/>
          </a:xfrm>
        </p:spPr>
        <p:txBody>
          <a:bodyPr>
            <a:normAutofit/>
          </a:bodyPr>
          <a:lstStyle/>
          <a:p>
            <a:r>
              <a:rPr lang="en-US" sz="2000" dirty="0"/>
              <a:t>with Prof. George E.K. Whitehead</a:t>
            </a:r>
          </a:p>
        </p:txBody>
      </p:sp>
      <p:pic>
        <p:nvPicPr>
          <p:cNvPr id="2" name="Picture 2" descr="Image result for Theory and practice">
            <a:extLst>
              <a:ext uri="{FF2B5EF4-FFF2-40B4-BE49-F238E27FC236}">
                <a16:creationId xmlns:a16="http://schemas.microsoft.com/office/drawing/2014/main" id="{1490FB93-8326-4B93-A81B-0D4EC9B58E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167384"/>
            <a:ext cx="4276396" cy="4572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2828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8300" y="548640"/>
            <a:ext cx="8915400" cy="1313597"/>
          </a:xfrm>
        </p:spPr>
        <p:txBody>
          <a:bodyPr>
            <a:normAutofit fontScale="90000"/>
          </a:bodyPr>
          <a:lstStyle/>
          <a:p>
            <a:pPr algn="ctr"/>
            <a:r>
              <a:rPr lang="en-CA" sz="5300" dirty="0"/>
              <a:t>Midterm Application Task (25%)</a:t>
            </a:r>
            <a:r>
              <a:rPr lang="en-US" sz="2800" i="1" dirty="0"/>
              <a:t>	</a:t>
            </a:r>
            <a:br>
              <a:rPr lang="en-CA" i="1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CA" b="1" dirty="0"/>
              <a:t>Midterm application task: </a:t>
            </a:r>
            <a:r>
              <a:rPr lang="en-CA" dirty="0"/>
              <a:t>Depending on the progress of the course between weeks 6-9 learners will have a written application task assignment that will require them to demonstrate understanding and ability to apply core principles covered in the course up to this point. </a:t>
            </a: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196877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8300" y="548640"/>
            <a:ext cx="8915400" cy="1313597"/>
          </a:xfrm>
        </p:spPr>
        <p:txBody>
          <a:bodyPr>
            <a:normAutofit fontScale="90000"/>
          </a:bodyPr>
          <a:lstStyle/>
          <a:p>
            <a:pPr algn="ctr"/>
            <a:r>
              <a:rPr lang="en-CA" sz="5300" dirty="0"/>
              <a:t>Final Application Task (35%)</a:t>
            </a:r>
            <a:r>
              <a:rPr lang="en-US" sz="2800" i="1" dirty="0"/>
              <a:t>	</a:t>
            </a:r>
            <a:br>
              <a:rPr lang="en-CA" i="1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CA" b="1" dirty="0"/>
              <a:t>Final application task: </a:t>
            </a:r>
            <a:r>
              <a:rPr lang="en-CA" dirty="0"/>
              <a:t>In the final week learners will have to submit final application assignment which covers content from week 1 to </a:t>
            </a:r>
            <a:r>
              <a:rPr lang="en-GB" altLang="ko-KR" dirty="0"/>
              <a:t>week</a:t>
            </a:r>
            <a:r>
              <a:rPr lang="ko-KR" altLang="en-US" dirty="0"/>
              <a:t> </a:t>
            </a:r>
            <a:r>
              <a:rPr lang="en-GB" altLang="ko-KR" dirty="0"/>
              <a:t>15 of the course. </a:t>
            </a:r>
            <a:endParaRPr lang="en-CA" dirty="0"/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080504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Contact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  <a:p>
            <a:endParaRPr lang="en-CA" dirty="0"/>
          </a:p>
          <a:p>
            <a:r>
              <a:rPr lang="en-CA" b="1" dirty="0"/>
              <a:t>Website</a:t>
            </a:r>
            <a:r>
              <a:rPr lang="en-CA" dirty="0"/>
              <a:t>: profgwhitehead.weebly.com</a:t>
            </a:r>
          </a:p>
          <a:p>
            <a:r>
              <a:rPr lang="en-CA" b="1" dirty="0"/>
              <a:t>Email</a:t>
            </a:r>
            <a:r>
              <a:rPr lang="en-CA" dirty="0"/>
              <a:t>: gekw@hufs.ac.kr</a:t>
            </a:r>
          </a:p>
        </p:txBody>
      </p:sp>
      <p:pic>
        <p:nvPicPr>
          <p:cNvPr id="3074" name="Picture 2" descr="QR Tag for current URL open in your web brows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8999" y="2057399"/>
            <a:ext cx="3925385" cy="3925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6934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Additional Details and Information &amp; Course Materials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1828800"/>
            <a:ext cx="8424936" cy="1296144"/>
          </a:xfrm>
        </p:spPr>
        <p:txBody>
          <a:bodyPr>
            <a:normAutofit fontScale="92500" lnSpcReduction="10000"/>
          </a:bodyPr>
          <a:lstStyle/>
          <a:p>
            <a:pPr algn="ctr"/>
            <a:endParaRPr lang="en-US" dirty="0">
              <a:hlinkClick r:id="rId2"/>
            </a:endParaRPr>
          </a:p>
          <a:p>
            <a:pPr marL="0" indent="0" algn="ctr">
              <a:buNone/>
            </a:pPr>
            <a:endParaRPr lang="en-US" dirty="0">
              <a:hlinkClick r:id="rId2"/>
            </a:endParaRPr>
          </a:p>
          <a:p>
            <a:pPr marL="0" indent="0" algn="ctr">
              <a:buNone/>
            </a:pP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Homepage: profgwhitehead.weebly.com </a:t>
            </a:r>
          </a:p>
          <a:p>
            <a:pPr algn="ctr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3124944"/>
            <a:ext cx="2172072" cy="2172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37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D2019EE-5CE5-485B-B1F4-6D5C6104C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Course pre-requisite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41CA37-F834-48EF-B485-066BB4A8D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  <a:p>
            <a:endParaRPr lang="en-CA" dirty="0"/>
          </a:p>
          <a:p>
            <a:r>
              <a:rPr lang="en-CA"/>
              <a:t>TESOL 1</a:t>
            </a:r>
          </a:p>
        </p:txBody>
      </p:sp>
    </p:spTree>
    <p:extLst>
      <p:ext uri="{BB962C8B-B14F-4D97-AF65-F5344CB8AC3E}">
        <p14:creationId xmlns:p14="http://schemas.microsoft.com/office/powerpoint/2010/main" val="291842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29A2A77-B96B-488D-BD6A-A465F3AB2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Materials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180B35-24E4-4280-88F5-D42AC6A17B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  <a:p>
            <a:endParaRPr lang="en-CA" dirty="0"/>
          </a:p>
          <a:p>
            <a:r>
              <a:rPr lang="en-CA" dirty="0"/>
              <a:t>This PPT as well as other course content can be downloaded from my website.</a:t>
            </a:r>
          </a:p>
          <a:p>
            <a:endParaRPr lang="en-CA" dirty="0"/>
          </a:p>
          <a:p>
            <a:r>
              <a:rPr lang="en-CA"/>
              <a:t>Profgwhitehead</a:t>
            </a:r>
            <a:r>
              <a:rPr lang="en-CA" dirty="0"/>
              <a:t>.weebly.com</a:t>
            </a:r>
          </a:p>
        </p:txBody>
      </p:sp>
      <p:pic>
        <p:nvPicPr>
          <p:cNvPr id="7" name="Picture 2" descr="QR Tag for current URL open in your web browser">
            <a:extLst>
              <a:ext uri="{FF2B5EF4-FFF2-40B4-BE49-F238E27FC236}">
                <a16:creationId xmlns:a16="http://schemas.microsoft.com/office/drawing/2014/main" id="{8123DA3E-B3EF-4355-947D-6E732CFA0F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070688"/>
            <a:ext cx="2172786" cy="2172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8647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7848" y="0"/>
            <a:ext cx="3888432" cy="944562"/>
          </a:xfrm>
        </p:spPr>
        <p:txBody>
          <a:bodyPr>
            <a:normAutofit/>
          </a:bodyPr>
          <a:lstStyle/>
          <a:p>
            <a:r>
              <a:rPr lang="en-US" dirty="0"/>
              <a:t>The course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9536" y="2060848"/>
            <a:ext cx="9577064" cy="411135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This course is designed to help you:</a:t>
            </a:r>
          </a:p>
          <a:p>
            <a:endParaRPr lang="en-US" dirty="0"/>
          </a:p>
          <a:p>
            <a:pPr marL="544068" lvl="1" indent="-342900">
              <a:buFont typeface="+mj-lt"/>
              <a:buAutoNum type="arabicPeriod"/>
            </a:pPr>
            <a:r>
              <a:rPr lang="en-US" dirty="0"/>
              <a:t>gain experience with the practical application of theory to classroom practice.</a:t>
            </a:r>
          </a:p>
          <a:p>
            <a:pPr marL="544068" lvl="1" indent="-342900">
              <a:buFont typeface="+mj-lt"/>
              <a:buAutoNum type="arabicPeriod"/>
            </a:pPr>
            <a:endParaRPr lang="en-CA" b="1" dirty="0"/>
          </a:p>
          <a:p>
            <a:pPr marL="544068" lvl="1" indent="-342900">
              <a:buFont typeface="+mj-lt"/>
              <a:buAutoNum type="arabicPeriod"/>
            </a:pPr>
            <a:r>
              <a:rPr lang="en-US" dirty="0"/>
              <a:t>develop a  deeper understanding of how to plan and teach a variety of lessons.</a:t>
            </a:r>
          </a:p>
          <a:p>
            <a:pPr marL="544068" lvl="1" indent="-342900">
              <a:buFont typeface="+mj-lt"/>
              <a:buAutoNum type="arabicPeriod"/>
            </a:pPr>
            <a:endParaRPr lang="en-CA" b="1" dirty="0"/>
          </a:p>
          <a:p>
            <a:pPr marL="544068" lvl="1" indent="-342900">
              <a:buFont typeface="+mj-lt"/>
              <a:buAutoNum type="arabicPeriod"/>
            </a:pPr>
            <a:r>
              <a:rPr lang="en-US" dirty="0"/>
              <a:t>develop your teaching practices and techniques and understand the rationale behind them.</a:t>
            </a:r>
          </a:p>
          <a:p>
            <a:pPr marL="544068" lvl="1" indent="-342900">
              <a:buFont typeface="+mj-lt"/>
              <a:buAutoNum type="arabicPeriod"/>
            </a:pPr>
            <a:endParaRPr lang="en-US" dirty="0"/>
          </a:p>
          <a:p>
            <a:pPr marL="544068" lvl="1" indent="-342900">
              <a:buFont typeface="+mj-lt"/>
              <a:buAutoNum type="arabicPeriod"/>
            </a:pPr>
            <a:r>
              <a:rPr lang="en-US" dirty="0"/>
              <a:t>develop a deeper awareness of your teaching style, strengths, weaknesses and what works for you on an individual basis.</a:t>
            </a:r>
          </a:p>
          <a:p>
            <a:pPr marL="544068" lvl="1" indent="-342900">
              <a:buFont typeface="+mj-lt"/>
              <a:buAutoNum type="arabicPeriod"/>
            </a:pPr>
            <a:endParaRPr lang="en-CA" b="1" dirty="0"/>
          </a:p>
          <a:p>
            <a:pPr marL="544068" lvl="1" indent="-342900">
              <a:buFont typeface="+mj-lt"/>
              <a:buAutoNum type="arabicPeriod"/>
            </a:pPr>
            <a:r>
              <a:rPr lang="en-CA" dirty="0"/>
              <a:t>develop confidence as an English teacher. </a:t>
            </a:r>
            <a:endParaRPr lang="en-CA" b="1" dirty="0"/>
          </a:p>
          <a:p>
            <a:r>
              <a:rPr lang="en-US" dirty="0"/>
              <a:t> </a:t>
            </a:r>
            <a:endParaRPr lang="en-CA" b="1" dirty="0"/>
          </a:p>
        </p:txBody>
      </p:sp>
      <p:pic>
        <p:nvPicPr>
          <p:cNvPr id="2050" name="Picture 2" descr="http://previews.123rf.com/images/lightwise/lightwise1109/lightwise110900289/10743679-Internet-Verbindungen-und-Netzwerke-rund-um-den-Globus-vertreten-durch-eine-globale-internationale-r-Lizenzfreie-Bilder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3137" y="-172645"/>
            <a:ext cx="2458263" cy="1968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previews.123rf.com/images/lightwise/lightwise1109/lightwise110900289/10743679-Internet-Verbindungen-und-Netzwerke-rund-um-den-Globus-vertreten-durch-eine-globale-internationale-r-Lizenzfreie-Bilder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-172645"/>
            <a:ext cx="2458263" cy="1968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4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84875" y="533400"/>
            <a:ext cx="4330824" cy="1154163"/>
          </a:xfrm>
        </p:spPr>
        <p:txBody>
          <a:bodyPr>
            <a:normAutofit/>
          </a:bodyPr>
          <a:lstStyle/>
          <a:p>
            <a:r>
              <a:rPr lang="en-US" dirty="0"/>
              <a:t>Course Overview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08FC0FF-9519-4B20-A20D-2BA22BF8B7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012362"/>
              </p:ext>
            </p:extLst>
          </p:nvPr>
        </p:nvGraphicFramePr>
        <p:xfrm>
          <a:off x="838200" y="1354892"/>
          <a:ext cx="10439400" cy="5191908"/>
        </p:xfrm>
        <a:graphic>
          <a:graphicData uri="http://schemas.openxmlformats.org/drawingml/2006/table">
            <a:tbl>
              <a:tblPr/>
              <a:tblGrid>
                <a:gridCol w="794578">
                  <a:extLst>
                    <a:ext uri="{9D8B030D-6E8A-4147-A177-3AD203B41FA5}">
                      <a16:colId xmlns:a16="http://schemas.microsoft.com/office/drawing/2014/main" val="3721079327"/>
                    </a:ext>
                  </a:extLst>
                </a:gridCol>
                <a:gridCol w="9644822">
                  <a:extLst>
                    <a:ext uri="{9D8B030D-6E8A-4147-A177-3AD203B41FA5}">
                      <a16:colId xmlns:a16="http://schemas.microsoft.com/office/drawing/2014/main" val="1517217768"/>
                    </a:ext>
                  </a:extLst>
                </a:gridCol>
              </a:tblGrid>
              <a:tr h="330296">
                <a:tc>
                  <a:txBody>
                    <a:bodyPr/>
                    <a:lstStyle/>
                    <a:p>
                      <a:pPr fontAlgn="ctr"/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1st</a:t>
                      </a:r>
                    </a:p>
                  </a:txBody>
                  <a:tcPr marL="41188" marR="41188" marT="38614" marB="34324" anchor="ctr">
                    <a:lnL>
                      <a:noFill/>
                    </a:lnL>
                    <a:lnR w="9525" cap="flat" cmpd="sng" algn="ctr">
                      <a:solidFill>
                        <a:srgbClr val="DCD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CD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CD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DE9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NanumGothic" pitchFamily="2" charset="-127"/>
                          <a:cs typeface="Times New Roman" panose="02020603050405020304" pitchFamily="18" charset="0"/>
                        </a:rPr>
                        <a:t>Introduction to TESOL II - Theory &amp; Practice</a:t>
                      </a:r>
                    </a:p>
                  </a:txBody>
                  <a:tcPr marL="47195" marR="47195" marT="38614" marB="34324" anchor="ctr">
                    <a:lnL w="9525" cap="flat" cmpd="sng" algn="ctr">
                      <a:solidFill>
                        <a:srgbClr val="DCD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DCD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CD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469751"/>
                  </a:ext>
                </a:extLst>
              </a:tr>
              <a:tr h="231805">
                <a:tc>
                  <a:txBody>
                    <a:bodyPr/>
                    <a:lstStyle/>
                    <a:p>
                      <a:pPr fontAlgn="ctr"/>
                      <a:r>
                        <a:rPr lang="en-GB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2nd</a:t>
                      </a:r>
                    </a:p>
                  </a:txBody>
                  <a:tcPr marL="41188" marR="41188" marT="38614" marB="34324" anchor="ctr">
                    <a:lnL>
                      <a:noFill/>
                    </a:lnL>
                    <a:lnR w="9525" cap="flat" cmpd="sng" algn="ctr">
                      <a:solidFill>
                        <a:srgbClr val="DCD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CD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CD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DE9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NanumGothic" pitchFamily="2" charset="-127"/>
                          <a:cs typeface="Times New Roman" panose="02020603050405020304" pitchFamily="18" charset="0"/>
                        </a:rPr>
                        <a:t>Basic principles: Students, teacher, classroom environment</a:t>
                      </a:r>
                    </a:p>
                  </a:txBody>
                  <a:tcPr marL="47195" marR="47195" marT="38614" marB="34324" anchor="ctr">
                    <a:lnL w="9525" cap="flat" cmpd="sng" algn="ctr">
                      <a:solidFill>
                        <a:srgbClr val="DCD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DCD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CD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7146145"/>
                  </a:ext>
                </a:extLst>
              </a:tr>
              <a:tr h="231805">
                <a:tc>
                  <a:txBody>
                    <a:bodyPr/>
                    <a:lstStyle/>
                    <a:p>
                      <a:pPr fontAlgn="ctr"/>
                      <a:r>
                        <a:rPr lang="en-GB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3rd</a:t>
                      </a:r>
                    </a:p>
                  </a:txBody>
                  <a:tcPr marL="41188" marR="41188" marT="38614" marB="34324" anchor="ctr">
                    <a:lnL>
                      <a:noFill/>
                    </a:lnL>
                    <a:lnR w="9525" cap="flat" cmpd="sng" algn="ctr">
                      <a:solidFill>
                        <a:srgbClr val="DCD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CD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CD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D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NanumGothic" pitchFamily="2" charset="-127"/>
                          <a:cs typeface="Times New Roman" panose="02020603050405020304" pitchFamily="18" charset="0"/>
                        </a:rPr>
                        <a:t>The 1st day of class: Exploring your teaching philosophy, rules, &amp; expectations</a:t>
                      </a:r>
                    </a:p>
                    <a:p>
                      <a:pPr fontAlgn="ctr"/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NanumGothic" pitchFamily="2" charset="-127"/>
                        <a:cs typeface="Times New Roman" panose="02020603050405020304" pitchFamily="18" charset="0"/>
                      </a:endParaRPr>
                    </a:p>
                  </a:txBody>
                  <a:tcPr marL="47195" marR="47195" marT="38614" marB="34324" anchor="ctr">
                    <a:lnL w="9525" cap="flat" cmpd="sng" algn="ctr">
                      <a:solidFill>
                        <a:srgbClr val="DCD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DCD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CD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582589"/>
                  </a:ext>
                </a:extLst>
              </a:tr>
              <a:tr h="231805">
                <a:tc>
                  <a:txBody>
                    <a:bodyPr/>
                    <a:lstStyle/>
                    <a:p>
                      <a:pPr fontAlgn="ctr"/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4th</a:t>
                      </a:r>
                    </a:p>
                  </a:txBody>
                  <a:tcPr marL="41188" marR="41188" marT="38614" marB="34324" anchor="ctr">
                    <a:lnL>
                      <a:noFill/>
                    </a:lnL>
                    <a:lnR w="9525" cap="flat" cmpd="sng" algn="ctr">
                      <a:solidFill>
                        <a:srgbClr val="DCD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CD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CD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DE9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NanumGothic" pitchFamily="2" charset="-127"/>
                          <a:cs typeface="Times New Roman" panose="02020603050405020304" pitchFamily="18" charset="0"/>
                        </a:rPr>
                        <a:t>Teacher talk: Basic principles</a:t>
                      </a:r>
                    </a:p>
                  </a:txBody>
                  <a:tcPr marL="47195" marR="47195" marT="38614" marB="34324" anchor="ctr">
                    <a:lnL w="9525" cap="flat" cmpd="sng" algn="ctr">
                      <a:solidFill>
                        <a:srgbClr val="DCD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DCD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CD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9475931"/>
                  </a:ext>
                </a:extLst>
              </a:tr>
              <a:tr h="190345">
                <a:tc>
                  <a:txBody>
                    <a:bodyPr/>
                    <a:lstStyle/>
                    <a:p>
                      <a:pPr fontAlgn="ctr"/>
                      <a:r>
                        <a:rPr lang="en-GB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5th</a:t>
                      </a:r>
                    </a:p>
                  </a:txBody>
                  <a:tcPr marL="41188" marR="41188" marT="38614" marB="34324" anchor="ctr">
                    <a:lnL>
                      <a:noFill/>
                    </a:lnL>
                    <a:lnR w="9525" cap="flat" cmpd="sng" algn="ctr">
                      <a:solidFill>
                        <a:srgbClr val="DCD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CD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CD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DE9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NanumGothic" pitchFamily="2" charset="-127"/>
                          <a:cs typeface="Times New Roman" panose="02020603050405020304" pitchFamily="18" charset="0"/>
                        </a:rPr>
                        <a:t>Teacher talk: Application</a:t>
                      </a:r>
                    </a:p>
                  </a:txBody>
                  <a:tcPr marL="47195" marR="47195" marT="38614" marB="34324" anchor="ctr">
                    <a:lnL w="9525" cap="flat" cmpd="sng" algn="ctr">
                      <a:solidFill>
                        <a:srgbClr val="DCD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DCD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CD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545829"/>
                  </a:ext>
                </a:extLst>
              </a:tr>
              <a:tr h="252627">
                <a:tc>
                  <a:txBody>
                    <a:bodyPr/>
                    <a:lstStyle/>
                    <a:p>
                      <a:pPr fontAlgn="ctr"/>
                      <a:r>
                        <a:rPr lang="en-GB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6th</a:t>
                      </a:r>
                    </a:p>
                  </a:txBody>
                  <a:tcPr marL="41188" marR="41188" marT="38614" marB="34324" anchor="ctr">
                    <a:lnL>
                      <a:noFill/>
                    </a:lnL>
                    <a:lnR w="9525" cap="flat" cmpd="sng" algn="ctr">
                      <a:solidFill>
                        <a:srgbClr val="DCD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CD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CD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D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NanumGothic" pitchFamily="2" charset="-127"/>
                          <a:cs typeface="Times New Roman" panose="02020603050405020304" pitchFamily="18" charset="0"/>
                        </a:rPr>
                        <a:t>Working with words: Key concepts in teaching words &amp; lexical chunks</a:t>
                      </a:r>
                    </a:p>
                  </a:txBody>
                  <a:tcPr marL="47195" marR="47195" marT="38614" marB="34324" anchor="ctr">
                    <a:lnL w="9525" cap="flat" cmpd="sng" algn="ctr">
                      <a:solidFill>
                        <a:srgbClr val="DCD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DCD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CD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0943743"/>
                  </a:ext>
                </a:extLst>
              </a:tr>
              <a:tr h="265820">
                <a:tc>
                  <a:txBody>
                    <a:bodyPr/>
                    <a:lstStyle/>
                    <a:p>
                      <a:pPr fontAlgn="ctr"/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7th</a:t>
                      </a:r>
                    </a:p>
                  </a:txBody>
                  <a:tcPr marL="41188" marR="41188" marT="38614" marB="34324" anchor="ctr">
                    <a:lnL>
                      <a:noFill/>
                    </a:lnL>
                    <a:lnR w="9525" cap="flat" cmpd="sng" algn="ctr">
                      <a:solidFill>
                        <a:srgbClr val="DCD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CD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CD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D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NanumGothic" pitchFamily="2" charset="-127"/>
                          <a:cs typeface="Times New Roman" panose="02020603050405020304" pitchFamily="18" charset="0"/>
                        </a:rPr>
                        <a:t>Teaching vocabulary: Form, use, meaning, pronunciation</a:t>
                      </a:r>
                    </a:p>
                    <a:p>
                      <a:pPr fontAlgn="ctr"/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NanumGothic" pitchFamily="2" charset="-127"/>
                        <a:cs typeface="Times New Roman" panose="02020603050405020304" pitchFamily="18" charset="0"/>
                      </a:endParaRPr>
                    </a:p>
                  </a:txBody>
                  <a:tcPr marL="47195" marR="47195" marT="38614" marB="34324" anchor="ctr">
                    <a:lnL w="9525" cap="flat" cmpd="sng" algn="ctr">
                      <a:solidFill>
                        <a:srgbClr val="DCD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DCD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CD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3128082"/>
                  </a:ext>
                </a:extLst>
              </a:tr>
              <a:tr h="231805">
                <a:tc>
                  <a:txBody>
                    <a:bodyPr/>
                    <a:lstStyle/>
                    <a:p>
                      <a:pPr fontAlgn="ctr"/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8th</a:t>
                      </a:r>
                    </a:p>
                  </a:txBody>
                  <a:tcPr marL="41188" marR="41188" marT="38614" marB="34324" anchor="ctr">
                    <a:lnL>
                      <a:noFill/>
                    </a:lnL>
                    <a:lnR w="9525" cap="flat" cmpd="sng" algn="ctr">
                      <a:solidFill>
                        <a:srgbClr val="DCD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CD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CD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D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NanumGothic" pitchFamily="2" charset="-127"/>
                          <a:cs typeface="Times New Roman" panose="02020603050405020304" pitchFamily="18" charset="0"/>
                        </a:rPr>
                        <a:t>*Midterm application tasks</a:t>
                      </a:r>
                    </a:p>
                    <a:p>
                      <a:pPr fontAlgn="ctr"/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NanumGothic" pitchFamily="2" charset="-127"/>
                        <a:cs typeface="Times New Roman" panose="02020603050405020304" pitchFamily="18" charset="0"/>
                      </a:endParaRPr>
                    </a:p>
                  </a:txBody>
                  <a:tcPr marL="47195" marR="47195" marT="38614" marB="34324" anchor="ctr">
                    <a:lnL w="9525" cap="flat" cmpd="sng" algn="ctr">
                      <a:solidFill>
                        <a:srgbClr val="DCD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DCD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CD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8170956"/>
                  </a:ext>
                </a:extLst>
              </a:tr>
              <a:tr h="231805">
                <a:tc>
                  <a:txBody>
                    <a:bodyPr/>
                    <a:lstStyle/>
                    <a:p>
                      <a:pPr fontAlgn="ctr"/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9th</a:t>
                      </a:r>
                    </a:p>
                  </a:txBody>
                  <a:tcPr marL="41188" marR="41188" marT="38614" marB="34324" anchor="ctr">
                    <a:lnL>
                      <a:noFill/>
                    </a:lnL>
                    <a:lnR w="9525" cap="flat" cmpd="sng" algn="ctr">
                      <a:solidFill>
                        <a:srgbClr val="DCD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CD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CD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DE9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NanumGothic" pitchFamily="2" charset="-127"/>
                          <a:cs typeface="Times New Roman" panose="02020603050405020304" pitchFamily="18" charset="0"/>
                        </a:rPr>
                        <a:t>L1 use in the L2 classroom</a:t>
                      </a:r>
                    </a:p>
                  </a:txBody>
                  <a:tcPr marL="47195" marR="47195" marT="38614" marB="34324" anchor="ctr">
                    <a:lnL w="9525" cap="flat" cmpd="sng" algn="ctr">
                      <a:solidFill>
                        <a:srgbClr val="DCD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DCD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CD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765816"/>
                  </a:ext>
                </a:extLst>
              </a:tr>
              <a:tr h="231805">
                <a:tc>
                  <a:txBody>
                    <a:bodyPr/>
                    <a:lstStyle/>
                    <a:p>
                      <a:pPr fontAlgn="ctr"/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10th</a:t>
                      </a:r>
                    </a:p>
                  </a:txBody>
                  <a:tcPr marL="41188" marR="41188" marT="38614" marB="34324" anchor="ctr">
                    <a:lnL>
                      <a:noFill/>
                    </a:lnL>
                    <a:lnR w="9525" cap="flat" cmpd="sng" algn="ctr">
                      <a:solidFill>
                        <a:srgbClr val="DCD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CD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CD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DE9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NanumGothic" pitchFamily="2" charset="-127"/>
                          <a:cs typeface="Times New Roman" panose="02020603050405020304" pitchFamily="18" charset="0"/>
                        </a:rPr>
                        <a:t>Concept checking</a:t>
                      </a:r>
                    </a:p>
                  </a:txBody>
                  <a:tcPr marL="47195" marR="47195" marT="38614" marB="34324" anchor="ctr">
                    <a:lnL w="9525" cap="flat" cmpd="sng" algn="ctr">
                      <a:solidFill>
                        <a:srgbClr val="DCD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DCD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CD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6239108"/>
                  </a:ext>
                </a:extLst>
              </a:tr>
              <a:tr h="231805">
                <a:tc>
                  <a:txBody>
                    <a:bodyPr/>
                    <a:lstStyle/>
                    <a:p>
                      <a:pPr fontAlgn="ctr"/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11th</a:t>
                      </a:r>
                    </a:p>
                  </a:txBody>
                  <a:tcPr marL="41188" marR="41188" marT="38614" marB="34324" anchor="ctr">
                    <a:lnL>
                      <a:noFill/>
                    </a:lnL>
                    <a:lnR w="9525" cap="flat" cmpd="sng" algn="ctr">
                      <a:solidFill>
                        <a:srgbClr val="DCD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CD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CD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DE9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NanumGothic" pitchFamily="2" charset="-127"/>
                          <a:cs typeface="Times New Roman" panose="02020603050405020304" pitchFamily="18" charset="0"/>
                        </a:rPr>
                        <a:t>Concept checking application</a:t>
                      </a:r>
                    </a:p>
                  </a:txBody>
                  <a:tcPr marL="47195" marR="47195" marT="38614" marB="34324" anchor="ctr">
                    <a:lnL w="9525" cap="flat" cmpd="sng" algn="ctr">
                      <a:solidFill>
                        <a:srgbClr val="DCD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DCD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CD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721224"/>
                  </a:ext>
                </a:extLst>
              </a:tr>
              <a:tr h="231805">
                <a:tc>
                  <a:txBody>
                    <a:bodyPr/>
                    <a:lstStyle/>
                    <a:p>
                      <a:pPr fontAlgn="ctr"/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12th</a:t>
                      </a:r>
                    </a:p>
                  </a:txBody>
                  <a:tcPr marL="41188" marR="41188" marT="38614" marB="34324" anchor="ctr">
                    <a:lnL>
                      <a:noFill/>
                    </a:lnL>
                    <a:lnR w="9525" cap="flat" cmpd="sng" algn="ctr">
                      <a:solidFill>
                        <a:srgbClr val="DCD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CD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CD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D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NanumGothic" pitchFamily="2" charset="-127"/>
                          <a:cs typeface="Times New Roman" panose="02020603050405020304" pitchFamily="18" charset="0"/>
                        </a:rPr>
                        <a:t>Planning integrated lessons: Text driven approach (Pre-During-Post + Task feedback cycle)</a:t>
                      </a:r>
                    </a:p>
                    <a:p>
                      <a:pPr fontAlgn="ctr"/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NanumGothic" pitchFamily="2" charset="-127"/>
                        <a:cs typeface="Times New Roman" panose="02020603050405020304" pitchFamily="18" charset="0"/>
                      </a:endParaRPr>
                    </a:p>
                  </a:txBody>
                  <a:tcPr marL="47195" marR="47195" marT="38614" marB="34324" anchor="ctr">
                    <a:lnL w="9525" cap="flat" cmpd="sng" algn="ctr">
                      <a:solidFill>
                        <a:srgbClr val="DCD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DCD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CD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5047135"/>
                  </a:ext>
                </a:extLst>
              </a:tr>
              <a:tr h="231805">
                <a:tc>
                  <a:txBody>
                    <a:bodyPr/>
                    <a:lstStyle/>
                    <a:p>
                      <a:pPr fontAlgn="ctr"/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13th</a:t>
                      </a:r>
                    </a:p>
                  </a:txBody>
                  <a:tcPr marL="41188" marR="41188" marT="38614" marB="34324" anchor="ctr">
                    <a:lnL>
                      <a:noFill/>
                    </a:lnL>
                    <a:lnR w="9525" cap="flat" cmpd="sng" algn="ctr">
                      <a:solidFill>
                        <a:srgbClr val="DCD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CD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CD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D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NanumGothic" pitchFamily="2" charset="-127"/>
                          <a:cs typeface="Times New Roman" panose="02020603050405020304" pitchFamily="18" charset="0"/>
                        </a:rPr>
                        <a:t>Planning an integrated lesson: Plan, share, feedback</a:t>
                      </a:r>
                    </a:p>
                    <a:p>
                      <a:pPr fontAlgn="ctr"/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NanumGothic" pitchFamily="2" charset="-127"/>
                        <a:cs typeface="Times New Roman" panose="02020603050405020304" pitchFamily="18" charset="0"/>
                      </a:endParaRPr>
                    </a:p>
                  </a:txBody>
                  <a:tcPr marL="47195" marR="47195" marT="38614" marB="34324" anchor="ctr">
                    <a:lnL w="9525" cap="flat" cmpd="sng" algn="ctr">
                      <a:solidFill>
                        <a:srgbClr val="DCD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DCD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CD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906013"/>
                  </a:ext>
                </a:extLst>
              </a:tr>
              <a:tr h="377568">
                <a:tc>
                  <a:txBody>
                    <a:bodyPr/>
                    <a:lstStyle/>
                    <a:p>
                      <a:pPr fontAlgn="ctr"/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14th</a:t>
                      </a:r>
                    </a:p>
                  </a:txBody>
                  <a:tcPr marL="41188" marR="41188" marT="38614" marB="34324" anchor="ctr">
                    <a:lnL>
                      <a:noFill/>
                    </a:lnL>
                    <a:lnR w="9525" cap="flat" cmpd="sng" algn="ctr">
                      <a:solidFill>
                        <a:srgbClr val="DCD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CD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CD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D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NanumGothic" pitchFamily="2" charset="-127"/>
                          <a:cs typeface="Times New Roman" panose="02020603050405020304" pitchFamily="18" charset="0"/>
                        </a:rPr>
                        <a:t>Final application tasks (Microteaching)</a:t>
                      </a:r>
                    </a:p>
                    <a:p>
                      <a:pPr fontAlgn="ctr"/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NanumGothic" pitchFamily="2" charset="-127"/>
                        <a:cs typeface="Times New Roman" panose="02020603050405020304" pitchFamily="18" charset="0"/>
                      </a:endParaRPr>
                    </a:p>
                  </a:txBody>
                  <a:tcPr marL="47195" marR="47195" marT="38614" marB="34324" anchor="ctr">
                    <a:lnL w="9525" cap="flat" cmpd="sng" algn="ctr">
                      <a:solidFill>
                        <a:srgbClr val="DCD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DCD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CD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478836"/>
                  </a:ext>
                </a:extLst>
              </a:tr>
              <a:tr h="435266">
                <a:tc>
                  <a:txBody>
                    <a:bodyPr/>
                    <a:lstStyle/>
                    <a:p>
                      <a:pPr fontAlgn="ctr"/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15th</a:t>
                      </a:r>
                    </a:p>
                  </a:txBody>
                  <a:tcPr marL="41188" marR="41188" marT="38614" marB="34324" anchor="ctr">
                    <a:lnL>
                      <a:noFill/>
                    </a:lnL>
                    <a:lnR w="9525" cap="flat" cmpd="sng" algn="ctr">
                      <a:solidFill>
                        <a:srgbClr val="DCD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CD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CD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D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NanumGothic" pitchFamily="2" charset="-127"/>
                          <a:cs typeface="Times New Roman" panose="02020603050405020304" pitchFamily="18" charset="0"/>
                        </a:rPr>
                        <a:t>Final application tasks </a:t>
                      </a: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NanumGothic" pitchFamily="2" charset="-127"/>
                          <a:cs typeface="Times New Roman" panose="02020603050405020304" pitchFamily="18" charset="0"/>
                        </a:rPr>
                        <a:t>(Microteaching)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NanumGothic" pitchFamily="2" charset="-127"/>
                        <a:cs typeface="Times New Roman" panose="02020603050405020304" pitchFamily="18" charset="0"/>
                      </a:endParaRPr>
                    </a:p>
                    <a:p>
                      <a:pPr fontAlgn="ctr"/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NanumGothic" pitchFamily="2" charset="-127"/>
                        <a:cs typeface="Times New Roman" panose="02020603050405020304" pitchFamily="18" charset="0"/>
                      </a:endParaRPr>
                    </a:p>
                  </a:txBody>
                  <a:tcPr marL="47195" marR="47195" marT="38614" marB="34324" anchor="ctr">
                    <a:lnL w="9525" cap="flat" cmpd="sng" algn="ctr">
                      <a:solidFill>
                        <a:srgbClr val="DCD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DCD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CDB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93162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6969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2988" y="609600"/>
            <a:ext cx="4908612" cy="1154163"/>
          </a:xfrm>
        </p:spPr>
        <p:txBody>
          <a:bodyPr>
            <a:noAutofit/>
          </a:bodyPr>
          <a:lstStyle/>
          <a:p>
            <a:r>
              <a:rPr lang="en-US" dirty="0"/>
              <a:t>Course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2133600"/>
            <a:ext cx="9144000" cy="3276600"/>
          </a:xfrm>
          <a:ln>
            <a:solidFill>
              <a:schemeClr val="tx2"/>
            </a:solidFill>
          </a:ln>
        </p:spPr>
        <p:txBody>
          <a:bodyPr>
            <a:noAutofit/>
          </a:bodyPr>
          <a:lstStyle/>
          <a:p>
            <a:r>
              <a:rPr lang="en-US" b="1" dirty="0"/>
              <a:t>Attendance</a:t>
            </a:r>
            <a:r>
              <a:rPr lang="en-US" dirty="0"/>
              <a:t>					15 %</a:t>
            </a:r>
            <a:endParaRPr lang="en-CA" dirty="0"/>
          </a:p>
          <a:p>
            <a:r>
              <a:rPr lang="en-US" b="1" dirty="0"/>
              <a:t>Participation, Professionalism		</a:t>
            </a:r>
            <a:r>
              <a:rPr lang="en-US" dirty="0"/>
              <a:t>	15 %</a:t>
            </a:r>
            <a:endParaRPr lang="en-CA" dirty="0"/>
          </a:p>
          <a:p>
            <a:r>
              <a:rPr lang="en-US" b="1" dirty="0"/>
              <a:t>Class assignments &amp; reflective tasks	</a:t>
            </a:r>
            <a:r>
              <a:rPr lang="en-US" dirty="0"/>
              <a:t>	10 %</a:t>
            </a:r>
          </a:p>
          <a:p>
            <a:r>
              <a:rPr lang="en-US" b="1" dirty="0"/>
              <a:t>Midterm application task</a:t>
            </a:r>
            <a:r>
              <a:rPr lang="en-US" dirty="0"/>
              <a:t>			25%</a:t>
            </a:r>
            <a:endParaRPr lang="en-CA" dirty="0"/>
          </a:p>
          <a:p>
            <a:r>
              <a:rPr lang="en-US" b="1" dirty="0"/>
              <a:t>Final </a:t>
            </a:r>
            <a:r>
              <a:rPr lang="en-US" b="1"/>
              <a:t>application task		</a:t>
            </a:r>
            <a:r>
              <a:rPr lang="en-US" dirty="0"/>
              <a:t>		35%</a:t>
            </a:r>
            <a:endParaRPr lang="en-CA" dirty="0"/>
          </a:p>
          <a:p>
            <a:r>
              <a:rPr lang="en-US" dirty="0"/>
              <a:t>		</a:t>
            </a:r>
            <a:endParaRPr lang="en-CA" dirty="0"/>
          </a:p>
          <a:p>
            <a:r>
              <a:rPr lang="en-US" b="1" dirty="0"/>
              <a:t>Total	</a:t>
            </a:r>
            <a:r>
              <a:rPr lang="en-US" dirty="0"/>
              <a:t>					100 %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66623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8975" y="381000"/>
            <a:ext cx="5505450" cy="1325563"/>
          </a:xfrm>
        </p:spPr>
        <p:txBody>
          <a:bodyPr>
            <a:normAutofit/>
          </a:bodyPr>
          <a:lstStyle/>
          <a:p>
            <a:pPr algn="ctr"/>
            <a:r>
              <a:rPr lang="en-CA" dirty="0"/>
              <a:t>Attendance (15%)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485900" y="2133600"/>
            <a:ext cx="8991600" cy="3975100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1" hangingPunct="1">
              <a:lnSpc>
                <a:spcPct val="90000"/>
              </a:lnSpc>
              <a:spcBef>
                <a:spcPts val="12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5156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7452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884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latinLnBrk="0" hangingPunct="0">
              <a:buNone/>
            </a:pPr>
            <a:r>
              <a:rPr lang="en-US" sz="1800" dirty="0">
                <a:solidFill>
                  <a:schemeClr val="accent6">
                    <a:lumMod val="50000"/>
                  </a:schemeClr>
                </a:solidFill>
              </a:rPr>
              <a:t>*Attendance includes being here on time prepared for class. </a:t>
            </a:r>
          </a:p>
          <a:p>
            <a:pPr marL="0" indent="0" latinLnBrk="0" hangingPunct="0">
              <a:buNone/>
            </a:pPr>
            <a:r>
              <a:rPr lang="en-US" sz="1800" b="1" u="sng" dirty="0">
                <a:solidFill>
                  <a:schemeClr val="accent6">
                    <a:lumMod val="50000"/>
                  </a:schemeClr>
                </a:solidFill>
              </a:rPr>
              <a:t>LATENESS</a:t>
            </a:r>
          </a:p>
          <a:p>
            <a:pPr marL="0" indent="0" latinLnBrk="0" hangingPunct="0">
              <a:buNone/>
            </a:pPr>
            <a:r>
              <a:rPr lang="en-US" sz="1800" b="1" dirty="0">
                <a:solidFill>
                  <a:schemeClr val="accent6">
                    <a:lumMod val="50000"/>
                  </a:schemeClr>
                </a:solidFill>
              </a:rPr>
              <a:t>*5 </a:t>
            </a:r>
            <a:r>
              <a:rPr lang="en-US" sz="1800" b="1" dirty="0" err="1">
                <a:solidFill>
                  <a:schemeClr val="accent6">
                    <a:lumMod val="50000"/>
                  </a:schemeClr>
                </a:solidFill>
              </a:rPr>
              <a:t>mins</a:t>
            </a:r>
            <a:r>
              <a:rPr lang="en-US" sz="1800" b="1" dirty="0">
                <a:solidFill>
                  <a:schemeClr val="accent6">
                    <a:lumMod val="50000"/>
                  </a:schemeClr>
                </a:solidFill>
              </a:rPr>
              <a:t>. after the start of class = late</a:t>
            </a:r>
          </a:p>
          <a:p>
            <a:pPr marL="0" indent="0" latinLnBrk="0" hangingPunct="0">
              <a:buNone/>
            </a:pPr>
            <a:r>
              <a:rPr lang="en-US" sz="1800" b="1" dirty="0">
                <a:solidFill>
                  <a:schemeClr val="accent6">
                    <a:lumMod val="50000"/>
                  </a:schemeClr>
                </a:solidFill>
              </a:rPr>
              <a:t>*Late = 1 point deduction in attendance</a:t>
            </a:r>
          </a:p>
          <a:p>
            <a:pPr marL="0" indent="0" latinLnBrk="0" hangingPunct="0">
              <a:buNone/>
            </a:pPr>
            <a:r>
              <a:rPr lang="en-US" sz="1800" b="1" u="sng" dirty="0">
                <a:solidFill>
                  <a:schemeClr val="accent6">
                    <a:lumMod val="50000"/>
                  </a:schemeClr>
                </a:solidFill>
              </a:rPr>
              <a:t>Absence</a:t>
            </a:r>
          </a:p>
          <a:p>
            <a:pPr marL="0" indent="0" latinLnBrk="0" hangingPunct="0">
              <a:buNone/>
            </a:pPr>
            <a:r>
              <a:rPr lang="en-US" sz="1800" b="1" dirty="0">
                <a:solidFill>
                  <a:schemeClr val="accent6">
                    <a:lumMod val="50000"/>
                  </a:schemeClr>
                </a:solidFill>
              </a:rPr>
              <a:t>*More than 30 </a:t>
            </a:r>
            <a:r>
              <a:rPr lang="en-US" sz="1800" b="1" dirty="0" err="1">
                <a:solidFill>
                  <a:schemeClr val="accent6">
                    <a:lumMod val="50000"/>
                  </a:schemeClr>
                </a:solidFill>
              </a:rPr>
              <a:t>mins</a:t>
            </a:r>
            <a:r>
              <a:rPr lang="en-US" sz="1800" b="1" dirty="0">
                <a:solidFill>
                  <a:schemeClr val="accent6">
                    <a:lumMod val="50000"/>
                  </a:schemeClr>
                </a:solidFill>
              </a:rPr>
              <a:t>. = absent </a:t>
            </a:r>
          </a:p>
          <a:p>
            <a:pPr marL="0" indent="0" latinLnBrk="0" hangingPunct="0">
              <a:buNone/>
            </a:pPr>
            <a:r>
              <a:rPr lang="en-US" sz="1800" b="1" dirty="0">
                <a:solidFill>
                  <a:schemeClr val="accent6">
                    <a:lumMod val="50000"/>
                  </a:schemeClr>
                </a:solidFill>
              </a:rPr>
              <a:t>* Absence = 2 point deduction in attendance</a:t>
            </a:r>
          </a:p>
          <a:p>
            <a:pPr marL="0" indent="0" latinLnBrk="0" hangingPunct="0">
              <a:buNone/>
            </a:pPr>
            <a:r>
              <a:rPr lang="en-US" sz="1800" i="1" dirty="0">
                <a:solidFill>
                  <a:srgbClr val="C00000"/>
                </a:solidFill>
              </a:rPr>
              <a:t>**Absence and tardiness will only be excused if a valid reason and/or a doctors note is provided.</a:t>
            </a:r>
          </a:p>
          <a:p>
            <a:pPr marL="0" indent="0" latinLnBrk="0">
              <a:buNone/>
            </a:pP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642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dirty="0"/>
              <a:t>Participation, Professionalism (15%)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295402" y="1981201"/>
            <a:ext cx="8839198" cy="3793066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1" hangingPunct="1">
              <a:lnSpc>
                <a:spcPct val="90000"/>
              </a:lnSpc>
              <a:spcBef>
                <a:spcPts val="12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5156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7452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884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latinLnBrk="0" hangingPunct="0">
              <a:buNone/>
            </a:pP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latinLnBrk="0" hangingPunct="0">
              <a:buNone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Participation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includes all classroom tasks i.e., projects, performances, discussions etc., as well as attention, attitude.</a:t>
            </a:r>
          </a:p>
          <a:p>
            <a:pPr marL="0" indent="0" latinLnBrk="0" hangingPunct="0">
              <a:buNone/>
            </a:pP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latinLnBrk="0" hangingPunct="0">
              <a:buNone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Professionalism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is the way you conduct yourself in class and with your professor.</a:t>
            </a:r>
          </a:p>
        </p:txBody>
      </p:sp>
    </p:spTree>
    <p:extLst>
      <p:ext uri="{BB962C8B-B14F-4D97-AF65-F5344CB8AC3E}">
        <p14:creationId xmlns:p14="http://schemas.microsoft.com/office/powerpoint/2010/main" val="482532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914400"/>
            <a:ext cx="9067800" cy="131359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600" dirty="0"/>
              <a:t>Class assignments &amp; reflective tasks </a:t>
            </a:r>
            <a:r>
              <a:rPr lang="en-CA" sz="5300" dirty="0"/>
              <a:t>(10%)</a:t>
            </a:r>
            <a:br>
              <a:rPr lang="en-CA" i="1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b="1" dirty="0"/>
              <a:t>Class assignments &amp; reflective tasks: </a:t>
            </a:r>
            <a:r>
              <a:rPr lang="en-US" dirty="0"/>
              <a:t>during the course the professor may assign short reflective questions to be answered as homework. Additionally, after each microteaching lesson a short written reflection will need to be submitted. 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964840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Retro Wedding">
      <a:dk1>
        <a:srgbClr val="5B9B8A"/>
      </a:dk1>
      <a:lt1>
        <a:sysClr val="window" lastClr="FFFFFF"/>
      </a:lt1>
      <a:dk2>
        <a:srgbClr val="000000"/>
      </a:dk2>
      <a:lt2>
        <a:srgbClr val="B8D5CD"/>
      </a:lt2>
      <a:accent1>
        <a:srgbClr val="CF3C32"/>
      </a:accent1>
      <a:accent2>
        <a:srgbClr val="F06B47"/>
      </a:accent2>
      <a:accent3>
        <a:srgbClr val="F4C064"/>
      </a:accent3>
      <a:accent4>
        <a:srgbClr val="67DDC6"/>
      </a:accent4>
      <a:accent5>
        <a:srgbClr val="B9D7D0"/>
      </a:accent5>
      <a:accent6>
        <a:srgbClr val="563C21"/>
      </a:accent6>
      <a:hlink>
        <a:srgbClr val="CF3C32"/>
      </a:hlink>
      <a:folHlink>
        <a:srgbClr val="969696"/>
      </a:folHlink>
    </a:clrScheme>
    <a:fontScheme name="Segoe Script-Bookman Old Style">
      <a:majorFont>
        <a:latin typeface="Segoe Script"/>
        <a:ea typeface=""/>
        <a:cs typeface=""/>
      </a:majorFont>
      <a:minorFont>
        <a:latin typeface="Bookman Old Styl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Retro Wedding">
      <a:dk1>
        <a:srgbClr val="5B9B8A"/>
      </a:dk1>
      <a:lt1>
        <a:sysClr val="window" lastClr="FFFFFF"/>
      </a:lt1>
      <a:dk2>
        <a:srgbClr val="000000"/>
      </a:dk2>
      <a:lt2>
        <a:srgbClr val="B8D5CD"/>
      </a:lt2>
      <a:accent1>
        <a:srgbClr val="CF3C32"/>
      </a:accent1>
      <a:accent2>
        <a:srgbClr val="F06B47"/>
      </a:accent2>
      <a:accent3>
        <a:srgbClr val="F4C064"/>
      </a:accent3>
      <a:accent4>
        <a:srgbClr val="67DDC6"/>
      </a:accent4>
      <a:accent5>
        <a:srgbClr val="B9D7D0"/>
      </a:accent5>
      <a:accent6>
        <a:srgbClr val="563C21"/>
      </a:accent6>
      <a:hlink>
        <a:srgbClr val="CF3C32"/>
      </a:hlink>
      <a:folHlink>
        <a:srgbClr val="969696"/>
      </a:folHlink>
    </a:clrScheme>
    <a:fontScheme name="Segoe Script-Bookman Old Style">
      <a:majorFont>
        <a:latin typeface="Segoe Script"/>
        <a:ea typeface=""/>
        <a:cs typeface=""/>
      </a:majorFont>
      <a:minorFont>
        <a:latin typeface="Bookman Old Styl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8DC9208-FBE7-4E4A-AD44-2539E646109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589</Words>
  <Application>Microsoft Office PowerPoint</Application>
  <PresentationFormat>Widescreen</PresentationFormat>
  <Paragraphs>102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Bookman Old Style</vt:lpstr>
      <vt:lpstr>Times New Roman</vt:lpstr>
      <vt:lpstr>Tw Cen MT</vt:lpstr>
      <vt:lpstr>Tw Cen MT Condensed</vt:lpstr>
      <vt:lpstr>Wingdings 3</vt:lpstr>
      <vt:lpstr>Integral</vt:lpstr>
      <vt:lpstr>TESOL II  Theory &amp; Practice</vt:lpstr>
      <vt:lpstr>Course pre-requisite</vt:lpstr>
      <vt:lpstr>Materials</vt:lpstr>
      <vt:lpstr>The course</vt:lpstr>
      <vt:lpstr>Course Overview</vt:lpstr>
      <vt:lpstr>Course Evaluation</vt:lpstr>
      <vt:lpstr>Attendance (15%)</vt:lpstr>
      <vt:lpstr>Participation, Professionalism (15%)</vt:lpstr>
      <vt:lpstr>Class assignments &amp; reflective tasks (10%) </vt:lpstr>
      <vt:lpstr>Midterm Application Task (25%)  </vt:lpstr>
      <vt:lpstr>Final Application Task (35%)  </vt:lpstr>
      <vt:lpstr>Contact </vt:lpstr>
      <vt:lpstr>Additional Details and Information &amp; Course Materials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2014-02-18T12:39:48Z</dcterms:created>
  <dcterms:modified xsi:type="dcterms:W3CDTF">2023-03-06T07:58:14Z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TC038958549991</vt:lpwstr>
  </property>
</Properties>
</file>