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2" r:id="rId3"/>
    <p:sldId id="261" r:id="rId4"/>
    <p:sldId id="257" r:id="rId5"/>
    <p:sldId id="263" r:id="rId6"/>
    <p:sldId id="264" r:id="rId7"/>
    <p:sldId id="265" r:id="rId8"/>
    <p:sldId id="273" r:id="rId9"/>
    <p:sldId id="266" r:id="rId10"/>
    <p:sldId id="274" r:id="rId11"/>
    <p:sldId id="299" r:id="rId12"/>
    <p:sldId id="298" r:id="rId13"/>
    <p:sldId id="272" r:id="rId14"/>
    <p:sldId id="275" r:id="rId15"/>
    <p:sldId id="260" r:id="rId16"/>
    <p:sldId id="258" r:id="rId17"/>
    <p:sldId id="259" r:id="rId18"/>
    <p:sldId id="276" r:id="rId19"/>
    <p:sldId id="270" r:id="rId20"/>
    <p:sldId id="300" r:id="rId21"/>
    <p:sldId id="301" r:id="rId22"/>
    <p:sldId id="271" r:id="rId23"/>
    <p:sldId id="302" r:id="rId24"/>
    <p:sldId id="277" r:id="rId25"/>
    <p:sldId id="280" r:id="rId26"/>
    <p:sldId id="281" r:id="rId27"/>
    <p:sldId id="285" r:id="rId28"/>
    <p:sldId id="282" r:id="rId29"/>
    <p:sldId id="283" r:id="rId30"/>
    <p:sldId id="284" r:id="rId31"/>
    <p:sldId id="297" r:id="rId32"/>
    <p:sldId id="286" r:id="rId33"/>
    <p:sldId id="287" r:id="rId34"/>
    <p:sldId id="288" r:id="rId35"/>
    <p:sldId id="289" r:id="rId36"/>
    <p:sldId id="290" r:id="rId37"/>
    <p:sldId id="292" r:id="rId38"/>
    <p:sldId id="294" r:id="rId39"/>
    <p:sldId id="295" r:id="rId40"/>
    <p:sldId id="291" r:id="rId41"/>
    <p:sldId id="293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8423CD39-6A13-4E14-A4A1-6D82EA7DF1E3}">
          <p14:sldIdLst>
            <p14:sldId id="256"/>
            <p14:sldId id="262"/>
            <p14:sldId id="261"/>
            <p14:sldId id="257"/>
            <p14:sldId id="263"/>
            <p14:sldId id="264"/>
            <p14:sldId id="265"/>
            <p14:sldId id="273"/>
            <p14:sldId id="266"/>
            <p14:sldId id="274"/>
            <p14:sldId id="299"/>
            <p14:sldId id="298"/>
            <p14:sldId id="272"/>
            <p14:sldId id="275"/>
            <p14:sldId id="260"/>
            <p14:sldId id="258"/>
            <p14:sldId id="259"/>
            <p14:sldId id="276"/>
            <p14:sldId id="270"/>
            <p14:sldId id="300"/>
            <p14:sldId id="301"/>
            <p14:sldId id="271"/>
            <p14:sldId id="302"/>
            <p14:sldId id="277"/>
            <p14:sldId id="280"/>
            <p14:sldId id="281"/>
            <p14:sldId id="285"/>
            <p14:sldId id="282"/>
            <p14:sldId id="283"/>
            <p14:sldId id="284"/>
            <p14:sldId id="297"/>
            <p14:sldId id="286"/>
            <p14:sldId id="287"/>
            <p14:sldId id="288"/>
            <p14:sldId id="289"/>
            <p14:sldId id="290"/>
            <p14:sldId id="292"/>
            <p14:sldId id="294"/>
            <p14:sldId id="295"/>
            <p14:sldId id="291"/>
            <p14:sldId id="293"/>
          </p14:sldIdLst>
        </p14:section>
        <p14:section name="제목 없는 구역" id="{0BD9FAFC-1403-45DC-BF45-E626D1413DE3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33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7AB7-BDFD-42EF-80EC-E9D909A2CFAB}" type="datetimeFigureOut">
              <a:rPr lang="en-CA" smtClean="0"/>
              <a:t>08/05/2020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2511C-6374-4F5E-A6BE-4140B3BF12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8692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7AB7-BDFD-42EF-80EC-E9D909A2CFAB}" type="datetimeFigureOut">
              <a:rPr lang="en-CA" smtClean="0"/>
              <a:t>08/05/2020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2511C-6374-4F5E-A6BE-4140B3BF12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2300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7AB7-BDFD-42EF-80EC-E9D909A2CFAB}" type="datetimeFigureOut">
              <a:rPr lang="en-CA" smtClean="0"/>
              <a:t>08/05/2020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2511C-6374-4F5E-A6BE-4140B3BF1280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2099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7AB7-BDFD-42EF-80EC-E9D909A2CFAB}" type="datetimeFigureOut">
              <a:rPr lang="en-CA" smtClean="0"/>
              <a:t>08/05/2020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2511C-6374-4F5E-A6BE-4140B3BF12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2418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7AB7-BDFD-42EF-80EC-E9D909A2CFAB}" type="datetimeFigureOut">
              <a:rPr lang="en-CA" smtClean="0"/>
              <a:t>08/05/2020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2511C-6374-4F5E-A6BE-4140B3BF1280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42854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7AB7-BDFD-42EF-80EC-E9D909A2CFAB}" type="datetimeFigureOut">
              <a:rPr lang="en-CA" smtClean="0"/>
              <a:t>08/05/2020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2511C-6374-4F5E-A6BE-4140B3BF12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91188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7AB7-BDFD-42EF-80EC-E9D909A2CFAB}" type="datetimeFigureOut">
              <a:rPr lang="en-CA" smtClean="0"/>
              <a:t>08/05/2020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2511C-6374-4F5E-A6BE-4140B3BF12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1469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7AB7-BDFD-42EF-80EC-E9D909A2CFAB}" type="datetimeFigureOut">
              <a:rPr lang="en-CA" smtClean="0"/>
              <a:t>08/05/2020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2511C-6374-4F5E-A6BE-4140B3BF12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1104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7AB7-BDFD-42EF-80EC-E9D909A2CFAB}" type="datetimeFigureOut">
              <a:rPr lang="en-CA" smtClean="0"/>
              <a:t>08/05/2020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2511C-6374-4F5E-A6BE-4140B3BF12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4813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7AB7-BDFD-42EF-80EC-E9D909A2CFAB}" type="datetimeFigureOut">
              <a:rPr lang="en-CA" smtClean="0"/>
              <a:t>08/05/2020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2511C-6374-4F5E-A6BE-4140B3BF12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29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7AB7-BDFD-42EF-80EC-E9D909A2CFAB}" type="datetimeFigureOut">
              <a:rPr lang="en-CA" smtClean="0"/>
              <a:t>08/05/2020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2511C-6374-4F5E-A6BE-4140B3BF12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6817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7AB7-BDFD-42EF-80EC-E9D909A2CFAB}" type="datetimeFigureOut">
              <a:rPr lang="en-CA" smtClean="0"/>
              <a:t>08/05/2020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2511C-6374-4F5E-A6BE-4140B3BF12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763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7AB7-BDFD-42EF-80EC-E9D909A2CFAB}" type="datetimeFigureOut">
              <a:rPr lang="en-CA" smtClean="0"/>
              <a:t>08/05/2020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2511C-6374-4F5E-A6BE-4140B3BF12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3436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7AB7-BDFD-42EF-80EC-E9D909A2CFAB}" type="datetimeFigureOut">
              <a:rPr lang="en-CA" smtClean="0"/>
              <a:t>08/05/2020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2511C-6374-4F5E-A6BE-4140B3BF12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8088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7AB7-BDFD-42EF-80EC-E9D909A2CFAB}" type="datetimeFigureOut">
              <a:rPr lang="en-CA" smtClean="0"/>
              <a:t>08/05/2020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2511C-6374-4F5E-A6BE-4140B3BF12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2496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2511C-6374-4F5E-A6BE-4140B3BF1280}" type="slidenum">
              <a:rPr lang="en-CA" smtClean="0"/>
              <a:t>‹#›</a:t>
            </a:fld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7AB7-BDFD-42EF-80EC-E9D909A2CFAB}" type="datetimeFigureOut">
              <a:rPr lang="en-CA" smtClean="0"/>
              <a:t>08/05/2020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3872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D7AB7-BDFD-42EF-80EC-E9D909A2CFAB}" type="datetimeFigureOut">
              <a:rPr lang="en-CA" smtClean="0"/>
              <a:t>08/05/2020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AC2511C-6374-4F5E-A6BE-4140B3BF12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847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Tenses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2770769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 3 sentences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plan that is 99.9% </a:t>
            </a:r>
          </a:p>
        </p:txBody>
      </p:sp>
    </p:spTree>
    <p:extLst>
      <p:ext uri="{BB962C8B-B14F-4D97-AF65-F5344CB8AC3E}">
        <p14:creationId xmlns:p14="http://schemas.microsoft.com/office/powerpoint/2010/main" val="1132964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37BCA-6716-4DEB-BD5C-C20D18FFE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53677-B83D-4E6A-A775-7F57889CE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 will do it </a:t>
            </a:r>
          </a:p>
          <a:p>
            <a:r>
              <a:rPr lang="en-CA" dirty="0"/>
              <a:t>I am going to do it</a:t>
            </a:r>
          </a:p>
          <a:p>
            <a:r>
              <a:rPr lang="en-CA" dirty="0"/>
              <a:t>I am doing it</a:t>
            </a:r>
          </a:p>
          <a:p>
            <a:endParaRPr lang="en-CA" dirty="0"/>
          </a:p>
          <a:p>
            <a:r>
              <a:rPr lang="en-CA" dirty="0"/>
              <a:t>I’m not sure what to eat tonight… hmmm… I know! I will order </a:t>
            </a:r>
            <a:r>
              <a:rPr lang="en-CA" dirty="0" err="1"/>
              <a:t>chimak</a:t>
            </a:r>
            <a:r>
              <a:rPr lang="en-CA" dirty="0"/>
              <a:t>!</a:t>
            </a:r>
          </a:p>
          <a:p>
            <a:r>
              <a:rPr lang="en-CA" dirty="0"/>
              <a:t>I am going to order </a:t>
            </a:r>
            <a:r>
              <a:rPr lang="en-CA" dirty="0" err="1"/>
              <a:t>chimak</a:t>
            </a:r>
            <a:r>
              <a:rPr lang="en-CA"/>
              <a:t> tonight!</a:t>
            </a:r>
            <a:endParaRPr lang="en-CA" dirty="0"/>
          </a:p>
          <a:p>
            <a:r>
              <a:rPr lang="en-CA" dirty="0"/>
              <a:t>I am </a:t>
            </a:r>
            <a:r>
              <a:rPr lang="en-CA" dirty="0" err="1"/>
              <a:t>odering</a:t>
            </a:r>
            <a:r>
              <a:rPr lang="en-CA" dirty="0"/>
              <a:t> </a:t>
            </a:r>
            <a:r>
              <a:rPr lang="en-CA" dirty="0" err="1"/>
              <a:t>chimak</a:t>
            </a:r>
            <a:r>
              <a:rPr lang="en-CA" dirty="0"/>
              <a:t> tonight!</a:t>
            </a:r>
          </a:p>
        </p:txBody>
      </p:sp>
    </p:spTree>
    <p:extLst>
      <p:ext uri="{BB962C8B-B14F-4D97-AF65-F5344CB8AC3E}">
        <p14:creationId xmlns:p14="http://schemas.microsoft.com/office/powerpoint/2010/main" val="3514987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/>
              <a:t>Be+Ving</a:t>
            </a:r>
            <a:r>
              <a:rPr lang="en-CA" dirty="0"/>
              <a:t> (Future)					</a:t>
            </a:r>
            <a:r>
              <a:rPr lang="en-CA" dirty="0" err="1"/>
              <a:t>Be+Ving</a:t>
            </a:r>
            <a:r>
              <a:rPr lang="en-CA" dirty="0"/>
              <a:t> (Now)</a:t>
            </a:r>
            <a:br>
              <a:rPr lang="en-CA" dirty="0"/>
            </a:br>
            <a:r>
              <a:rPr lang="en-CA" sz="1400" dirty="0"/>
              <a:t>Plans (99.9% strong) – difficult to change					Something in progress now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  <a:p>
            <a:r>
              <a:rPr lang="en-CA" dirty="0"/>
              <a:t>I am working tomorrow.					I am working.</a:t>
            </a:r>
          </a:p>
          <a:p>
            <a:r>
              <a:rPr lang="en-CA" dirty="0"/>
              <a:t>I am meeting my friend this weekend. 		I am meeting my friend. </a:t>
            </a:r>
          </a:p>
          <a:p>
            <a:r>
              <a:rPr lang="en-CA" dirty="0"/>
              <a:t>We are starting a new chapter next week. 	We are starting a new chapter.</a:t>
            </a:r>
          </a:p>
          <a:p>
            <a:endParaRPr lang="en-CA" dirty="0"/>
          </a:p>
          <a:p>
            <a:endParaRPr lang="en-CA" dirty="0"/>
          </a:p>
        </p:txBody>
      </p:sp>
      <p:sp>
        <p:nvSpPr>
          <p:cNvPr id="4" name="Plus Sign 3"/>
          <p:cNvSpPr/>
          <p:nvPr/>
        </p:nvSpPr>
        <p:spPr>
          <a:xfrm>
            <a:off x="-106879" y="4298868"/>
            <a:ext cx="4797631" cy="2149434"/>
          </a:xfrm>
          <a:prstGeom prst="mathPlus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lus Sign 4"/>
          <p:cNvSpPr/>
          <p:nvPr/>
        </p:nvSpPr>
        <p:spPr>
          <a:xfrm>
            <a:off x="5260584" y="4298868"/>
            <a:ext cx="4797631" cy="2149434"/>
          </a:xfrm>
          <a:prstGeom prst="mathPlus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537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64-65, 69-71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Exercise 10 &amp; 11 (pp.64-65)</a:t>
            </a:r>
          </a:p>
          <a:p>
            <a:r>
              <a:rPr lang="en-US" dirty="0"/>
              <a:t>Exercise 18 &amp; 19 (pp. 69-71)</a:t>
            </a:r>
          </a:p>
        </p:txBody>
      </p:sp>
    </p:spTree>
    <p:extLst>
      <p:ext uri="{BB962C8B-B14F-4D97-AF65-F5344CB8AC3E}">
        <p14:creationId xmlns:p14="http://schemas.microsoft.com/office/powerpoint/2010/main" val="3119712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Time Clauses</a:t>
            </a:r>
            <a:br>
              <a:rPr lang="en-US" dirty="0"/>
            </a:br>
            <a:r>
              <a:rPr lang="en-US" sz="1400" dirty="0"/>
              <a:t>Page 67. Exercise 14 &amp; 15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When something happens</a:t>
            </a:r>
            <a:r>
              <a:rPr lang="en-US" dirty="0"/>
              <a:t>…. When I </a:t>
            </a:r>
            <a:r>
              <a:rPr lang="en-US" b="1" dirty="0"/>
              <a:t>earn </a:t>
            </a:r>
            <a:r>
              <a:rPr lang="en-US" dirty="0"/>
              <a:t>a lot of money, I am going to buy a car. </a:t>
            </a:r>
          </a:p>
          <a:p>
            <a:endParaRPr lang="en-US" dirty="0"/>
          </a:p>
          <a:p>
            <a:r>
              <a:rPr lang="en-US" b="1" dirty="0"/>
              <a:t>Before something happens</a:t>
            </a:r>
            <a:r>
              <a:rPr lang="en-US" dirty="0"/>
              <a:t>… Before I </a:t>
            </a:r>
            <a:r>
              <a:rPr lang="en-US" b="1" dirty="0"/>
              <a:t>get</a:t>
            </a:r>
            <a:r>
              <a:rPr lang="en-US" dirty="0"/>
              <a:t> married, I am going to travel a lot. </a:t>
            </a:r>
          </a:p>
          <a:p>
            <a:endParaRPr lang="en-US" dirty="0"/>
          </a:p>
          <a:p>
            <a:r>
              <a:rPr lang="en-US" b="1" dirty="0"/>
              <a:t>After something happens... </a:t>
            </a:r>
            <a:r>
              <a:rPr lang="en-US" dirty="0"/>
              <a:t>After I </a:t>
            </a:r>
            <a:r>
              <a:rPr lang="en-US" b="1" dirty="0"/>
              <a:t>start </a:t>
            </a:r>
            <a:r>
              <a:rPr lang="en-US" dirty="0"/>
              <a:t>school, I will have no time. </a:t>
            </a:r>
          </a:p>
          <a:p>
            <a:endParaRPr lang="en-US" dirty="0"/>
          </a:p>
          <a:p>
            <a:r>
              <a:rPr lang="en-US" b="1" dirty="0"/>
              <a:t>As soon as something happens… </a:t>
            </a:r>
            <a:r>
              <a:rPr lang="en-US" dirty="0"/>
              <a:t>As soon as she </a:t>
            </a:r>
            <a:r>
              <a:rPr lang="en-US" b="1" dirty="0"/>
              <a:t>comes</a:t>
            </a:r>
            <a:r>
              <a:rPr lang="en-US" dirty="0"/>
              <a:t>, we will go for dinner. </a:t>
            </a:r>
          </a:p>
          <a:p>
            <a:endParaRPr lang="en-US" dirty="0"/>
          </a:p>
          <a:p>
            <a:r>
              <a:rPr lang="en-US" b="1" dirty="0"/>
              <a:t>Until something happens…  </a:t>
            </a:r>
            <a:r>
              <a:rPr lang="en-US" dirty="0"/>
              <a:t>I am going to </a:t>
            </a:r>
            <a:r>
              <a:rPr lang="en-US" b="1" dirty="0"/>
              <a:t>love</a:t>
            </a:r>
            <a:r>
              <a:rPr lang="en-US" dirty="0"/>
              <a:t> you until the end of time.</a:t>
            </a:r>
          </a:p>
        </p:txBody>
      </p:sp>
      <p:pic>
        <p:nvPicPr>
          <p:cNvPr id="1026" name="Picture 2" descr="http://az616578.vo.msecnd.net/files/2016/03/03/635926318345576338-989758773_best_Time_-_good.305184206_st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677" y="264081"/>
            <a:ext cx="2505247" cy="1409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9684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Simple Past</a:t>
            </a:r>
            <a:br>
              <a:rPr lang="en-CA" dirty="0"/>
            </a:br>
            <a:r>
              <a:rPr lang="en-CA" sz="1400" dirty="0"/>
              <a:t>Finished in the past at a specific time. (We usually know when the action happened)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 ate breakfast. (when?)  (at 8 am)</a:t>
            </a:r>
          </a:p>
          <a:p>
            <a:endParaRPr lang="en-CA" dirty="0"/>
          </a:p>
          <a:p>
            <a:r>
              <a:rPr lang="en-CA" dirty="0"/>
              <a:t>I visited Russia. (when?) ( last year)</a:t>
            </a:r>
          </a:p>
          <a:p>
            <a:endParaRPr lang="en-CA" dirty="0"/>
          </a:p>
          <a:p>
            <a:r>
              <a:rPr lang="en-CA" dirty="0"/>
              <a:t>I ate dog meat. (when?) ( last night)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8460" y="3107245"/>
            <a:ext cx="3613540" cy="3750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192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Simple past vs. Present Perfect</a:t>
            </a:r>
          </a:p>
        </p:txBody>
      </p:sp>
      <p:sp>
        <p:nvSpPr>
          <p:cNvPr id="5" name="Rectangle 4"/>
          <p:cNvSpPr/>
          <p:nvPr/>
        </p:nvSpPr>
        <p:spPr>
          <a:xfrm>
            <a:off x="677334" y="2160588"/>
            <a:ext cx="85966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/>
              <a:t>I ate breakfast. Vs. I have eaten breakfast.</a:t>
            </a:r>
          </a:p>
          <a:p>
            <a:endParaRPr lang="en-CA" dirty="0"/>
          </a:p>
          <a:p>
            <a:r>
              <a:rPr lang="en-CA" dirty="0"/>
              <a:t>I visited Russia. Vs. I have visited Russia. </a:t>
            </a:r>
          </a:p>
          <a:p>
            <a:endParaRPr lang="en-CA" dirty="0"/>
          </a:p>
          <a:p>
            <a:r>
              <a:rPr lang="en-CA" dirty="0"/>
              <a:t>I ate dog meat. Vs. I have eaten dog meat. </a:t>
            </a:r>
          </a:p>
        </p:txBody>
      </p:sp>
    </p:spTree>
    <p:extLst>
      <p:ext uri="{BB962C8B-B14F-4D97-AF65-F5344CB8AC3E}">
        <p14:creationId xmlns:p14="http://schemas.microsoft.com/office/powerpoint/2010/main" val="17359475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Present Perfect</a:t>
            </a:r>
            <a:br>
              <a:rPr lang="en-CA" dirty="0"/>
            </a:br>
            <a:r>
              <a:rPr lang="en-CA" sz="2000" dirty="0"/>
              <a:t>(Experience)</a:t>
            </a:r>
            <a:br>
              <a:rPr lang="en-CA" dirty="0"/>
            </a:br>
            <a:r>
              <a:rPr lang="en-CA" sz="1400" dirty="0"/>
              <a:t>Events that finished at an unspecified time in the past focusing on experience.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 have eaten </a:t>
            </a:r>
            <a:r>
              <a:rPr lang="en-CA" dirty="0" err="1"/>
              <a:t>bondegi</a:t>
            </a:r>
            <a:r>
              <a:rPr lang="en-CA" dirty="0"/>
              <a:t>. </a:t>
            </a:r>
          </a:p>
          <a:p>
            <a:r>
              <a:rPr lang="en-CA" dirty="0"/>
              <a:t>I have dated a celebrity. </a:t>
            </a:r>
          </a:p>
          <a:p>
            <a:r>
              <a:rPr lang="en-CA" dirty="0"/>
              <a:t>I have seen a ghost. </a:t>
            </a:r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9270" y="2160589"/>
            <a:ext cx="4195687" cy="2588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975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</a:t>
            </a:r>
            <a:br>
              <a:rPr lang="en-US" dirty="0"/>
            </a:b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Page 37 Exercise 1 &amp; 2</a:t>
            </a:r>
          </a:p>
        </p:txBody>
      </p:sp>
    </p:spTree>
    <p:extLst>
      <p:ext uri="{BB962C8B-B14F-4D97-AF65-F5344CB8AC3E}">
        <p14:creationId xmlns:p14="http://schemas.microsoft.com/office/powerpoint/2010/main" val="16100797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Write down 3 sentences about your experiences.  </a:t>
            </a:r>
          </a:p>
          <a:p>
            <a:pPr lvl="1"/>
            <a:r>
              <a:rPr lang="en-CA" dirty="0"/>
              <a:t>Make only one of them true</a:t>
            </a:r>
          </a:p>
          <a:p>
            <a:pPr lvl="1"/>
            <a:r>
              <a:rPr lang="en-CA" dirty="0"/>
              <a:t>2 false</a:t>
            </a:r>
          </a:p>
        </p:txBody>
      </p:sp>
    </p:spTree>
    <p:extLst>
      <p:ext uri="{BB962C8B-B14F-4D97-AF65-F5344CB8AC3E}">
        <p14:creationId xmlns:p14="http://schemas.microsoft.com/office/powerpoint/2010/main" val="2675329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Past – Present – Future</a:t>
            </a:r>
          </a:p>
          <a:p>
            <a:r>
              <a:rPr lang="en-CA" dirty="0"/>
              <a:t>Progressive</a:t>
            </a:r>
          </a:p>
          <a:p>
            <a:r>
              <a:rPr lang="en-CA" dirty="0"/>
              <a:t>Perfect</a:t>
            </a:r>
          </a:p>
        </p:txBody>
      </p:sp>
    </p:spTree>
    <p:extLst>
      <p:ext uri="{BB962C8B-B14F-4D97-AF65-F5344CB8AC3E}">
        <p14:creationId xmlns:p14="http://schemas.microsoft.com/office/powerpoint/2010/main" val="33090885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F3390-C531-48CB-8FB7-5BB109CF3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Check-up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A1B82-3F37-4D55-B85A-155A0DB18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Would you use past tense of present perfect?</a:t>
            </a:r>
          </a:p>
          <a:p>
            <a:r>
              <a:rPr lang="en-CA" dirty="0"/>
              <a:t>You want to talk about something that you experienced yesterday.</a:t>
            </a:r>
          </a:p>
          <a:p>
            <a:r>
              <a:rPr lang="en-CA" dirty="0"/>
              <a:t>You want to talk about something you experienced in your life. </a:t>
            </a:r>
          </a:p>
          <a:p>
            <a:r>
              <a:rPr lang="en-CA" dirty="0"/>
              <a:t>You want to talk about an experience you had last month.</a:t>
            </a:r>
          </a:p>
          <a:p>
            <a:r>
              <a:rPr lang="en-CA" dirty="0"/>
              <a:t>You want to talk about an experience you had when you were a child.</a:t>
            </a:r>
          </a:p>
          <a:p>
            <a:r>
              <a:rPr lang="en-CA" dirty="0"/>
              <a:t>You want to tell someone about the different experiences you have had in your life. </a:t>
            </a:r>
          </a:p>
        </p:txBody>
      </p:sp>
    </p:spTree>
    <p:extLst>
      <p:ext uri="{BB962C8B-B14F-4D97-AF65-F5344CB8AC3E}">
        <p14:creationId xmlns:p14="http://schemas.microsoft.com/office/powerpoint/2010/main" val="41933037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11ACF-70F8-41C9-9BC2-D95CB37A0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Final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5BFD5-8B63-474D-8EDD-8F7B286A0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Write down 3 sentences about experiences you have had at a specific time</a:t>
            </a:r>
          </a:p>
          <a:p>
            <a:endParaRPr lang="en-CA" dirty="0"/>
          </a:p>
          <a:p>
            <a:r>
              <a:rPr lang="en-CA" dirty="0"/>
              <a:t>Change the sentences to talk about general experiences.</a:t>
            </a:r>
          </a:p>
          <a:p>
            <a:endParaRPr lang="en-CA" dirty="0"/>
          </a:p>
          <a:p>
            <a:r>
              <a:rPr lang="en-CA" dirty="0"/>
              <a:t>i.e. I went to a K-league soccer game last week. -&gt; I have been to a K-league soccer game. </a:t>
            </a:r>
          </a:p>
        </p:txBody>
      </p:sp>
    </p:spTree>
    <p:extLst>
      <p:ext uri="{BB962C8B-B14F-4D97-AF65-F5344CB8AC3E}">
        <p14:creationId xmlns:p14="http://schemas.microsoft.com/office/powerpoint/2010/main" val="20895987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Have + P.P. + for/since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 have loved you for 15 years. </a:t>
            </a:r>
          </a:p>
          <a:p>
            <a:r>
              <a:rPr lang="en-CA" dirty="0"/>
              <a:t>I have loved you since I saw you. </a:t>
            </a:r>
          </a:p>
          <a:p>
            <a:endParaRPr lang="en-CA" dirty="0"/>
          </a:p>
          <a:p>
            <a:r>
              <a:rPr lang="en-CA" dirty="0"/>
              <a:t>I have worked on this project for 3 weeks.</a:t>
            </a:r>
          </a:p>
          <a:p>
            <a:r>
              <a:rPr lang="en-CA" dirty="0"/>
              <a:t>I have worked on this project </a:t>
            </a:r>
            <a:r>
              <a:rPr lang="en-CA"/>
              <a:t>since January. 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0791" y="609600"/>
            <a:ext cx="4886422" cy="5235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5957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EAB7D-22C2-4837-854B-1C0E3AF93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3C291-3015-47C5-9683-AEE58E11F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/>
              <a:t>I have studied English for 15 years.</a:t>
            </a:r>
          </a:p>
          <a:p>
            <a:endParaRPr lang="en-CA" dirty="0"/>
          </a:p>
          <a:p>
            <a:r>
              <a:rPr lang="en-CA" dirty="0"/>
              <a:t>I have studied English since grade 3.</a:t>
            </a:r>
          </a:p>
          <a:p>
            <a:endParaRPr lang="en-CA" dirty="0"/>
          </a:p>
          <a:p>
            <a:r>
              <a:rPr lang="en-CA" dirty="0"/>
              <a:t>I have taught English for 20 years.</a:t>
            </a:r>
          </a:p>
          <a:p>
            <a:endParaRPr lang="en-CA" dirty="0"/>
          </a:p>
          <a:p>
            <a:r>
              <a:rPr lang="en-CA" dirty="0"/>
              <a:t>I have taught English since I was 19 years old. </a:t>
            </a:r>
          </a:p>
          <a:p>
            <a:endParaRPr lang="en-CA" dirty="0"/>
          </a:p>
          <a:p>
            <a:r>
              <a:rPr lang="en-CA" dirty="0"/>
              <a:t>I have played the guitar for 4 months.</a:t>
            </a:r>
          </a:p>
          <a:p>
            <a:endParaRPr lang="en-CA" dirty="0"/>
          </a:p>
          <a:p>
            <a:r>
              <a:rPr lang="en-CA" dirty="0"/>
              <a:t>I have played the guitar since February. </a:t>
            </a:r>
          </a:p>
        </p:txBody>
      </p:sp>
    </p:spTree>
    <p:extLst>
      <p:ext uri="{BB962C8B-B14F-4D97-AF65-F5344CB8AC3E}">
        <p14:creationId xmlns:p14="http://schemas.microsoft.com/office/powerpoint/2010/main" val="22239965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</a:t>
            </a:r>
            <a:br>
              <a:rPr lang="en-US" dirty="0"/>
            </a:br>
            <a:r>
              <a:rPr lang="en-US" sz="1400" dirty="0"/>
              <a:t>Page 39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Exercise 4 &amp; 5</a:t>
            </a:r>
          </a:p>
        </p:txBody>
      </p:sp>
    </p:spTree>
    <p:extLst>
      <p:ext uri="{BB962C8B-B14F-4D97-AF65-F5344CB8AC3E}">
        <p14:creationId xmlns:p14="http://schemas.microsoft.com/office/powerpoint/2010/main" val="2646774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 44 Exercise 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5338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your own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</a:t>
            </a:r>
            <a:r>
              <a:rPr lang="en-US" altLang="ko-KR" dirty="0"/>
              <a:t>sentences</a:t>
            </a:r>
            <a:r>
              <a:rPr lang="ko-KR" altLang="en-US"/>
              <a:t> </a:t>
            </a:r>
            <a:r>
              <a:rPr lang="en-US" altLang="ko-KR" dirty="0"/>
              <a:t>about what you did yesterday</a:t>
            </a:r>
          </a:p>
          <a:p>
            <a:r>
              <a:rPr lang="en-US" dirty="0"/>
              <a:t>3 sentences about interesting things you have done in your life</a:t>
            </a:r>
          </a:p>
          <a:p>
            <a:r>
              <a:rPr lang="en-US" dirty="0"/>
              <a:t>3 sentences using present perfect ‘for’</a:t>
            </a:r>
          </a:p>
          <a:p>
            <a:r>
              <a:rPr lang="en-US"/>
              <a:t>3 </a:t>
            </a:r>
            <a:r>
              <a:rPr lang="en-US" dirty="0"/>
              <a:t>sentences using present perfect ‘since’</a:t>
            </a:r>
          </a:p>
        </p:txBody>
      </p:sp>
    </p:spTree>
    <p:extLst>
      <p:ext uri="{BB962C8B-B14F-4D97-AF65-F5344CB8AC3E}">
        <p14:creationId xmlns:p14="http://schemas.microsoft.com/office/powerpoint/2010/main" val="28407982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Past, Present Perfect, Future (</a:t>
            </a:r>
            <a:r>
              <a:rPr lang="en-US" dirty="0" err="1"/>
              <a:t>last,this,next</a:t>
            </a:r>
            <a:r>
              <a:rPr lang="en-US" dirty="0"/>
              <a:t>)</a:t>
            </a:r>
            <a:br>
              <a:rPr lang="en-US" dirty="0"/>
            </a:br>
            <a:r>
              <a:rPr lang="en-US" sz="1400" dirty="0"/>
              <a:t>this week, this month, this year, this semester</a:t>
            </a:r>
            <a:br>
              <a:rPr lang="en-US" sz="1400" dirty="0"/>
            </a:br>
            <a:r>
              <a:rPr lang="en-US" sz="1400" dirty="0"/>
              <a:t>last week, last month, last year, last semester</a:t>
            </a:r>
            <a:br>
              <a:rPr lang="en-US" sz="1400" dirty="0"/>
            </a:br>
            <a:r>
              <a:rPr lang="en-US" sz="1400" dirty="0"/>
              <a:t>next week, next month, next year, next semester 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2160589"/>
            <a:ext cx="11226342" cy="3880773"/>
          </a:xfrm>
        </p:spPr>
        <p:txBody>
          <a:bodyPr/>
          <a:lstStyle/>
          <a:p>
            <a:endParaRPr lang="en-US" dirty="0"/>
          </a:p>
          <a:p>
            <a:r>
              <a:rPr lang="en-US" sz="1400" dirty="0"/>
              <a:t>I had 3 tests last week. 			I have had 3 tests this week. 				</a:t>
            </a:r>
            <a:r>
              <a:rPr lang="en-US" sz="1400"/>
              <a:t>I will </a:t>
            </a:r>
            <a:r>
              <a:rPr lang="en-US" sz="1400" dirty="0"/>
              <a:t>have 3 tests next week. </a:t>
            </a:r>
          </a:p>
          <a:p>
            <a:r>
              <a:rPr lang="en-US" sz="1400" dirty="0"/>
              <a:t>I ate chicken 2 times last month. 	I have eaten fried chicken 2 times this month. 	I am going to eat chicken 2 times next month</a:t>
            </a:r>
          </a:p>
          <a:p>
            <a:r>
              <a:rPr lang="en-US" sz="1400" dirty="0"/>
              <a:t>I went to Seoul 4 times last year.	I have been to Seoul 4 times this year. 			I will go to Seoul 4 times next year!</a:t>
            </a:r>
          </a:p>
          <a:p>
            <a:r>
              <a:rPr lang="en-US" sz="1400" dirty="0"/>
              <a:t>I bought 1 book last semester.		I have bought 1 book this semester. 			I am going to buy 1 book next semester.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1445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Present Perfect Progressive</a:t>
            </a:r>
            <a:br>
              <a:rPr lang="en-US" dirty="0"/>
            </a:br>
            <a:r>
              <a:rPr lang="en-US" sz="1400" dirty="0"/>
              <a:t>have + been + </a:t>
            </a:r>
            <a:r>
              <a:rPr lang="en-US" sz="1400" dirty="0" err="1"/>
              <a:t>Ving</a:t>
            </a:r>
            <a:br>
              <a:rPr lang="en-US" sz="1400" dirty="0"/>
            </a:br>
            <a:r>
              <a:rPr lang="en-US" sz="1400" dirty="0"/>
              <a:t>A general activity in progress recently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have been thinking about you.</a:t>
            </a:r>
          </a:p>
          <a:p>
            <a:r>
              <a:rPr lang="en-US" dirty="0"/>
              <a:t>I have been studying hard.</a:t>
            </a:r>
          </a:p>
          <a:p>
            <a:r>
              <a:rPr lang="en-US" dirty="0"/>
              <a:t>I have been practicing English with my friends.</a:t>
            </a:r>
          </a:p>
        </p:txBody>
      </p:sp>
      <p:sp>
        <p:nvSpPr>
          <p:cNvPr id="4" name="Plus Sign 3"/>
          <p:cNvSpPr/>
          <p:nvPr/>
        </p:nvSpPr>
        <p:spPr>
          <a:xfrm>
            <a:off x="2576852" y="4122117"/>
            <a:ext cx="4797631" cy="2149434"/>
          </a:xfrm>
          <a:prstGeom prst="mathPlus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6371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 Perfect Progressive</a:t>
            </a:r>
            <a:br>
              <a:rPr lang="en-US" dirty="0"/>
            </a:br>
            <a:r>
              <a:rPr lang="en-US" sz="1400" dirty="0"/>
              <a:t>have + been + </a:t>
            </a:r>
            <a:r>
              <a:rPr lang="en-US" sz="1400" dirty="0" err="1"/>
              <a:t>Ving</a:t>
            </a:r>
            <a:r>
              <a:rPr lang="en-US" sz="1400" dirty="0"/>
              <a:t> + since/for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have been thinking about you since you left. </a:t>
            </a:r>
          </a:p>
          <a:p>
            <a:r>
              <a:rPr lang="en-US" dirty="0"/>
              <a:t>I have been studying for 5 hours. </a:t>
            </a:r>
          </a:p>
          <a:p>
            <a:r>
              <a:rPr lang="en-US" dirty="0"/>
              <a:t>I have been practicing English with my friends for 3 months.</a:t>
            </a:r>
          </a:p>
        </p:txBody>
      </p:sp>
      <p:sp>
        <p:nvSpPr>
          <p:cNvPr id="4" name="Plus Sign 3"/>
          <p:cNvSpPr/>
          <p:nvPr/>
        </p:nvSpPr>
        <p:spPr>
          <a:xfrm>
            <a:off x="1959428" y="4100975"/>
            <a:ext cx="4797631" cy="2149434"/>
          </a:xfrm>
          <a:prstGeom prst="mathPlus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297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Simple Present</a:t>
            </a:r>
            <a:br>
              <a:rPr lang="en-CA" dirty="0"/>
            </a:br>
            <a:r>
              <a:rPr lang="en-CA" sz="1400" dirty="0"/>
              <a:t>Facts, Habits, Future timetable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3918"/>
            <a:ext cx="8596668" cy="3880773"/>
          </a:xfrm>
        </p:spPr>
        <p:txBody>
          <a:bodyPr/>
          <a:lstStyle/>
          <a:p>
            <a:r>
              <a:rPr lang="en-CA" dirty="0"/>
              <a:t>It is sunny. The Earth is round.  Fire is hot. It rains a lot in Vancouver. </a:t>
            </a:r>
          </a:p>
          <a:p>
            <a:endParaRPr lang="en-CA" dirty="0"/>
          </a:p>
          <a:p>
            <a:r>
              <a:rPr lang="en-CA" dirty="0"/>
              <a:t>He runs every morning.  She goes to nightclubs every weekend. My friend drinks beer, not soju. </a:t>
            </a:r>
          </a:p>
          <a:p>
            <a:endParaRPr lang="en-CA" dirty="0"/>
          </a:p>
          <a:p>
            <a:r>
              <a:rPr lang="en-CA" dirty="0"/>
              <a:t>The movie starts at 8pm.  The bus arrives at 3:30 today.  Class starts at 10:30 next Wednesday. Our plane departs at 7 am tomorrow.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5839" y="4172755"/>
            <a:ext cx="2691404" cy="26852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4573" y="4091791"/>
            <a:ext cx="2942947" cy="2765798"/>
          </a:xfrm>
          <a:prstGeom prst="rect">
            <a:avLst/>
          </a:prstGeom>
        </p:spPr>
      </p:pic>
      <p:pic>
        <p:nvPicPr>
          <p:cNvPr id="1026" name="Picture 2" descr="http://www.gonzosquestgame.com/wp-content/uploads/2015/07/Facts-about-Online-Slot-Gam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43" y="4380225"/>
            <a:ext cx="3887802" cy="2188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32548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 47 exercise 16</a:t>
            </a:r>
          </a:p>
          <a:p>
            <a:r>
              <a:rPr lang="en-US" dirty="0"/>
              <a:t>Page </a:t>
            </a:r>
            <a:r>
              <a:rPr lang="en-US"/>
              <a:t>48 exercise 19</a:t>
            </a:r>
          </a:p>
        </p:txBody>
      </p:sp>
    </p:spTree>
    <p:extLst>
      <p:ext uri="{BB962C8B-B14F-4D97-AF65-F5344CB8AC3E}">
        <p14:creationId xmlns:p14="http://schemas.microsoft.com/office/powerpoint/2010/main" val="19318933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Time Clauses</a:t>
            </a:r>
            <a:br>
              <a:rPr lang="en-US" dirty="0"/>
            </a:b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When something happened</a:t>
            </a:r>
            <a:r>
              <a:rPr lang="en-US" dirty="0"/>
              <a:t>…. When I </a:t>
            </a:r>
            <a:r>
              <a:rPr lang="en-US" b="1" dirty="0"/>
              <a:t>saw her</a:t>
            </a:r>
            <a:r>
              <a:rPr lang="en-US" dirty="0"/>
              <a:t>, I was shocked. </a:t>
            </a:r>
          </a:p>
          <a:p>
            <a:r>
              <a:rPr lang="en-US" b="1" dirty="0"/>
              <a:t>Before something happened</a:t>
            </a:r>
            <a:r>
              <a:rPr lang="en-US" dirty="0"/>
              <a:t>… Before I </a:t>
            </a:r>
            <a:r>
              <a:rPr lang="en-US" b="1" dirty="0"/>
              <a:t>got</a:t>
            </a:r>
            <a:r>
              <a:rPr lang="en-US" dirty="0"/>
              <a:t> married, I met my friends often.</a:t>
            </a:r>
          </a:p>
          <a:p>
            <a:r>
              <a:rPr lang="en-US" b="1" dirty="0"/>
              <a:t>After something happened... </a:t>
            </a:r>
            <a:r>
              <a:rPr lang="en-US" dirty="0"/>
              <a:t>After I </a:t>
            </a:r>
            <a:r>
              <a:rPr lang="en-US" b="1" dirty="0"/>
              <a:t>started </a:t>
            </a:r>
            <a:r>
              <a:rPr lang="en-US" dirty="0"/>
              <a:t>school, I had no time.</a:t>
            </a:r>
          </a:p>
          <a:p>
            <a:r>
              <a:rPr lang="en-US" b="1" dirty="0"/>
              <a:t>As soon as something happened… </a:t>
            </a:r>
            <a:r>
              <a:rPr lang="en-US" dirty="0"/>
              <a:t>As soon as she </a:t>
            </a:r>
            <a:r>
              <a:rPr lang="en-US" b="1" dirty="0"/>
              <a:t>came</a:t>
            </a:r>
            <a:r>
              <a:rPr lang="en-US" dirty="0"/>
              <a:t>, we went for dinner.</a:t>
            </a:r>
          </a:p>
          <a:p>
            <a:r>
              <a:rPr lang="en-US" b="1" dirty="0"/>
              <a:t>Until something happened…  </a:t>
            </a:r>
            <a:r>
              <a:rPr lang="en-US" dirty="0"/>
              <a:t>I loved you until you cheated on me.</a:t>
            </a:r>
          </a:p>
        </p:txBody>
      </p:sp>
      <p:pic>
        <p:nvPicPr>
          <p:cNvPr id="1026" name="Picture 2" descr="http://az616578.vo.msecnd.net/files/2016/03/03/635926318345576338-989758773_best_Time_-_good.305184206_st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677" y="264081"/>
            <a:ext cx="2505247" cy="1409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59224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Past Perfect (had + </a:t>
            </a:r>
            <a:r>
              <a:rPr lang="en-US" dirty="0" err="1"/>
              <a:t>p.p</a:t>
            </a:r>
            <a:r>
              <a:rPr lang="en-US" dirty="0"/>
              <a:t>)</a:t>
            </a:r>
            <a:br>
              <a:rPr lang="en-US" sz="1400" dirty="0"/>
            </a:br>
            <a:br>
              <a:rPr lang="en-US" sz="1400" dirty="0"/>
            </a:br>
            <a:r>
              <a:rPr lang="en-US" sz="1400" dirty="0"/>
              <a:t>An activity that was complete before another activity in the past</a:t>
            </a:r>
            <a:br>
              <a:rPr lang="en-US" sz="1400" dirty="0"/>
            </a:br>
            <a:r>
              <a:rPr lang="en-US" sz="1400" dirty="0"/>
              <a:t>Reporting past events that happened before other past events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1432" y="2638854"/>
            <a:ext cx="8596668" cy="4289638"/>
          </a:xfrm>
        </p:spPr>
        <p:txBody>
          <a:bodyPr/>
          <a:lstStyle/>
          <a:p>
            <a:r>
              <a:rPr lang="en-US" dirty="0"/>
              <a:t>I felt depressed last night after my girlfriend broke up with me.  My friends invited me to go out for a drink together.  I arrived earlier than them so, I </a:t>
            </a:r>
            <a:r>
              <a:rPr lang="en-US" b="1" dirty="0"/>
              <a:t>had (already) drunk</a:t>
            </a:r>
            <a:r>
              <a:rPr lang="en-US" dirty="0"/>
              <a:t> 6 bottles of beer by the time my friends arrived. </a:t>
            </a:r>
          </a:p>
          <a:p>
            <a:endParaRPr lang="en-US" dirty="0"/>
          </a:p>
          <a:p>
            <a:r>
              <a:rPr lang="en-US" dirty="0"/>
              <a:t>When I called him, It was too late, </a:t>
            </a:r>
            <a:r>
              <a:rPr lang="en-US" b="1" dirty="0"/>
              <a:t>he had (already) broken up </a:t>
            </a:r>
            <a:r>
              <a:rPr lang="en-US" dirty="0"/>
              <a:t>with her.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Yesterday when I got home from school I noticed, my father </a:t>
            </a:r>
            <a:r>
              <a:rPr lang="en-US" b="1" dirty="0"/>
              <a:t>had (already) made</a:t>
            </a:r>
            <a:r>
              <a:rPr lang="en-US" dirty="0"/>
              <a:t> dinner, </a:t>
            </a:r>
            <a:r>
              <a:rPr lang="en-US" b="1" dirty="0"/>
              <a:t>cleaned</a:t>
            </a:r>
            <a:r>
              <a:rPr lang="en-US" dirty="0"/>
              <a:t> the house and </a:t>
            </a:r>
            <a:r>
              <a:rPr lang="en-US" b="1" dirty="0"/>
              <a:t>folded</a:t>
            </a:r>
            <a:r>
              <a:rPr lang="en-US" dirty="0"/>
              <a:t> the laundry. </a:t>
            </a:r>
          </a:p>
          <a:p>
            <a:endParaRPr lang="en-US" dirty="0"/>
          </a:p>
          <a:p>
            <a:r>
              <a:rPr lang="en-US" dirty="0"/>
              <a:t>Sorry, yesterday I </a:t>
            </a:r>
            <a:r>
              <a:rPr lang="en-US" b="1" dirty="0"/>
              <a:t>had (already) eaten </a:t>
            </a:r>
            <a:r>
              <a:rPr lang="en-US" dirty="0"/>
              <a:t>dinner when you asked me to for chicken.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3749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</a:t>
            </a:r>
            <a:br>
              <a:rPr lang="en-US" dirty="0"/>
            </a:b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 51- 52</a:t>
            </a:r>
          </a:p>
          <a:p>
            <a:r>
              <a:rPr lang="en-US" dirty="0"/>
              <a:t>Exercise 23</a:t>
            </a:r>
          </a:p>
        </p:txBody>
      </p:sp>
    </p:spTree>
    <p:extLst>
      <p:ext uri="{BB962C8B-B14F-4D97-AF65-F5344CB8AC3E}">
        <p14:creationId xmlns:p14="http://schemas.microsoft.com/office/powerpoint/2010/main" val="5370911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Past Perfect Progressive ( had + been + </a:t>
            </a:r>
            <a:r>
              <a:rPr lang="en-US" dirty="0" err="1"/>
              <a:t>Ving</a:t>
            </a:r>
            <a:r>
              <a:rPr lang="en-US" dirty="0"/>
              <a:t>)</a:t>
            </a:r>
            <a:br>
              <a:rPr lang="en-US" dirty="0"/>
            </a:br>
            <a:r>
              <a:rPr lang="en-US" sz="1600" dirty="0"/>
              <a:t>Activity that was in progress before another activity in the past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He </a:t>
            </a:r>
            <a:r>
              <a:rPr lang="en-US" b="1" dirty="0"/>
              <a:t>had been drinking </a:t>
            </a:r>
            <a:r>
              <a:rPr lang="en-US" dirty="0"/>
              <a:t>beer alone for 3 hours before we arrived. </a:t>
            </a:r>
          </a:p>
          <a:p>
            <a:endParaRPr lang="en-US" dirty="0"/>
          </a:p>
          <a:p>
            <a:r>
              <a:rPr lang="en-US" dirty="0"/>
              <a:t>I saw her and I knew </a:t>
            </a:r>
            <a:r>
              <a:rPr lang="en-US" b="1" dirty="0"/>
              <a:t>she had been crying </a:t>
            </a:r>
            <a:r>
              <a:rPr lang="en-US" dirty="0"/>
              <a:t>because her eyes were red. </a:t>
            </a:r>
          </a:p>
          <a:p>
            <a:endParaRPr lang="en-US" dirty="0"/>
          </a:p>
          <a:p>
            <a:r>
              <a:rPr lang="en-US" dirty="0"/>
              <a:t>I </a:t>
            </a:r>
            <a:r>
              <a:rPr lang="en-US" b="1" dirty="0"/>
              <a:t>had been thinking </a:t>
            </a:r>
            <a:r>
              <a:rPr lang="en-US" dirty="0"/>
              <a:t>about dumping my girlfriend for a long time before she dumped me. </a:t>
            </a:r>
          </a:p>
          <a:p>
            <a:endParaRPr lang="en-US" dirty="0"/>
          </a:p>
          <a:p>
            <a:r>
              <a:rPr lang="en-US" dirty="0"/>
              <a:t>My bus was late.  They </a:t>
            </a:r>
            <a:r>
              <a:rPr lang="en-US" b="1" dirty="0"/>
              <a:t>had been waiting </a:t>
            </a:r>
            <a:r>
              <a:rPr lang="en-US" dirty="0"/>
              <a:t>for me for over an hour when I finally arrived.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241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 55-56</a:t>
            </a:r>
          </a:p>
          <a:p>
            <a:r>
              <a:rPr lang="en-US" dirty="0"/>
              <a:t>Exercise 30 &amp; 31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4254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Future Perfect (will + have + </a:t>
            </a:r>
            <a:r>
              <a:rPr lang="en-US" dirty="0" err="1"/>
              <a:t>p.p</a:t>
            </a:r>
            <a:r>
              <a:rPr lang="en-US" dirty="0"/>
              <a:t>)</a:t>
            </a:r>
            <a:br>
              <a:rPr lang="en-US" dirty="0"/>
            </a:br>
            <a:r>
              <a:rPr lang="en-US" sz="1600" dirty="0"/>
              <a:t>an activity that will be completed before another time or event in the future</a:t>
            </a:r>
            <a:br>
              <a:rPr lang="en-US" dirty="0"/>
            </a:b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will help you with your homework at 7pm.  I </a:t>
            </a:r>
            <a:r>
              <a:rPr lang="en-US" b="1" dirty="0"/>
              <a:t>will have finished </a:t>
            </a:r>
            <a:r>
              <a:rPr lang="en-US" dirty="0"/>
              <a:t>by then. </a:t>
            </a:r>
          </a:p>
          <a:p>
            <a:endParaRPr lang="en-US" dirty="0"/>
          </a:p>
          <a:p>
            <a:r>
              <a:rPr lang="en-US" dirty="0"/>
              <a:t>You will graduate in 2018.  I won’t see you until 2019.  When I see you, you will have graduated. </a:t>
            </a:r>
          </a:p>
          <a:p>
            <a:endParaRPr lang="en-US" dirty="0"/>
          </a:p>
          <a:p>
            <a:r>
              <a:rPr lang="en-US" dirty="0"/>
              <a:t>By the time you are 50 years old, you </a:t>
            </a:r>
            <a:r>
              <a:rPr lang="en-US" b="1" dirty="0"/>
              <a:t>will have taken many </a:t>
            </a:r>
            <a:r>
              <a:rPr lang="en-US" dirty="0"/>
              <a:t>trips.</a:t>
            </a:r>
          </a:p>
          <a:p>
            <a:endParaRPr lang="en-US" dirty="0"/>
          </a:p>
          <a:p>
            <a:r>
              <a:rPr lang="en-US" dirty="0"/>
              <a:t>By the time you graduate, you </a:t>
            </a:r>
            <a:r>
              <a:rPr lang="en-US" b="1" dirty="0"/>
              <a:t>will have learned </a:t>
            </a:r>
            <a:r>
              <a:rPr lang="en-US" dirty="0"/>
              <a:t>a lot!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9344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3 of your own sentences using the Future perfect tense.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4213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Future progressive</a:t>
            </a:r>
            <a:br>
              <a:rPr lang="en-US" dirty="0"/>
            </a:br>
            <a:r>
              <a:rPr lang="en-US" sz="1600" dirty="0"/>
              <a:t>(will+ be + </a:t>
            </a:r>
            <a:r>
              <a:rPr lang="en-US" sz="1600" dirty="0" err="1"/>
              <a:t>Ving</a:t>
            </a:r>
            <a:r>
              <a:rPr lang="en-US" sz="1600" dirty="0"/>
              <a:t> OR be + going + to +be + </a:t>
            </a:r>
            <a:r>
              <a:rPr lang="en-US" sz="1600" dirty="0" err="1"/>
              <a:t>Ving</a:t>
            </a:r>
            <a:r>
              <a:rPr lang="en-US" sz="1600" dirty="0"/>
              <a:t>)</a:t>
            </a:r>
            <a:br>
              <a:rPr lang="en-US" sz="1600" dirty="0"/>
            </a:br>
            <a:r>
              <a:rPr lang="en-US" sz="1600" dirty="0"/>
              <a:t>An action that will be in progress at a certain point in the future</a:t>
            </a:r>
            <a:br>
              <a:rPr lang="en-US" dirty="0"/>
            </a:b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7pm I will be drinking with my friends. </a:t>
            </a:r>
          </a:p>
          <a:p>
            <a:endParaRPr lang="en-US" dirty="0"/>
          </a:p>
          <a:p>
            <a:r>
              <a:rPr lang="en-US" dirty="0"/>
              <a:t>Next year, I am going to be studying at a University in Canada.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Sorry I can’t meet you at lunchtime, I am going to be talking to Prof. G about the midterm.</a:t>
            </a:r>
          </a:p>
        </p:txBody>
      </p:sp>
    </p:spTree>
    <p:extLst>
      <p:ext uri="{BB962C8B-B14F-4D97-AF65-F5344CB8AC3E}">
        <p14:creationId xmlns:p14="http://schemas.microsoft.com/office/powerpoint/2010/main" val="7501684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 72 Exercise 23</a:t>
            </a:r>
          </a:p>
        </p:txBody>
      </p:sp>
    </p:spTree>
    <p:extLst>
      <p:ext uri="{BB962C8B-B14F-4D97-AF65-F5344CB8AC3E}">
        <p14:creationId xmlns:p14="http://schemas.microsoft.com/office/powerpoint/2010/main" val="2488775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Make 3 sentences for each.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Fact</a:t>
            </a:r>
          </a:p>
          <a:p>
            <a:r>
              <a:rPr lang="en-CA" dirty="0"/>
              <a:t>Habit</a:t>
            </a:r>
          </a:p>
          <a:p>
            <a:r>
              <a:rPr lang="en-CA" dirty="0"/>
              <a:t>Future Timetable </a:t>
            </a:r>
          </a:p>
        </p:txBody>
      </p:sp>
    </p:spTree>
    <p:extLst>
      <p:ext uri="{BB962C8B-B14F-4D97-AF65-F5344CB8AC3E}">
        <p14:creationId xmlns:p14="http://schemas.microsoft.com/office/powerpoint/2010/main" val="11143321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Future Perfect Progressive </a:t>
            </a:r>
            <a:br>
              <a:rPr lang="en-US" dirty="0"/>
            </a:br>
            <a:r>
              <a:rPr lang="en-US" sz="1600" dirty="0"/>
              <a:t>(will + have + been + </a:t>
            </a:r>
            <a:r>
              <a:rPr lang="en-US" sz="1600" dirty="0" err="1"/>
              <a:t>Ving</a:t>
            </a:r>
            <a:r>
              <a:rPr lang="en-US" sz="1600" dirty="0"/>
              <a:t> for)</a:t>
            </a:r>
            <a:br>
              <a:rPr lang="en-US" sz="1600" dirty="0"/>
            </a:br>
            <a:r>
              <a:rPr lang="en-US" sz="1600" dirty="0"/>
              <a:t>Emphasizes the duration of an activity that will in in progress before another time or event in the future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will have been studying English for 15 years when I graduate. </a:t>
            </a:r>
          </a:p>
          <a:p>
            <a:endParaRPr lang="en-US" dirty="0"/>
          </a:p>
          <a:p>
            <a:r>
              <a:rPr lang="en-US" dirty="0"/>
              <a:t>I will have been dating my girlfriend for 10 years in August.</a:t>
            </a:r>
          </a:p>
          <a:p>
            <a:endParaRPr lang="en-US" dirty="0"/>
          </a:p>
          <a:p>
            <a:r>
              <a:rPr lang="en-US" dirty="0"/>
              <a:t>I will have been teaching English for 30 years when I am 50 years old. </a:t>
            </a:r>
          </a:p>
          <a:p>
            <a:endParaRPr lang="en-US" dirty="0"/>
          </a:p>
          <a:p>
            <a:r>
              <a:rPr lang="en-US" dirty="0"/>
              <a:t>In  a few minutes, we will have been walking for 5 hours without a break. Let’s take a rest.   </a:t>
            </a:r>
          </a:p>
        </p:txBody>
      </p:sp>
    </p:spTree>
    <p:extLst>
      <p:ext uri="{BB962C8B-B14F-4D97-AF65-F5344CB8AC3E}">
        <p14:creationId xmlns:p14="http://schemas.microsoft.com/office/powerpoint/2010/main" val="417942233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3 of your own sentences using the Future perfect progressive.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Page 73 Exercise 25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851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Future Tense</a:t>
            </a:r>
            <a:br>
              <a:rPr lang="en-CA" dirty="0"/>
            </a:br>
            <a:r>
              <a:rPr lang="en-CA" sz="1400" dirty="0"/>
              <a:t>Will, Be + going + to , Be + </a:t>
            </a:r>
            <a:r>
              <a:rPr lang="en-CA" sz="1400" dirty="0" err="1"/>
              <a:t>Ving</a:t>
            </a:r>
            <a:endParaRPr lang="en-CA" dirty="0"/>
          </a:p>
        </p:txBody>
      </p:sp>
      <p:sp>
        <p:nvSpPr>
          <p:cNvPr id="5" name="직사각형 4"/>
          <p:cNvSpPr/>
          <p:nvPr/>
        </p:nvSpPr>
        <p:spPr>
          <a:xfrm>
            <a:off x="955590" y="1724454"/>
            <a:ext cx="88721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600" dirty="0"/>
              <a:t>1. Will can be used to express a strong will to do something.</a:t>
            </a:r>
          </a:p>
          <a:p>
            <a:endParaRPr lang="en-CA" sz="1600" dirty="0"/>
          </a:p>
          <a:p>
            <a:r>
              <a:rPr lang="en-CA" sz="1600" dirty="0"/>
              <a:t>Ex. I </a:t>
            </a:r>
            <a:r>
              <a:rPr lang="en-CA" sz="1600" b="1" u="sng" dirty="0"/>
              <a:t>will</a:t>
            </a:r>
            <a:r>
              <a:rPr lang="en-CA" sz="1600" dirty="0"/>
              <a:t> get an A+ in this class!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955590" y="2932841"/>
            <a:ext cx="1082453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600" dirty="0"/>
              <a:t>2. Will can be used to express something that you have just decided. </a:t>
            </a:r>
          </a:p>
          <a:p>
            <a:endParaRPr lang="en-CA" sz="1600" dirty="0"/>
          </a:p>
          <a:p>
            <a:r>
              <a:rPr lang="en-CA" sz="1600" dirty="0"/>
              <a:t>Ex. There are no buses coming, I guess I will take a taxi.</a:t>
            </a:r>
          </a:p>
          <a:p>
            <a:r>
              <a:rPr lang="en-CA" sz="1600" dirty="0"/>
              <a:t>	hmmm.. What am I going to do tonight… </a:t>
            </a:r>
            <a:r>
              <a:rPr lang="en-CA" sz="1600" dirty="0" err="1"/>
              <a:t>Ahhah</a:t>
            </a:r>
            <a:r>
              <a:rPr lang="en-CA" sz="1600" dirty="0"/>
              <a:t>!! I will drink some soju… 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955590" y="3902510"/>
            <a:ext cx="920167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CA" sz="1600" dirty="0"/>
          </a:p>
          <a:p>
            <a:endParaRPr lang="en-CA" sz="1600" dirty="0"/>
          </a:p>
          <a:p>
            <a:r>
              <a:rPr lang="en-CA" sz="1600" dirty="0"/>
              <a:t>3. Will can be used to express an unavoidable future fact. </a:t>
            </a:r>
          </a:p>
          <a:p>
            <a:endParaRPr lang="en-CA" sz="1600" dirty="0"/>
          </a:p>
          <a:p>
            <a:r>
              <a:rPr lang="en-CA" sz="1600" dirty="0"/>
              <a:t>Ex. We will have a midterm test in April.  I broke up with my boyfriend, but he will call me again. 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955590" y="5191230"/>
            <a:ext cx="920167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CA" sz="1600" dirty="0"/>
          </a:p>
          <a:p>
            <a:endParaRPr lang="en-CA" sz="1600" dirty="0"/>
          </a:p>
          <a:p>
            <a:r>
              <a:rPr lang="en-CA" sz="1600" dirty="0"/>
              <a:t>4. Will can be used to make a prediction about the future. </a:t>
            </a:r>
          </a:p>
          <a:p>
            <a:endParaRPr lang="en-CA" sz="1600" dirty="0"/>
          </a:p>
          <a:p>
            <a:r>
              <a:rPr lang="en-CA" sz="1600" dirty="0"/>
              <a:t>Ex.  You will marry your dream guy/girl. The weather will be hot in Canada in July.</a:t>
            </a:r>
          </a:p>
        </p:txBody>
      </p:sp>
    </p:spTree>
    <p:extLst>
      <p:ext uri="{BB962C8B-B14F-4D97-AF65-F5344CB8AC3E}">
        <p14:creationId xmlns:p14="http://schemas.microsoft.com/office/powerpoint/2010/main" val="254345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Make 3 sentences for each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Strong will</a:t>
            </a:r>
          </a:p>
          <a:p>
            <a:r>
              <a:rPr lang="en-CA" dirty="0"/>
              <a:t>Sudden decision</a:t>
            </a:r>
          </a:p>
          <a:p>
            <a:r>
              <a:rPr lang="en-CA" dirty="0"/>
              <a:t>Inevitable future fact</a:t>
            </a:r>
          </a:p>
          <a:p>
            <a:r>
              <a:rPr lang="en-CA" dirty="0"/>
              <a:t>Prediction</a:t>
            </a:r>
          </a:p>
        </p:txBody>
      </p:sp>
    </p:spTree>
    <p:extLst>
      <p:ext uri="{BB962C8B-B14F-4D97-AF65-F5344CB8AC3E}">
        <p14:creationId xmlns:p14="http://schemas.microsoft.com/office/powerpoint/2010/main" val="1780621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Be+going+to</a:t>
            </a:r>
            <a:br>
              <a:rPr lang="en-CA" dirty="0"/>
            </a:br>
            <a:r>
              <a:rPr lang="en-CA" sz="1400" dirty="0"/>
              <a:t>Plans (85% strong), future predictions (same as will but </a:t>
            </a:r>
            <a:r>
              <a:rPr lang="en-CA" sz="1400" dirty="0" err="1"/>
              <a:t>Be+going</a:t>
            </a:r>
            <a:r>
              <a:rPr lang="en-CA" sz="1400" dirty="0"/>
              <a:t> +to is more common/casual)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  <a:p>
            <a:r>
              <a:rPr lang="en-CA" dirty="0"/>
              <a:t>I am going to go to Russia next month. (plan)</a:t>
            </a:r>
          </a:p>
          <a:p>
            <a:r>
              <a:rPr lang="en-CA" dirty="0"/>
              <a:t>It is going to rain tomorrow. (future predictions)</a:t>
            </a:r>
          </a:p>
          <a:p>
            <a:r>
              <a:rPr lang="en-CA" dirty="0"/>
              <a:t>The test is going to be hard. (future prediction)</a:t>
            </a:r>
          </a:p>
          <a:p>
            <a:r>
              <a:rPr lang="en-CA" dirty="0"/>
              <a:t>I am going to go to a nightclub in </a:t>
            </a:r>
            <a:r>
              <a:rPr lang="en-CA" dirty="0" err="1"/>
              <a:t>Hongdae</a:t>
            </a:r>
            <a:r>
              <a:rPr lang="en-CA" dirty="0"/>
              <a:t> on Saturday. (plan)</a:t>
            </a:r>
          </a:p>
        </p:txBody>
      </p:sp>
    </p:spTree>
    <p:extLst>
      <p:ext uri="{BB962C8B-B14F-4D97-AF65-F5344CB8AC3E}">
        <p14:creationId xmlns:p14="http://schemas.microsoft.com/office/powerpoint/2010/main" val="3630511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 3 sentences for each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Future plan</a:t>
            </a:r>
          </a:p>
          <a:p>
            <a:r>
              <a:rPr lang="en-US" dirty="0"/>
              <a:t>Prediction</a:t>
            </a:r>
          </a:p>
        </p:txBody>
      </p:sp>
    </p:spTree>
    <p:extLst>
      <p:ext uri="{BB962C8B-B14F-4D97-AF65-F5344CB8AC3E}">
        <p14:creationId xmlns:p14="http://schemas.microsoft.com/office/powerpoint/2010/main" val="2220930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Be+Ving</a:t>
            </a:r>
            <a:r>
              <a:rPr lang="en-CA" dirty="0"/>
              <a:t> (Future)</a:t>
            </a:r>
            <a:br>
              <a:rPr lang="en-CA" dirty="0"/>
            </a:br>
            <a:r>
              <a:rPr lang="en-CA" sz="1400" dirty="0"/>
              <a:t>Plans (99.9% strong) – difficult to change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  <a:p>
            <a:r>
              <a:rPr lang="en-CA" dirty="0"/>
              <a:t>I am going to Russia next month. I am going to go to Russia next month. </a:t>
            </a:r>
          </a:p>
          <a:p>
            <a:r>
              <a:rPr lang="en-CA" dirty="0"/>
              <a:t> I am going to a nightclub in </a:t>
            </a:r>
            <a:r>
              <a:rPr lang="en-CA" dirty="0" err="1"/>
              <a:t>Hongdae</a:t>
            </a:r>
            <a:r>
              <a:rPr lang="en-CA" dirty="0"/>
              <a:t> on Saturday. </a:t>
            </a:r>
          </a:p>
          <a:p>
            <a:r>
              <a:rPr lang="en-CA" dirty="0"/>
              <a:t>I am working tomorrow.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7284361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635</TotalTime>
  <Words>1514</Words>
  <Application>Microsoft Office PowerPoint</Application>
  <PresentationFormat>Widescreen</PresentationFormat>
  <Paragraphs>220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Arial</vt:lpstr>
      <vt:lpstr>Trebuchet MS</vt:lpstr>
      <vt:lpstr>Wingdings 3</vt:lpstr>
      <vt:lpstr>Facet</vt:lpstr>
      <vt:lpstr>Tenses</vt:lpstr>
      <vt:lpstr>PowerPoint Presentation</vt:lpstr>
      <vt:lpstr>Simple Present Facts, Habits, Future timetable</vt:lpstr>
      <vt:lpstr>Make 3 sentences for each. </vt:lpstr>
      <vt:lpstr>Future Tense Will, Be + going + to , Be + Ving</vt:lpstr>
      <vt:lpstr>Make 3 sentences for each</vt:lpstr>
      <vt:lpstr>Be+going+to Plans (85% strong), future predictions (same as will but Be+going +to is more common/casual)</vt:lpstr>
      <vt:lpstr>Make 3 sentences for each </vt:lpstr>
      <vt:lpstr>Be+Ving (Future) Plans (99.9% strong) – difficult to change</vt:lpstr>
      <vt:lpstr>Make 3 sentences</vt:lpstr>
      <vt:lpstr>PowerPoint Presentation</vt:lpstr>
      <vt:lpstr>Be+Ving (Future)     Be+Ving (Now) Plans (99.9% strong) – difficult to change     Something in progress now</vt:lpstr>
      <vt:lpstr>Page 64-65, 69-71</vt:lpstr>
      <vt:lpstr>Future Time Clauses Page 67. Exercise 14 &amp; 15</vt:lpstr>
      <vt:lpstr>Simple Past Finished in the past at a specific time. (We usually know when the action happened)</vt:lpstr>
      <vt:lpstr>Simple past vs. Present Perfect</vt:lpstr>
      <vt:lpstr>Present Perfect (Experience) Events that finished at an unspecified time in the past focusing on experience.</vt:lpstr>
      <vt:lpstr>Practice  </vt:lpstr>
      <vt:lpstr>Activity</vt:lpstr>
      <vt:lpstr>Check-up</vt:lpstr>
      <vt:lpstr>Final task</vt:lpstr>
      <vt:lpstr>Have + P.P. + for/since</vt:lpstr>
      <vt:lpstr>Examples</vt:lpstr>
      <vt:lpstr>Practice  Page 39</vt:lpstr>
      <vt:lpstr>Practice</vt:lpstr>
      <vt:lpstr>Write your own</vt:lpstr>
      <vt:lpstr>Past, Present Perfect, Future (last,this,next) this week, this month, this year, this semester last week, last month, last year, last semester next week, next month, next year, next semester </vt:lpstr>
      <vt:lpstr>Present Perfect Progressive have + been + Ving A general activity in progress recently</vt:lpstr>
      <vt:lpstr>Present Perfect Progressive have + been + Ving + since/for</vt:lpstr>
      <vt:lpstr>Practice</vt:lpstr>
      <vt:lpstr>Past Time Clauses </vt:lpstr>
      <vt:lpstr>Past Perfect (had + p.p)  An activity that was complete before another activity in the past Reporting past events that happened before other past events</vt:lpstr>
      <vt:lpstr>Practice  </vt:lpstr>
      <vt:lpstr>Past Perfect Progressive ( had + been + Ving) Activity that was in progress before another activity in the past</vt:lpstr>
      <vt:lpstr>Practice</vt:lpstr>
      <vt:lpstr>Future Perfect (will + have + p.p) an activity that will be completed before another time or event in the future </vt:lpstr>
      <vt:lpstr>Practice</vt:lpstr>
      <vt:lpstr>Future progressive (will+ be + Ving OR be + going + to +be + Ving) An action that will be in progress at a certain point in the future </vt:lpstr>
      <vt:lpstr>Practice</vt:lpstr>
      <vt:lpstr>Future Perfect Progressive  (will + have + been + Ving for) Emphasizes the duration of an activity that will in in progress before another time or event in the future</vt:lpstr>
      <vt:lpstr>Practice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Tenses</dc:title>
  <dc:creator>Microsoft account</dc:creator>
  <cp:lastModifiedBy>Reviewer</cp:lastModifiedBy>
  <cp:revision>56</cp:revision>
  <dcterms:created xsi:type="dcterms:W3CDTF">2016-03-10T10:02:40Z</dcterms:created>
  <dcterms:modified xsi:type="dcterms:W3CDTF">2020-05-08T03:07:03Z</dcterms:modified>
</cp:coreProperties>
</file>