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59" r:id="rId5"/>
    <p:sldId id="257" r:id="rId6"/>
    <p:sldId id="261" r:id="rId7"/>
    <p:sldId id="267" r:id="rId8"/>
    <p:sldId id="262" r:id="rId9"/>
    <p:sldId id="269" r:id="rId10"/>
    <p:sldId id="263" r:id="rId11"/>
    <p:sldId id="264" r:id="rId12"/>
    <p:sldId id="266" r:id="rId13"/>
    <p:sldId id="268" r:id="rId14"/>
    <p:sldId id="265" r:id="rId15"/>
    <p:sldId id="280" r:id="rId16"/>
    <p:sldId id="270" r:id="rId17"/>
    <p:sldId id="274" r:id="rId18"/>
    <p:sldId id="276" r:id="rId19"/>
    <p:sldId id="277" r:id="rId20"/>
    <p:sldId id="275" r:id="rId21"/>
    <p:sldId id="278" r:id="rId22"/>
    <p:sldId id="279" r:id="rId23"/>
    <p:sldId id="271" r:id="rId24"/>
    <p:sldId id="273"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88" d="100"/>
          <a:sy n="88" d="100"/>
        </p:scale>
        <p:origin x="90"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5/24/2021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5/24/2021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37D7-C5F0-4598-BDEA-61FE9C56B6A1}"/>
              </a:ext>
            </a:extLst>
          </p:cNvPr>
          <p:cNvSpPr>
            <a:spLocks noGrp="1"/>
          </p:cNvSpPr>
          <p:nvPr>
            <p:ph type="ctrTitle"/>
          </p:nvPr>
        </p:nvSpPr>
        <p:spPr/>
        <p:txBody>
          <a:bodyPr/>
          <a:lstStyle/>
          <a:p>
            <a:r>
              <a:rPr lang="en-CA" dirty="0"/>
              <a:t>Teaching Vocabulary	</a:t>
            </a:r>
          </a:p>
        </p:txBody>
      </p:sp>
      <p:sp>
        <p:nvSpPr>
          <p:cNvPr id="3" name="Subtitle 2">
            <a:extLst>
              <a:ext uri="{FF2B5EF4-FFF2-40B4-BE49-F238E27FC236}">
                <a16:creationId xmlns:a16="http://schemas.microsoft.com/office/drawing/2014/main" id="{267147D8-D038-4791-A233-6A87212F7F07}"/>
              </a:ext>
            </a:extLst>
          </p:cNvPr>
          <p:cNvSpPr>
            <a:spLocks noGrp="1"/>
          </p:cNvSpPr>
          <p:nvPr>
            <p:ph type="subTitle" idx="1"/>
          </p:nvPr>
        </p:nvSpPr>
        <p:spPr/>
        <p:txBody>
          <a:bodyPr/>
          <a:lstStyle/>
          <a:p>
            <a:r>
              <a:rPr lang="en-CA" dirty="0"/>
              <a:t>Inductive Approach</a:t>
            </a:r>
          </a:p>
        </p:txBody>
      </p:sp>
    </p:spTree>
    <p:extLst>
      <p:ext uri="{BB962C8B-B14F-4D97-AF65-F5344CB8AC3E}">
        <p14:creationId xmlns:p14="http://schemas.microsoft.com/office/powerpoint/2010/main" val="18971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2F24-462D-4825-98BC-0CAB3659AA74}"/>
              </a:ext>
            </a:extLst>
          </p:cNvPr>
          <p:cNvSpPr>
            <a:spLocks noGrp="1"/>
          </p:cNvSpPr>
          <p:nvPr>
            <p:ph type="title"/>
          </p:nvPr>
        </p:nvSpPr>
        <p:spPr/>
        <p:txBody>
          <a:bodyPr/>
          <a:lstStyle/>
          <a:p>
            <a:r>
              <a:rPr lang="en-CA" dirty="0"/>
              <a:t>Ways to elicit</a:t>
            </a:r>
          </a:p>
        </p:txBody>
      </p:sp>
      <p:sp>
        <p:nvSpPr>
          <p:cNvPr id="3" name="Content Placeholder 2">
            <a:extLst>
              <a:ext uri="{FF2B5EF4-FFF2-40B4-BE49-F238E27FC236}">
                <a16:creationId xmlns:a16="http://schemas.microsoft.com/office/drawing/2014/main" id="{485ADA72-FA4C-485F-9A89-6A3209B2ADFB}"/>
              </a:ext>
            </a:extLst>
          </p:cNvPr>
          <p:cNvSpPr>
            <a:spLocks noGrp="1"/>
          </p:cNvSpPr>
          <p:nvPr>
            <p:ph idx="1"/>
          </p:nvPr>
        </p:nvSpPr>
        <p:spPr/>
        <p:txBody>
          <a:bodyPr/>
          <a:lstStyle/>
          <a:p>
            <a:r>
              <a:rPr lang="en-CA" dirty="0"/>
              <a:t>What is another way to say__________? (very, very hungry)</a:t>
            </a:r>
          </a:p>
          <a:p>
            <a:r>
              <a:rPr lang="en-CA" dirty="0"/>
              <a:t>How do you say __________ in English? (insert Korean word)</a:t>
            </a:r>
          </a:p>
          <a:p>
            <a:r>
              <a:rPr lang="en-CA" dirty="0"/>
              <a:t>Provide an example and ask students for the word. </a:t>
            </a:r>
          </a:p>
          <a:p>
            <a:pPr lvl="1"/>
            <a:r>
              <a:rPr lang="en-CA" dirty="0"/>
              <a:t>It is something that we drink hot coffee and tea out of.</a:t>
            </a:r>
          </a:p>
          <a:p>
            <a:r>
              <a:rPr lang="en-CA" dirty="0"/>
              <a:t>Draw/ show a picture, ask students for the word. </a:t>
            </a:r>
          </a:p>
          <a:p>
            <a:r>
              <a:rPr lang="en-CA" dirty="0"/>
              <a:t>Act it out and ask students for the word.</a:t>
            </a:r>
          </a:p>
          <a:p>
            <a:endParaRPr lang="en-CA" dirty="0"/>
          </a:p>
        </p:txBody>
      </p:sp>
    </p:spTree>
    <p:extLst>
      <p:ext uri="{BB962C8B-B14F-4D97-AF65-F5344CB8AC3E}">
        <p14:creationId xmlns:p14="http://schemas.microsoft.com/office/powerpoint/2010/main" val="349527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2F24-462D-4825-98BC-0CAB3659AA74}"/>
              </a:ext>
            </a:extLst>
          </p:cNvPr>
          <p:cNvSpPr>
            <a:spLocks noGrp="1"/>
          </p:cNvSpPr>
          <p:nvPr>
            <p:ph type="title"/>
          </p:nvPr>
        </p:nvSpPr>
        <p:spPr/>
        <p:txBody>
          <a:bodyPr/>
          <a:lstStyle/>
          <a:p>
            <a:r>
              <a:rPr lang="en-CA" dirty="0"/>
              <a:t>Tip</a:t>
            </a:r>
          </a:p>
        </p:txBody>
      </p:sp>
      <p:sp>
        <p:nvSpPr>
          <p:cNvPr id="3" name="Content Placeholder 2">
            <a:extLst>
              <a:ext uri="{FF2B5EF4-FFF2-40B4-BE49-F238E27FC236}">
                <a16:creationId xmlns:a16="http://schemas.microsoft.com/office/drawing/2014/main" id="{485ADA72-FA4C-485F-9A89-6A3209B2ADFB}"/>
              </a:ext>
            </a:extLst>
          </p:cNvPr>
          <p:cNvSpPr>
            <a:spLocks noGrp="1"/>
          </p:cNvSpPr>
          <p:nvPr>
            <p:ph idx="1"/>
          </p:nvPr>
        </p:nvSpPr>
        <p:spPr/>
        <p:txBody>
          <a:bodyPr/>
          <a:lstStyle/>
          <a:p>
            <a:r>
              <a:rPr lang="en-CA" dirty="0"/>
              <a:t>Eliciting works if the vocabulary is within their zone of proximal development or (I + 1) and they know the word.</a:t>
            </a:r>
          </a:p>
          <a:p>
            <a:endParaRPr lang="en-CA" dirty="0"/>
          </a:p>
          <a:p>
            <a:r>
              <a:rPr lang="en-CA" dirty="0"/>
              <a:t>However, if you can’t elicit the English word from them or they don’t know it, you could always elicit the Korean word first and then introduce the English word.</a:t>
            </a:r>
          </a:p>
          <a:p>
            <a:pPr lvl="1"/>
            <a:r>
              <a:rPr lang="en-CA" dirty="0"/>
              <a:t>This still involves them in the process of discovery. </a:t>
            </a:r>
            <a:r>
              <a:rPr lang="en-CA" dirty="0">
                <a:sym typeface="Wingdings" panose="05000000000000000000" pitchFamily="2" charset="2"/>
              </a:rPr>
              <a:t></a:t>
            </a:r>
            <a:endParaRPr lang="en-CA" dirty="0"/>
          </a:p>
        </p:txBody>
      </p:sp>
    </p:spTree>
    <p:extLst>
      <p:ext uri="{BB962C8B-B14F-4D97-AF65-F5344CB8AC3E}">
        <p14:creationId xmlns:p14="http://schemas.microsoft.com/office/powerpoint/2010/main" val="123454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2F24-462D-4825-98BC-0CAB3659AA74}"/>
              </a:ext>
            </a:extLst>
          </p:cNvPr>
          <p:cNvSpPr>
            <a:spLocks noGrp="1"/>
          </p:cNvSpPr>
          <p:nvPr>
            <p:ph type="title"/>
          </p:nvPr>
        </p:nvSpPr>
        <p:spPr/>
        <p:txBody>
          <a:bodyPr/>
          <a:lstStyle/>
          <a:p>
            <a:r>
              <a:rPr lang="en-CA" dirty="0"/>
              <a:t>Problems with Eliciting</a:t>
            </a:r>
          </a:p>
        </p:txBody>
      </p:sp>
      <p:sp>
        <p:nvSpPr>
          <p:cNvPr id="3" name="Content Placeholder 2">
            <a:extLst>
              <a:ext uri="{FF2B5EF4-FFF2-40B4-BE49-F238E27FC236}">
                <a16:creationId xmlns:a16="http://schemas.microsoft.com/office/drawing/2014/main" id="{485ADA72-FA4C-485F-9A89-6A3209B2ADFB}"/>
              </a:ext>
            </a:extLst>
          </p:cNvPr>
          <p:cNvSpPr>
            <a:spLocks noGrp="1"/>
          </p:cNvSpPr>
          <p:nvPr>
            <p:ph idx="1"/>
          </p:nvPr>
        </p:nvSpPr>
        <p:spPr/>
        <p:txBody>
          <a:bodyPr/>
          <a:lstStyle/>
          <a:p>
            <a:r>
              <a:rPr lang="en-CA" dirty="0"/>
              <a:t>In cultures where the group is more important than the individual it is unacceptable to stand out either as a success or as a failure. Even with constant encouragement, it is difficult to break down entrenched attitudes and beliefs, and certain strategies may be required.</a:t>
            </a:r>
          </a:p>
          <a:p>
            <a:endParaRPr lang="en-CA" dirty="0"/>
          </a:p>
          <a:p>
            <a:r>
              <a:rPr lang="en-CA" dirty="0"/>
              <a:t>Eliciting only works if they know the word… so, if they don’t know the word and you try to elicit you are not going to get the word you are trying to pull from them. (deductive to teach, inductive to review?)</a:t>
            </a:r>
          </a:p>
          <a:p>
            <a:endParaRPr lang="en-CA" dirty="0"/>
          </a:p>
          <a:p>
            <a:pPr marL="0" indent="0">
              <a:buNone/>
            </a:pPr>
            <a:endParaRPr lang="en-CA" dirty="0"/>
          </a:p>
        </p:txBody>
      </p:sp>
    </p:spTree>
    <p:extLst>
      <p:ext uri="{BB962C8B-B14F-4D97-AF65-F5344CB8AC3E}">
        <p14:creationId xmlns:p14="http://schemas.microsoft.com/office/powerpoint/2010/main" val="240647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AE0A-DE6D-44AE-8573-7A8A43314454}"/>
              </a:ext>
            </a:extLst>
          </p:cNvPr>
          <p:cNvSpPr>
            <a:spLocks noGrp="1"/>
          </p:cNvSpPr>
          <p:nvPr>
            <p:ph type="title"/>
          </p:nvPr>
        </p:nvSpPr>
        <p:spPr/>
        <p:txBody>
          <a:bodyPr/>
          <a:lstStyle/>
          <a:p>
            <a:r>
              <a:rPr lang="en-CA" dirty="0"/>
              <a:t>Strategies to Overcome Difficulties</a:t>
            </a:r>
          </a:p>
        </p:txBody>
      </p:sp>
      <p:sp>
        <p:nvSpPr>
          <p:cNvPr id="3" name="Content Placeholder 2">
            <a:extLst>
              <a:ext uri="{FF2B5EF4-FFF2-40B4-BE49-F238E27FC236}">
                <a16:creationId xmlns:a16="http://schemas.microsoft.com/office/drawing/2014/main" id="{00BA49C4-3FE9-481D-9CD8-75EEAAFE989C}"/>
              </a:ext>
            </a:extLst>
          </p:cNvPr>
          <p:cNvSpPr>
            <a:spLocks noGrp="1"/>
          </p:cNvSpPr>
          <p:nvPr>
            <p:ph idx="1"/>
          </p:nvPr>
        </p:nvSpPr>
        <p:spPr/>
        <p:txBody>
          <a:bodyPr>
            <a:normAutofit fontScale="92500" lnSpcReduction="10000"/>
          </a:bodyPr>
          <a:lstStyle/>
          <a:p>
            <a:pPr lvl="0"/>
            <a:r>
              <a:rPr lang="en-CA" dirty="0"/>
              <a:t>Nominate students rather than waiting for volunteers. The student is then not responsible for being made to stand out from the group.</a:t>
            </a:r>
          </a:p>
          <a:p>
            <a:pPr lvl="0"/>
            <a:endParaRPr lang="en-CA" dirty="0"/>
          </a:p>
          <a:p>
            <a:pPr lvl="0"/>
            <a:r>
              <a:rPr lang="en-CA" dirty="0"/>
              <a:t>Give learners time to prepare an answer. Spontaneity may be ideal, but students will be more confident if they are given a moment to think about or even to write down an answer.</a:t>
            </a:r>
          </a:p>
          <a:p>
            <a:pPr lvl="0"/>
            <a:endParaRPr lang="en-CA" dirty="0"/>
          </a:p>
          <a:p>
            <a:pPr lvl="0"/>
            <a:r>
              <a:rPr lang="en-CA" dirty="0"/>
              <a:t>Ensure that there is no right or wrong answer involved. General questions are more likely to produce answers than those requiring specific knowledge.</a:t>
            </a:r>
          </a:p>
          <a:p>
            <a:pPr marL="0" lvl="0" indent="0">
              <a:buNone/>
            </a:pPr>
            <a:endParaRPr lang="en-CA" dirty="0"/>
          </a:p>
          <a:p>
            <a:pPr lvl="0"/>
            <a:r>
              <a:rPr lang="en-CA" dirty="0"/>
              <a:t>Encourage rather than correct. When eliciting language, comments such as ‘nearly right' and ‘try again' are more constructive than ‘no, does anyone else know the right answer</a:t>
            </a:r>
          </a:p>
        </p:txBody>
      </p:sp>
    </p:spTree>
    <p:extLst>
      <p:ext uri="{BB962C8B-B14F-4D97-AF65-F5344CB8AC3E}">
        <p14:creationId xmlns:p14="http://schemas.microsoft.com/office/powerpoint/2010/main" val="322713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8D067-A753-4646-B8C7-D7D07CB9B492}"/>
              </a:ext>
            </a:extLst>
          </p:cNvPr>
          <p:cNvSpPr>
            <a:spLocks noGrp="1"/>
          </p:cNvSpPr>
          <p:nvPr>
            <p:ph type="ctrTitle"/>
          </p:nvPr>
        </p:nvSpPr>
        <p:spPr/>
        <p:txBody>
          <a:bodyPr/>
          <a:lstStyle/>
          <a:p>
            <a:r>
              <a:rPr lang="en-CA" dirty="0"/>
              <a:t>Eliciting</a:t>
            </a:r>
          </a:p>
        </p:txBody>
      </p:sp>
      <p:sp>
        <p:nvSpPr>
          <p:cNvPr id="5" name="Subtitle 4">
            <a:extLst>
              <a:ext uri="{FF2B5EF4-FFF2-40B4-BE49-F238E27FC236}">
                <a16:creationId xmlns:a16="http://schemas.microsoft.com/office/drawing/2014/main" id="{AF3638DA-8286-4D29-8B30-63E5F62C07BD}"/>
              </a:ext>
            </a:extLst>
          </p:cNvPr>
          <p:cNvSpPr>
            <a:spLocks noGrp="1"/>
          </p:cNvSpPr>
          <p:nvPr>
            <p:ph type="subTitle" idx="1"/>
          </p:nvPr>
        </p:nvSpPr>
        <p:spPr/>
        <p:txBody>
          <a:bodyPr/>
          <a:lstStyle/>
          <a:p>
            <a:r>
              <a:rPr lang="en-CA" dirty="0"/>
              <a:t>Practice</a:t>
            </a:r>
          </a:p>
        </p:txBody>
      </p:sp>
    </p:spTree>
    <p:extLst>
      <p:ext uri="{BB962C8B-B14F-4D97-AF65-F5344CB8AC3E}">
        <p14:creationId xmlns:p14="http://schemas.microsoft.com/office/powerpoint/2010/main" val="403630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D796-F9A2-44AE-B622-DD388814E71B}"/>
              </a:ext>
            </a:extLst>
          </p:cNvPr>
          <p:cNvSpPr>
            <a:spLocks noGrp="1"/>
          </p:cNvSpPr>
          <p:nvPr>
            <p:ph type="title"/>
          </p:nvPr>
        </p:nvSpPr>
        <p:spPr/>
        <p:txBody>
          <a:bodyPr/>
          <a:lstStyle/>
          <a:p>
            <a:r>
              <a:rPr lang="en-CA" dirty="0"/>
              <a:t>Task</a:t>
            </a:r>
          </a:p>
        </p:txBody>
      </p:sp>
      <p:sp>
        <p:nvSpPr>
          <p:cNvPr id="3" name="Content Placeholder 2">
            <a:extLst>
              <a:ext uri="{FF2B5EF4-FFF2-40B4-BE49-F238E27FC236}">
                <a16:creationId xmlns:a16="http://schemas.microsoft.com/office/drawing/2014/main" id="{A2F3190E-C59B-489B-8FC0-5A2CCAB72E3A}"/>
              </a:ext>
            </a:extLst>
          </p:cNvPr>
          <p:cNvSpPr>
            <a:spLocks noGrp="1"/>
          </p:cNvSpPr>
          <p:nvPr>
            <p:ph idx="1"/>
          </p:nvPr>
        </p:nvSpPr>
        <p:spPr>
          <a:xfrm>
            <a:off x="312205" y="2185468"/>
            <a:ext cx="5783794" cy="3636511"/>
          </a:xfrm>
        </p:spPr>
        <p:txBody>
          <a:bodyPr>
            <a:normAutofit/>
          </a:bodyPr>
          <a:lstStyle/>
          <a:p>
            <a:r>
              <a:rPr lang="en-CA" dirty="0"/>
              <a:t>Practice eliciting the words from your group members.</a:t>
            </a:r>
          </a:p>
          <a:p>
            <a:r>
              <a:rPr lang="en-CA" altLang="ko-KR" dirty="0"/>
              <a:t>Practice using each of the 5 techniques </a:t>
            </a:r>
            <a:endParaRPr lang="en-CA" dirty="0"/>
          </a:p>
          <a:p>
            <a:r>
              <a:rPr lang="en-CA" dirty="0"/>
              <a:t>After you are done practicing, each of you may be asked to elicit one word in front of the class using a technique at random </a:t>
            </a:r>
            <a:r>
              <a:rPr lang="en-CA" dirty="0">
                <a:sym typeface="Wingdings" panose="05000000000000000000" pitchFamily="2" charset="2"/>
              </a:rPr>
              <a:t></a:t>
            </a:r>
            <a:endParaRPr lang="en-CA" dirty="0"/>
          </a:p>
          <a:p>
            <a:endParaRPr lang="en-CA" dirty="0"/>
          </a:p>
        </p:txBody>
      </p:sp>
      <p:sp>
        <p:nvSpPr>
          <p:cNvPr id="4" name="Rectangle 3">
            <a:extLst>
              <a:ext uri="{FF2B5EF4-FFF2-40B4-BE49-F238E27FC236}">
                <a16:creationId xmlns:a16="http://schemas.microsoft.com/office/drawing/2014/main" id="{52F6BE48-B8CE-4837-98ED-BCF8D7932EFE}"/>
              </a:ext>
            </a:extLst>
          </p:cNvPr>
          <p:cNvSpPr/>
          <p:nvPr/>
        </p:nvSpPr>
        <p:spPr>
          <a:xfrm>
            <a:off x="6849894" y="2185467"/>
            <a:ext cx="5105401" cy="3139321"/>
          </a:xfrm>
          <a:prstGeom prst="rect">
            <a:avLst/>
          </a:prstGeom>
          <a:ln>
            <a:solidFill>
              <a:schemeClr val="accent1"/>
            </a:solidFill>
          </a:ln>
        </p:spPr>
        <p:txBody>
          <a:bodyPr wrap="square">
            <a:spAutoFit/>
          </a:bodyPr>
          <a:lstStyle/>
          <a:p>
            <a:pPr marL="342900" indent="-342900">
              <a:buFont typeface="+mj-lt"/>
              <a:buAutoNum type="arabicPeriod"/>
            </a:pPr>
            <a:r>
              <a:rPr lang="en-CA" dirty="0"/>
              <a:t>What is another way to say__________? </a:t>
            </a:r>
          </a:p>
          <a:p>
            <a:pPr marL="342900" indent="-342900">
              <a:buFont typeface="+mj-lt"/>
              <a:buAutoNum type="arabicPeriod"/>
            </a:pPr>
            <a:endParaRPr lang="en-CA" dirty="0"/>
          </a:p>
          <a:p>
            <a:pPr marL="342900" indent="-342900">
              <a:buFont typeface="+mj-lt"/>
              <a:buAutoNum type="arabicPeriod"/>
            </a:pPr>
            <a:r>
              <a:rPr lang="en-CA" dirty="0"/>
              <a:t>How do you say __________ in English? </a:t>
            </a:r>
          </a:p>
          <a:p>
            <a:pPr marL="342900" indent="-342900">
              <a:buFont typeface="+mj-lt"/>
              <a:buAutoNum type="arabicPeriod"/>
            </a:pPr>
            <a:endParaRPr lang="en-CA" dirty="0"/>
          </a:p>
          <a:p>
            <a:pPr marL="342900" indent="-342900">
              <a:buFont typeface="+mj-lt"/>
              <a:buAutoNum type="arabicPeriod"/>
            </a:pPr>
            <a:r>
              <a:rPr lang="en-CA" dirty="0"/>
              <a:t>Provide an example and ask students for the word. </a:t>
            </a:r>
          </a:p>
          <a:p>
            <a:pPr marL="342900" indent="-342900">
              <a:buFont typeface="+mj-lt"/>
              <a:buAutoNum type="arabicPeriod"/>
            </a:pPr>
            <a:endParaRPr lang="en-CA" dirty="0"/>
          </a:p>
          <a:p>
            <a:pPr marL="342900" indent="-342900">
              <a:buFont typeface="+mj-lt"/>
              <a:buAutoNum type="arabicPeriod"/>
            </a:pPr>
            <a:r>
              <a:rPr lang="en-CA" dirty="0"/>
              <a:t>Draw/ show a picture, ask students for the word. </a:t>
            </a:r>
          </a:p>
          <a:p>
            <a:pPr marL="342900" indent="-342900">
              <a:buFont typeface="+mj-lt"/>
              <a:buAutoNum type="arabicPeriod"/>
            </a:pPr>
            <a:endParaRPr lang="en-CA" dirty="0"/>
          </a:p>
          <a:p>
            <a:pPr marL="342900" indent="-342900">
              <a:buFont typeface="+mj-lt"/>
              <a:buAutoNum type="arabicPeriod"/>
            </a:pPr>
            <a:r>
              <a:rPr lang="en-CA" dirty="0"/>
              <a:t>Act it out and ask students for the word.</a:t>
            </a:r>
          </a:p>
        </p:txBody>
      </p:sp>
      <p:sp>
        <p:nvSpPr>
          <p:cNvPr id="5" name="Arrow: Down 4">
            <a:extLst>
              <a:ext uri="{FF2B5EF4-FFF2-40B4-BE49-F238E27FC236}">
                <a16:creationId xmlns:a16="http://schemas.microsoft.com/office/drawing/2014/main" id="{3EFA82DA-9D7D-4F2B-85F2-BDE2FD0C77CB}"/>
              </a:ext>
            </a:extLst>
          </p:cNvPr>
          <p:cNvSpPr/>
          <p:nvPr/>
        </p:nvSpPr>
        <p:spPr>
          <a:xfrm rot="16200000">
            <a:off x="6098014" y="3172090"/>
            <a:ext cx="353023" cy="813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7831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0B5C-B3C4-48B8-BBCC-AF6B12439EF0}"/>
              </a:ext>
            </a:extLst>
          </p:cNvPr>
          <p:cNvSpPr>
            <a:spLocks noGrp="1"/>
          </p:cNvSpPr>
          <p:nvPr>
            <p:ph type="title"/>
          </p:nvPr>
        </p:nvSpPr>
        <p:spPr/>
        <p:txBody>
          <a:bodyPr/>
          <a:lstStyle/>
          <a:p>
            <a:r>
              <a:rPr lang="en-CA" dirty="0"/>
              <a:t>Try to elicit the following words</a:t>
            </a:r>
          </a:p>
        </p:txBody>
      </p:sp>
      <p:sp>
        <p:nvSpPr>
          <p:cNvPr id="3" name="Content Placeholder 2">
            <a:extLst>
              <a:ext uri="{FF2B5EF4-FFF2-40B4-BE49-F238E27FC236}">
                <a16:creationId xmlns:a16="http://schemas.microsoft.com/office/drawing/2014/main" id="{06868222-78A5-416B-AE8D-11A3F62260A1}"/>
              </a:ext>
            </a:extLst>
          </p:cNvPr>
          <p:cNvSpPr>
            <a:spLocks noGrp="1"/>
          </p:cNvSpPr>
          <p:nvPr>
            <p:ph idx="1"/>
          </p:nvPr>
        </p:nvSpPr>
        <p:spPr>
          <a:xfrm>
            <a:off x="818712" y="2222287"/>
            <a:ext cx="3726394" cy="3636511"/>
          </a:xfrm>
        </p:spPr>
        <p:txBody>
          <a:bodyPr/>
          <a:lstStyle/>
          <a:p>
            <a:r>
              <a:rPr lang="en-CA" dirty="0"/>
              <a:t>nervous (adj.)</a:t>
            </a:r>
          </a:p>
          <a:p>
            <a:r>
              <a:rPr lang="en-CA" dirty="0"/>
              <a:t>nap (n)</a:t>
            </a:r>
          </a:p>
          <a:p>
            <a:r>
              <a:rPr lang="en-CA" dirty="0"/>
              <a:t>pencil case (n)</a:t>
            </a:r>
          </a:p>
          <a:p>
            <a:r>
              <a:rPr lang="en-CA" dirty="0"/>
              <a:t>confused (adj.)</a:t>
            </a:r>
          </a:p>
          <a:p>
            <a:r>
              <a:rPr lang="en-CA" dirty="0"/>
              <a:t>dizzy (adj.)</a:t>
            </a:r>
          </a:p>
          <a:p>
            <a:r>
              <a:rPr lang="en-CA" dirty="0"/>
              <a:t>cough (v)</a:t>
            </a:r>
          </a:p>
          <a:p>
            <a:endParaRPr lang="en-CA" dirty="0"/>
          </a:p>
          <a:p>
            <a:endParaRPr lang="en-CA" dirty="0"/>
          </a:p>
          <a:p>
            <a:endParaRPr lang="en-CA" dirty="0"/>
          </a:p>
        </p:txBody>
      </p:sp>
      <p:sp>
        <p:nvSpPr>
          <p:cNvPr id="4" name="Content Placeholder 2">
            <a:extLst>
              <a:ext uri="{FF2B5EF4-FFF2-40B4-BE49-F238E27FC236}">
                <a16:creationId xmlns:a16="http://schemas.microsoft.com/office/drawing/2014/main" id="{50FCEFE7-F87F-4637-8843-E1BD011E2533}"/>
              </a:ext>
            </a:extLst>
          </p:cNvPr>
          <p:cNvSpPr txBox="1">
            <a:spLocks/>
          </p:cNvSpPr>
          <p:nvPr/>
        </p:nvSpPr>
        <p:spPr>
          <a:xfrm>
            <a:off x="4545106" y="2222286"/>
            <a:ext cx="3726394"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CA" dirty="0"/>
              <a:t>pilot(n)</a:t>
            </a:r>
          </a:p>
          <a:p>
            <a:r>
              <a:rPr lang="en-CA" dirty="0"/>
              <a:t>shoelaces (n)</a:t>
            </a:r>
          </a:p>
          <a:p>
            <a:r>
              <a:rPr lang="en-CA" dirty="0"/>
              <a:t>freckles (n)</a:t>
            </a:r>
          </a:p>
          <a:p>
            <a:r>
              <a:rPr lang="en-CA" dirty="0"/>
              <a:t>heartbroken (adj.)</a:t>
            </a:r>
          </a:p>
          <a:p>
            <a:r>
              <a:rPr lang="en-CA" dirty="0"/>
              <a:t>sticky (adj.)</a:t>
            </a:r>
          </a:p>
          <a:p>
            <a:r>
              <a:rPr lang="en-CA" dirty="0"/>
              <a:t>vomit (v)</a:t>
            </a:r>
          </a:p>
          <a:p>
            <a:endParaRPr lang="en-CA" dirty="0"/>
          </a:p>
          <a:p>
            <a:endParaRPr lang="en-CA" dirty="0"/>
          </a:p>
          <a:p>
            <a:endParaRPr lang="en-CA" dirty="0"/>
          </a:p>
        </p:txBody>
      </p:sp>
    </p:spTree>
    <p:extLst>
      <p:ext uri="{BB962C8B-B14F-4D97-AF65-F5344CB8AC3E}">
        <p14:creationId xmlns:p14="http://schemas.microsoft.com/office/powerpoint/2010/main" val="227840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D7AD-4183-420D-AE7F-42E9D13DA636}"/>
              </a:ext>
            </a:extLst>
          </p:cNvPr>
          <p:cNvSpPr>
            <a:spLocks noGrp="1"/>
          </p:cNvSpPr>
          <p:nvPr>
            <p:ph type="title"/>
          </p:nvPr>
        </p:nvSpPr>
        <p:spPr/>
        <p:txBody>
          <a:bodyPr/>
          <a:lstStyle/>
          <a:p>
            <a:r>
              <a:rPr lang="en-US" b="0" dirty="0"/>
              <a:t>Picture Word Inductive Model (PWIM)</a:t>
            </a:r>
            <a:endParaRPr lang="en-US" dirty="0"/>
          </a:p>
        </p:txBody>
      </p:sp>
      <p:pic>
        <p:nvPicPr>
          <p:cNvPr id="5" name="Picture 4">
            <a:extLst>
              <a:ext uri="{FF2B5EF4-FFF2-40B4-BE49-F238E27FC236}">
                <a16:creationId xmlns:a16="http://schemas.microsoft.com/office/drawing/2014/main" id="{91863104-F64C-4616-9A06-4C85FBB51660}"/>
              </a:ext>
            </a:extLst>
          </p:cNvPr>
          <p:cNvPicPr>
            <a:picLocks noChangeAspect="1"/>
          </p:cNvPicPr>
          <p:nvPr/>
        </p:nvPicPr>
        <p:blipFill rotWithShape="1">
          <a:blip r:embed="rId2"/>
          <a:srcRect l="16222" t="20671" r="16349" b="32381"/>
          <a:stretch/>
        </p:blipFill>
        <p:spPr>
          <a:xfrm>
            <a:off x="2416628" y="2462667"/>
            <a:ext cx="7088141" cy="3948145"/>
          </a:xfrm>
          <a:prstGeom prst="rect">
            <a:avLst/>
          </a:prstGeom>
        </p:spPr>
      </p:pic>
    </p:spTree>
    <p:extLst>
      <p:ext uri="{BB962C8B-B14F-4D97-AF65-F5344CB8AC3E}">
        <p14:creationId xmlns:p14="http://schemas.microsoft.com/office/powerpoint/2010/main" val="2365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5489-83AD-42D3-A9BF-960BBCD1E9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02E0BF-AB33-4BD1-B491-0B991A43EE0D}"/>
              </a:ext>
            </a:extLst>
          </p:cNvPr>
          <p:cNvSpPr>
            <a:spLocks noGrp="1"/>
          </p:cNvSpPr>
          <p:nvPr>
            <p:ph idx="1"/>
          </p:nvPr>
        </p:nvSpPr>
        <p:spPr/>
        <p:txBody>
          <a:bodyPr/>
          <a:lstStyle/>
          <a:p>
            <a:r>
              <a:rPr lang="en-US" dirty="0"/>
              <a:t>The Picture Word Inductive Model uses pictures containing familiar objects, actions and scenes to draw out words from children’s listening and speaking vocabularies and also add to them. </a:t>
            </a:r>
          </a:p>
        </p:txBody>
      </p:sp>
    </p:spTree>
    <p:extLst>
      <p:ext uri="{BB962C8B-B14F-4D97-AF65-F5344CB8AC3E}">
        <p14:creationId xmlns:p14="http://schemas.microsoft.com/office/powerpoint/2010/main" val="64459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D396-3DC6-43A8-8735-1E2984F5424B}"/>
              </a:ext>
            </a:extLst>
          </p:cNvPr>
          <p:cNvSpPr>
            <a:spLocks noGrp="1"/>
          </p:cNvSpPr>
          <p:nvPr>
            <p:ph type="title"/>
          </p:nvPr>
        </p:nvSpPr>
        <p:spPr/>
        <p:txBody>
          <a:bodyPr/>
          <a:lstStyle/>
          <a:p>
            <a:r>
              <a:rPr lang="en-US" dirty="0"/>
              <a:t>Steps in PWIM</a:t>
            </a:r>
          </a:p>
        </p:txBody>
      </p:sp>
      <p:sp>
        <p:nvSpPr>
          <p:cNvPr id="3" name="Content Placeholder 2">
            <a:extLst>
              <a:ext uri="{FF2B5EF4-FFF2-40B4-BE49-F238E27FC236}">
                <a16:creationId xmlns:a16="http://schemas.microsoft.com/office/drawing/2014/main" id="{CD8F385E-22A9-4AA1-8AFD-560565567C8E}"/>
              </a:ext>
            </a:extLst>
          </p:cNvPr>
          <p:cNvSpPr>
            <a:spLocks noGrp="1"/>
          </p:cNvSpPr>
          <p:nvPr>
            <p:ph idx="1"/>
          </p:nvPr>
        </p:nvSpPr>
        <p:spPr/>
        <p:txBody>
          <a:bodyPr>
            <a:normAutofit fontScale="92500" lnSpcReduction="10000"/>
          </a:bodyPr>
          <a:lstStyle/>
          <a:p>
            <a:pPr>
              <a:buFont typeface="+mj-lt"/>
              <a:buAutoNum type="arabicPeriod"/>
            </a:pPr>
            <a:r>
              <a:rPr lang="en-US" dirty="0"/>
              <a:t>Select a picture</a:t>
            </a:r>
          </a:p>
          <a:p>
            <a:pPr>
              <a:buFont typeface="+mj-lt"/>
              <a:buAutoNum type="arabicPeriod"/>
            </a:pPr>
            <a:r>
              <a:rPr lang="en-US" dirty="0"/>
              <a:t>Ask students to identify what they see in the picture. ( objects, actions, location, etc.)</a:t>
            </a:r>
          </a:p>
          <a:p>
            <a:pPr>
              <a:buFont typeface="+mj-lt"/>
              <a:buAutoNum type="arabicPeriod"/>
            </a:pPr>
            <a:r>
              <a:rPr lang="en-US" dirty="0"/>
              <a:t>Label the picture parts identified</a:t>
            </a:r>
          </a:p>
          <a:p>
            <a:pPr lvl="1"/>
            <a:r>
              <a:rPr lang="en-US" dirty="0"/>
              <a:t>Draw a line from the identified object or area.</a:t>
            </a:r>
          </a:p>
          <a:p>
            <a:pPr lvl="1"/>
            <a:r>
              <a:rPr lang="en-US" dirty="0"/>
              <a:t> say the word, write the word; ask students to spell the word aloud and then to pronounce it</a:t>
            </a:r>
          </a:p>
          <a:p>
            <a:pPr>
              <a:buFont typeface="+mj-lt"/>
              <a:buAutoNum type="arabicPeriod"/>
            </a:pPr>
            <a:r>
              <a:rPr lang="en-US" dirty="0"/>
              <a:t>Add additional words, if you need to</a:t>
            </a:r>
          </a:p>
          <a:p>
            <a:pPr>
              <a:buFont typeface="+mj-lt"/>
              <a:buAutoNum type="arabicPeriod"/>
            </a:pPr>
            <a:r>
              <a:rPr lang="en-US" dirty="0"/>
              <a:t>Read and review the picture word chart aloud</a:t>
            </a:r>
          </a:p>
          <a:p>
            <a:pPr>
              <a:buFont typeface="+mj-lt"/>
              <a:buAutoNum type="arabicPeriod"/>
            </a:pPr>
            <a:r>
              <a:rPr lang="en-US" dirty="0"/>
              <a:t>Ask students to read the words and classify the words into a variety of groups </a:t>
            </a:r>
          </a:p>
          <a:p>
            <a:pPr lvl="1"/>
            <a:r>
              <a:rPr lang="en-US" dirty="0"/>
              <a:t>(e.g.,  beginning consonants, rhyming words) </a:t>
            </a:r>
          </a:p>
          <a:p>
            <a:pPr>
              <a:buFont typeface="+mj-lt"/>
              <a:buAutoNum type="arabicPeriod"/>
            </a:pPr>
            <a:r>
              <a:rPr lang="en-US" dirty="0"/>
              <a:t>Ask students to generate a sentence, sentences, or a paragraph about the picture word chart</a:t>
            </a:r>
          </a:p>
        </p:txBody>
      </p:sp>
    </p:spTree>
    <p:extLst>
      <p:ext uri="{BB962C8B-B14F-4D97-AF65-F5344CB8AC3E}">
        <p14:creationId xmlns:p14="http://schemas.microsoft.com/office/powerpoint/2010/main" val="277187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oshani.co.uk/livingtoeat/wp-content/uploads/2007/07/octopus-tentacles-cooked.JPG"/>
          <p:cNvPicPr>
            <a:picLocks noChangeAspect="1" noChangeArrowheads="1"/>
          </p:cNvPicPr>
          <p:nvPr/>
        </p:nvPicPr>
        <p:blipFill>
          <a:blip r:embed="rId2" cstate="print"/>
          <a:srcRect/>
          <a:stretch>
            <a:fillRect/>
          </a:stretch>
        </p:blipFill>
        <p:spPr bwMode="auto">
          <a:xfrm>
            <a:off x="2063552" y="404664"/>
            <a:ext cx="7848872" cy="5040560"/>
          </a:xfrm>
          <a:prstGeom prst="rect">
            <a:avLst/>
          </a:prstGeom>
          <a:noFill/>
        </p:spPr>
      </p:pic>
      <p:sp>
        <p:nvSpPr>
          <p:cNvPr id="5" name="TextBox 4"/>
          <p:cNvSpPr txBox="1"/>
          <p:nvPr/>
        </p:nvSpPr>
        <p:spPr>
          <a:xfrm>
            <a:off x="3143672" y="5661249"/>
            <a:ext cx="5184576" cy="830997"/>
          </a:xfrm>
          <a:prstGeom prst="rect">
            <a:avLst/>
          </a:prstGeom>
          <a:noFill/>
        </p:spPr>
        <p:txBody>
          <a:bodyPr wrap="square" rtlCol="0">
            <a:spAutoFit/>
          </a:bodyPr>
          <a:lstStyle/>
          <a:p>
            <a:pPr algn="ctr"/>
            <a:r>
              <a:rPr lang="en-US" sz="4800" b="1" dirty="0"/>
              <a:t>tentacles</a:t>
            </a:r>
          </a:p>
        </p:txBody>
      </p:sp>
      <p:sp>
        <p:nvSpPr>
          <p:cNvPr id="13" name="Rectangle 12"/>
          <p:cNvSpPr/>
          <p:nvPr/>
        </p:nvSpPr>
        <p:spPr>
          <a:xfrm>
            <a:off x="1847528" y="2708920"/>
            <a:ext cx="262778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63552" y="260648"/>
            <a:ext cx="550810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39816" y="2852936"/>
            <a:ext cx="554461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08168" y="404664"/>
            <a:ext cx="262778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7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4AA4-A8EE-4381-A343-30ED33302F53}"/>
              </a:ext>
            </a:extLst>
          </p:cNvPr>
          <p:cNvSpPr>
            <a:spLocks noGrp="1"/>
          </p:cNvSpPr>
          <p:nvPr>
            <p:ph type="title"/>
          </p:nvPr>
        </p:nvSpPr>
        <p:spPr/>
        <p:txBody>
          <a:bodyPr/>
          <a:lstStyle/>
          <a:p>
            <a:r>
              <a:rPr lang="en-US" dirty="0"/>
              <a:t>PWIM – At the airport</a:t>
            </a:r>
          </a:p>
        </p:txBody>
      </p:sp>
      <p:sp>
        <p:nvSpPr>
          <p:cNvPr id="3" name="Content Placeholder 2">
            <a:extLst>
              <a:ext uri="{FF2B5EF4-FFF2-40B4-BE49-F238E27FC236}">
                <a16:creationId xmlns:a16="http://schemas.microsoft.com/office/drawing/2014/main" id="{F736B2AA-C595-4253-8F90-D43909BB25CD}"/>
              </a:ext>
            </a:extLst>
          </p:cNvPr>
          <p:cNvSpPr>
            <a:spLocks noGrp="1"/>
          </p:cNvSpPr>
          <p:nvPr>
            <p:ph idx="1"/>
          </p:nvPr>
        </p:nvSpPr>
        <p:spPr>
          <a:xfrm>
            <a:off x="272612" y="2490006"/>
            <a:ext cx="3372288" cy="3636511"/>
          </a:xfrm>
        </p:spPr>
        <p:txBody>
          <a:bodyPr/>
          <a:lstStyle/>
          <a:p>
            <a:r>
              <a:rPr lang="en-US" dirty="0"/>
              <a:t>What questions would you ask students to elicit words from the following picture?</a:t>
            </a:r>
          </a:p>
        </p:txBody>
      </p:sp>
      <p:pic>
        <p:nvPicPr>
          <p:cNvPr id="1026" name="Picture 2" descr="http://51431fdb1a97060163cc-05795c414fcde9449273ebc896b6599f.r19.cf1.rackcdn.com/Waiting%20for%20the%20plane.jpg">
            <a:extLst>
              <a:ext uri="{FF2B5EF4-FFF2-40B4-BE49-F238E27FC236}">
                <a16:creationId xmlns:a16="http://schemas.microsoft.com/office/drawing/2014/main" id="{639D73C8-7861-4442-9B47-015EFBF70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31787"/>
            <a:ext cx="607060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07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DE03-A395-4C17-83AB-83CB78E4A96F}"/>
              </a:ext>
            </a:extLst>
          </p:cNvPr>
          <p:cNvSpPr>
            <a:spLocks noGrp="1"/>
          </p:cNvSpPr>
          <p:nvPr>
            <p:ph type="title"/>
          </p:nvPr>
        </p:nvSpPr>
        <p:spPr/>
        <p:txBody>
          <a:bodyPr/>
          <a:lstStyle/>
          <a:p>
            <a:r>
              <a:rPr lang="en-US" dirty="0"/>
              <a:t>Try PWIM with your groupmates</a:t>
            </a:r>
          </a:p>
        </p:txBody>
      </p:sp>
      <p:sp>
        <p:nvSpPr>
          <p:cNvPr id="3" name="Content Placeholder 2">
            <a:extLst>
              <a:ext uri="{FF2B5EF4-FFF2-40B4-BE49-F238E27FC236}">
                <a16:creationId xmlns:a16="http://schemas.microsoft.com/office/drawing/2014/main" id="{C964F7F6-40C6-44D8-BAA6-72723FF0795D}"/>
              </a:ext>
            </a:extLst>
          </p:cNvPr>
          <p:cNvSpPr>
            <a:spLocks noGrp="1"/>
          </p:cNvSpPr>
          <p:nvPr>
            <p:ph idx="1"/>
          </p:nvPr>
        </p:nvSpPr>
        <p:spPr/>
        <p:txBody>
          <a:bodyPr/>
          <a:lstStyle/>
          <a:p>
            <a:endParaRPr lang="en-US"/>
          </a:p>
        </p:txBody>
      </p:sp>
      <p:pic>
        <p:nvPicPr>
          <p:cNvPr id="2052" name="Picture 4" descr="Related image">
            <a:extLst>
              <a:ext uri="{FF2B5EF4-FFF2-40B4-BE49-F238E27FC236}">
                <a16:creationId xmlns:a16="http://schemas.microsoft.com/office/drawing/2014/main" id="{3444F363-A4C8-4929-839B-9EB524463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7" y="2222287"/>
            <a:ext cx="4967635" cy="437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vacation">
            <a:extLst>
              <a:ext uri="{FF2B5EF4-FFF2-40B4-BE49-F238E27FC236}">
                <a16:creationId xmlns:a16="http://schemas.microsoft.com/office/drawing/2014/main" id="{80CD04BF-24B8-4D7E-8338-5C9EF2539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322" y="2185341"/>
            <a:ext cx="6338207" cy="422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6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35CA-25E9-47A7-BDB8-9E3A99422D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E0571E-8B10-467A-8980-E9B6D957E6E0}"/>
              </a:ext>
            </a:extLst>
          </p:cNvPr>
          <p:cNvSpPr>
            <a:spLocks noGrp="1"/>
          </p:cNvSpPr>
          <p:nvPr>
            <p:ph idx="1"/>
          </p:nvPr>
        </p:nvSpPr>
        <p:spPr/>
        <p:txBody>
          <a:bodyPr/>
          <a:lstStyle/>
          <a:p>
            <a:endParaRPr lang="en-US"/>
          </a:p>
        </p:txBody>
      </p:sp>
      <p:pic>
        <p:nvPicPr>
          <p:cNvPr id="3076" name="Picture 4" descr="Image result for everland entrance">
            <a:extLst>
              <a:ext uri="{FF2B5EF4-FFF2-40B4-BE49-F238E27FC236}">
                <a16:creationId xmlns:a16="http://schemas.microsoft.com/office/drawing/2014/main" id="{EB387B9E-5AF7-4351-B87E-5183BC826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310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D796-F9A2-44AE-B622-DD388814E71B}"/>
              </a:ext>
            </a:extLst>
          </p:cNvPr>
          <p:cNvSpPr>
            <a:spLocks noGrp="1"/>
          </p:cNvSpPr>
          <p:nvPr>
            <p:ph type="title"/>
          </p:nvPr>
        </p:nvSpPr>
        <p:spPr/>
        <p:txBody>
          <a:bodyPr/>
          <a:lstStyle/>
          <a:p>
            <a:r>
              <a:rPr lang="en-CA" dirty="0"/>
              <a:t>Task</a:t>
            </a:r>
          </a:p>
        </p:txBody>
      </p:sp>
      <p:sp>
        <p:nvSpPr>
          <p:cNvPr id="3" name="Content Placeholder 2">
            <a:extLst>
              <a:ext uri="{FF2B5EF4-FFF2-40B4-BE49-F238E27FC236}">
                <a16:creationId xmlns:a16="http://schemas.microsoft.com/office/drawing/2014/main" id="{A2F3190E-C59B-489B-8FC0-5A2CCAB72E3A}"/>
              </a:ext>
            </a:extLst>
          </p:cNvPr>
          <p:cNvSpPr>
            <a:spLocks noGrp="1"/>
          </p:cNvSpPr>
          <p:nvPr>
            <p:ph idx="1"/>
          </p:nvPr>
        </p:nvSpPr>
        <p:spPr>
          <a:xfrm>
            <a:off x="312205" y="2185468"/>
            <a:ext cx="5783794" cy="3636511"/>
          </a:xfrm>
        </p:spPr>
        <p:txBody>
          <a:bodyPr>
            <a:normAutofit/>
          </a:bodyPr>
          <a:lstStyle/>
          <a:p>
            <a:r>
              <a:rPr lang="en-CA" dirty="0"/>
              <a:t>Practice eliciting the words from your group members.</a:t>
            </a:r>
          </a:p>
          <a:p>
            <a:r>
              <a:rPr lang="en-CA" altLang="ko-KR" dirty="0"/>
              <a:t>Practice using each of the 5 techniques </a:t>
            </a:r>
            <a:endParaRPr lang="en-CA" dirty="0"/>
          </a:p>
          <a:p>
            <a:r>
              <a:rPr lang="en-CA" dirty="0"/>
              <a:t>After you are done practicing, each of you may be asked to elicit one word in front of the class using a technique at random </a:t>
            </a:r>
            <a:r>
              <a:rPr lang="en-CA" dirty="0">
                <a:sym typeface="Wingdings" panose="05000000000000000000" pitchFamily="2" charset="2"/>
              </a:rPr>
              <a:t></a:t>
            </a:r>
            <a:endParaRPr lang="en-CA" dirty="0"/>
          </a:p>
          <a:p>
            <a:endParaRPr lang="en-CA" dirty="0"/>
          </a:p>
        </p:txBody>
      </p:sp>
      <p:sp>
        <p:nvSpPr>
          <p:cNvPr id="4" name="Rectangle 3">
            <a:extLst>
              <a:ext uri="{FF2B5EF4-FFF2-40B4-BE49-F238E27FC236}">
                <a16:creationId xmlns:a16="http://schemas.microsoft.com/office/drawing/2014/main" id="{52F6BE48-B8CE-4837-98ED-BCF8D7932EFE}"/>
              </a:ext>
            </a:extLst>
          </p:cNvPr>
          <p:cNvSpPr/>
          <p:nvPr/>
        </p:nvSpPr>
        <p:spPr>
          <a:xfrm>
            <a:off x="6849894" y="2185467"/>
            <a:ext cx="5105401" cy="3139321"/>
          </a:xfrm>
          <a:prstGeom prst="rect">
            <a:avLst/>
          </a:prstGeom>
          <a:ln>
            <a:solidFill>
              <a:schemeClr val="accent1"/>
            </a:solidFill>
          </a:ln>
        </p:spPr>
        <p:txBody>
          <a:bodyPr wrap="square">
            <a:spAutoFit/>
          </a:bodyPr>
          <a:lstStyle/>
          <a:p>
            <a:pPr marL="342900" indent="-342900">
              <a:buFont typeface="+mj-lt"/>
              <a:buAutoNum type="arabicPeriod"/>
            </a:pPr>
            <a:r>
              <a:rPr lang="en-CA" dirty="0"/>
              <a:t>What is another way to say__________? </a:t>
            </a:r>
          </a:p>
          <a:p>
            <a:pPr marL="342900" indent="-342900">
              <a:buFont typeface="+mj-lt"/>
              <a:buAutoNum type="arabicPeriod"/>
            </a:pPr>
            <a:endParaRPr lang="en-CA" dirty="0"/>
          </a:p>
          <a:p>
            <a:pPr marL="342900" indent="-342900">
              <a:buFont typeface="+mj-lt"/>
              <a:buAutoNum type="arabicPeriod"/>
            </a:pPr>
            <a:r>
              <a:rPr lang="en-CA" dirty="0"/>
              <a:t>How do you say __________ in English? </a:t>
            </a:r>
          </a:p>
          <a:p>
            <a:pPr marL="342900" indent="-342900">
              <a:buFont typeface="+mj-lt"/>
              <a:buAutoNum type="arabicPeriod"/>
            </a:pPr>
            <a:endParaRPr lang="en-CA" dirty="0"/>
          </a:p>
          <a:p>
            <a:pPr marL="342900" indent="-342900">
              <a:buFont typeface="+mj-lt"/>
              <a:buAutoNum type="arabicPeriod"/>
            </a:pPr>
            <a:r>
              <a:rPr lang="en-CA" dirty="0"/>
              <a:t>Provide an example and ask students for the word. </a:t>
            </a:r>
          </a:p>
          <a:p>
            <a:pPr marL="342900" indent="-342900">
              <a:buFont typeface="+mj-lt"/>
              <a:buAutoNum type="arabicPeriod"/>
            </a:pPr>
            <a:endParaRPr lang="en-CA" dirty="0"/>
          </a:p>
          <a:p>
            <a:pPr marL="342900" indent="-342900">
              <a:buFont typeface="+mj-lt"/>
              <a:buAutoNum type="arabicPeriod"/>
            </a:pPr>
            <a:r>
              <a:rPr lang="en-CA" dirty="0"/>
              <a:t>Draw/ show a picture, ask students for the word. </a:t>
            </a:r>
          </a:p>
          <a:p>
            <a:pPr marL="342900" indent="-342900">
              <a:buFont typeface="+mj-lt"/>
              <a:buAutoNum type="arabicPeriod"/>
            </a:pPr>
            <a:endParaRPr lang="en-CA" dirty="0"/>
          </a:p>
          <a:p>
            <a:pPr marL="342900" indent="-342900">
              <a:buFont typeface="+mj-lt"/>
              <a:buAutoNum type="arabicPeriod"/>
            </a:pPr>
            <a:r>
              <a:rPr lang="en-CA" dirty="0"/>
              <a:t>Act it out and ask students for the word.</a:t>
            </a:r>
          </a:p>
        </p:txBody>
      </p:sp>
      <p:sp>
        <p:nvSpPr>
          <p:cNvPr id="5" name="Arrow: Down 4">
            <a:extLst>
              <a:ext uri="{FF2B5EF4-FFF2-40B4-BE49-F238E27FC236}">
                <a16:creationId xmlns:a16="http://schemas.microsoft.com/office/drawing/2014/main" id="{3EFA82DA-9D7D-4F2B-85F2-BDE2FD0C77CB}"/>
              </a:ext>
            </a:extLst>
          </p:cNvPr>
          <p:cNvSpPr/>
          <p:nvPr/>
        </p:nvSpPr>
        <p:spPr>
          <a:xfrm rot="16200000">
            <a:off x="6098014" y="3172090"/>
            <a:ext cx="353023" cy="813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042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9977-9ACA-4190-BAC4-2551DD0E221C}"/>
              </a:ext>
            </a:extLst>
          </p:cNvPr>
          <p:cNvSpPr>
            <a:spLocks noGrp="1"/>
          </p:cNvSpPr>
          <p:nvPr>
            <p:ph type="title"/>
          </p:nvPr>
        </p:nvSpPr>
        <p:spPr/>
        <p:txBody>
          <a:bodyPr/>
          <a:lstStyle/>
          <a:p>
            <a:r>
              <a:rPr lang="en-US" dirty="0"/>
              <a:t>Eliciting Practice</a:t>
            </a:r>
            <a:endParaRPr lang="en-CA" dirty="0"/>
          </a:p>
        </p:txBody>
      </p:sp>
      <p:sp>
        <p:nvSpPr>
          <p:cNvPr id="3" name="Content Placeholder 2">
            <a:extLst>
              <a:ext uri="{FF2B5EF4-FFF2-40B4-BE49-F238E27FC236}">
                <a16:creationId xmlns:a16="http://schemas.microsoft.com/office/drawing/2014/main" id="{78DE2D4A-1459-4A3E-8FD2-02BD9CC026D1}"/>
              </a:ext>
            </a:extLst>
          </p:cNvPr>
          <p:cNvSpPr>
            <a:spLocks noGrp="1"/>
          </p:cNvSpPr>
          <p:nvPr>
            <p:ph idx="1"/>
          </p:nvPr>
        </p:nvSpPr>
        <p:spPr>
          <a:xfrm>
            <a:off x="574184" y="2660468"/>
            <a:ext cx="3993775" cy="3318936"/>
          </a:xfrm>
        </p:spPr>
        <p:txBody>
          <a:bodyPr>
            <a:normAutofit fontScale="92500" lnSpcReduction="20000"/>
          </a:bodyPr>
          <a:lstStyle/>
          <a:p>
            <a:r>
              <a:rPr lang="en-CA" sz="2400" dirty="0">
                <a:solidFill>
                  <a:schemeClr val="tx1">
                    <a:lumMod val="85000"/>
                    <a:lumOff val="15000"/>
                  </a:schemeClr>
                </a:solidFill>
              </a:rPr>
              <a:t>candle (n)</a:t>
            </a:r>
          </a:p>
          <a:p>
            <a:r>
              <a:rPr lang="en-CA" sz="2400" dirty="0">
                <a:solidFill>
                  <a:schemeClr val="tx1">
                    <a:lumMod val="85000"/>
                    <a:lumOff val="15000"/>
                  </a:schemeClr>
                </a:solidFill>
              </a:rPr>
              <a:t>adore (v)</a:t>
            </a:r>
          </a:p>
          <a:p>
            <a:r>
              <a:rPr lang="en-CA" sz="2400" dirty="0">
                <a:solidFill>
                  <a:schemeClr val="tx1">
                    <a:lumMod val="85000"/>
                    <a:lumOff val="15000"/>
                  </a:schemeClr>
                </a:solidFill>
              </a:rPr>
              <a:t>rotate (v)</a:t>
            </a:r>
          </a:p>
          <a:p>
            <a:r>
              <a:rPr lang="en-CA" sz="2400" dirty="0">
                <a:solidFill>
                  <a:schemeClr val="tx1">
                    <a:lumMod val="85000"/>
                    <a:lumOff val="15000"/>
                  </a:schemeClr>
                </a:solidFill>
              </a:rPr>
              <a:t>fundamental (adj.)</a:t>
            </a:r>
          </a:p>
          <a:p>
            <a:r>
              <a:rPr lang="en-CA" sz="2400" dirty="0">
                <a:solidFill>
                  <a:schemeClr val="tx1">
                    <a:lumMod val="85000"/>
                    <a:lumOff val="15000"/>
                  </a:schemeClr>
                </a:solidFill>
              </a:rPr>
              <a:t>acceptable (adj.)</a:t>
            </a:r>
          </a:p>
          <a:p>
            <a:r>
              <a:rPr lang="en-CA" sz="2400" dirty="0">
                <a:solidFill>
                  <a:schemeClr val="tx1">
                    <a:lumMod val="85000"/>
                    <a:lumOff val="15000"/>
                  </a:schemeClr>
                </a:solidFill>
              </a:rPr>
              <a:t>suspect (n)</a:t>
            </a:r>
          </a:p>
          <a:p>
            <a:r>
              <a:rPr lang="en-CA" sz="2400" dirty="0">
                <a:solidFill>
                  <a:schemeClr val="tx1">
                    <a:lumMod val="85000"/>
                    <a:lumOff val="15000"/>
                  </a:schemeClr>
                </a:solidFill>
              </a:rPr>
              <a:t>accomplish (v)</a:t>
            </a:r>
          </a:p>
          <a:p>
            <a:r>
              <a:rPr lang="en-CA" sz="2400" dirty="0">
                <a:solidFill>
                  <a:schemeClr val="tx1">
                    <a:lumMod val="85000"/>
                    <a:lumOff val="15000"/>
                  </a:schemeClr>
                </a:solidFill>
              </a:rPr>
              <a:t>imagination (n)</a:t>
            </a:r>
          </a:p>
          <a:p>
            <a:endParaRPr lang="en-CA" dirty="0"/>
          </a:p>
          <a:p>
            <a:endParaRPr lang="en-CA" dirty="0"/>
          </a:p>
        </p:txBody>
      </p:sp>
      <p:sp>
        <p:nvSpPr>
          <p:cNvPr id="4" name="Content Placeholder 2">
            <a:extLst>
              <a:ext uri="{FF2B5EF4-FFF2-40B4-BE49-F238E27FC236}">
                <a16:creationId xmlns:a16="http://schemas.microsoft.com/office/drawing/2014/main" id="{424EB93A-458D-4598-A444-FB71B1E9444A}"/>
              </a:ext>
            </a:extLst>
          </p:cNvPr>
          <p:cNvSpPr txBox="1">
            <a:spLocks/>
          </p:cNvSpPr>
          <p:nvPr/>
        </p:nvSpPr>
        <p:spPr>
          <a:xfrm>
            <a:off x="3902111" y="2286476"/>
            <a:ext cx="3993775"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scandal (n)</a:t>
            </a:r>
          </a:p>
          <a:p>
            <a:r>
              <a:rPr lang="en-CA" dirty="0"/>
              <a:t>foolish (adj.)</a:t>
            </a:r>
          </a:p>
          <a:p>
            <a:r>
              <a:rPr lang="en-CA" dirty="0"/>
              <a:t>vein (n)</a:t>
            </a:r>
          </a:p>
          <a:p>
            <a:r>
              <a:rPr lang="en-CA" dirty="0"/>
              <a:t>controversial (adj.)</a:t>
            </a:r>
          </a:p>
          <a:p>
            <a:r>
              <a:rPr lang="en-CA" dirty="0"/>
              <a:t>ashamed (adj.)</a:t>
            </a:r>
          </a:p>
          <a:p>
            <a:r>
              <a:rPr lang="en-CA" dirty="0"/>
              <a:t>freezing (adj.)</a:t>
            </a:r>
          </a:p>
          <a:p>
            <a:r>
              <a:rPr lang="en-CA" dirty="0"/>
              <a:t>regularly (adv.)</a:t>
            </a:r>
          </a:p>
          <a:p>
            <a:r>
              <a:rPr lang="en-CA" dirty="0"/>
              <a:t>situation (n)</a:t>
            </a:r>
          </a:p>
          <a:p>
            <a:endParaRPr lang="en-CA" dirty="0"/>
          </a:p>
          <a:p>
            <a:endParaRPr lang="en-CA" dirty="0"/>
          </a:p>
          <a:p>
            <a:endParaRPr lang="en-CA" dirty="0"/>
          </a:p>
          <a:p>
            <a:endParaRPr lang="en-CA" dirty="0"/>
          </a:p>
          <a:p>
            <a:endParaRPr lang="en-CA" dirty="0"/>
          </a:p>
          <a:p>
            <a:endParaRPr lang="en-CA" dirty="0"/>
          </a:p>
        </p:txBody>
      </p:sp>
      <p:sp>
        <p:nvSpPr>
          <p:cNvPr id="5" name="Content Placeholder 2">
            <a:extLst>
              <a:ext uri="{FF2B5EF4-FFF2-40B4-BE49-F238E27FC236}">
                <a16:creationId xmlns:a16="http://schemas.microsoft.com/office/drawing/2014/main" id="{073D0B8E-9BC4-4D11-AD10-C20BA86805B0}"/>
              </a:ext>
            </a:extLst>
          </p:cNvPr>
          <p:cNvSpPr txBox="1">
            <a:spLocks/>
          </p:cNvSpPr>
          <p:nvPr/>
        </p:nvSpPr>
        <p:spPr>
          <a:xfrm>
            <a:off x="7388223" y="2286476"/>
            <a:ext cx="3993775"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evidence(n)</a:t>
            </a:r>
          </a:p>
          <a:p>
            <a:r>
              <a:rPr lang="en-CA" dirty="0"/>
              <a:t>pillar (n)</a:t>
            </a:r>
          </a:p>
          <a:p>
            <a:r>
              <a:rPr lang="en-CA" dirty="0"/>
              <a:t>common (adj.)</a:t>
            </a:r>
          </a:p>
          <a:p>
            <a:r>
              <a:rPr lang="en-CA" dirty="0"/>
              <a:t>seek (v)</a:t>
            </a:r>
          </a:p>
          <a:p>
            <a:r>
              <a:rPr lang="en-CA" dirty="0"/>
              <a:t>billboard (n)</a:t>
            </a:r>
          </a:p>
          <a:p>
            <a:r>
              <a:rPr lang="en-CA" dirty="0"/>
              <a:t>cautiously (adv.)</a:t>
            </a:r>
          </a:p>
          <a:p>
            <a:r>
              <a:rPr lang="en-CA" dirty="0"/>
              <a:t>near (adj.)</a:t>
            </a:r>
          </a:p>
          <a:p>
            <a:r>
              <a:rPr lang="en-CA" dirty="0"/>
              <a:t>serious(adj.)</a:t>
            </a:r>
          </a:p>
          <a:p>
            <a:endParaRPr lang="en-CA" dirty="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2514180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42A2-C143-495E-BE8D-75CE2E32B3C2}"/>
              </a:ext>
            </a:extLst>
          </p:cNvPr>
          <p:cNvSpPr>
            <a:spLocks noGrp="1"/>
          </p:cNvSpPr>
          <p:nvPr>
            <p:ph type="title"/>
          </p:nvPr>
        </p:nvSpPr>
        <p:spPr>
          <a:xfrm>
            <a:off x="801288" y="455577"/>
            <a:ext cx="10571998" cy="970450"/>
          </a:xfrm>
        </p:spPr>
        <p:txBody>
          <a:bodyPr/>
          <a:lstStyle/>
          <a:p>
            <a:r>
              <a:rPr lang="en-CA" dirty="0"/>
              <a:t>Taboo Activity</a:t>
            </a:r>
          </a:p>
        </p:txBody>
      </p:sp>
      <p:sp>
        <p:nvSpPr>
          <p:cNvPr id="3" name="Content Placeholder 2">
            <a:extLst>
              <a:ext uri="{FF2B5EF4-FFF2-40B4-BE49-F238E27FC236}">
                <a16:creationId xmlns:a16="http://schemas.microsoft.com/office/drawing/2014/main" id="{58B64FEF-BDE3-443E-8066-79265C6F3F12}"/>
              </a:ext>
            </a:extLst>
          </p:cNvPr>
          <p:cNvSpPr>
            <a:spLocks noGrp="1"/>
          </p:cNvSpPr>
          <p:nvPr>
            <p:ph idx="1"/>
          </p:nvPr>
        </p:nvSpPr>
        <p:spPr>
          <a:xfrm>
            <a:off x="5201174" y="2222287"/>
            <a:ext cx="6172112" cy="3636511"/>
          </a:xfrm>
        </p:spPr>
        <p:txBody>
          <a:bodyPr/>
          <a:lstStyle/>
          <a:p>
            <a:r>
              <a:rPr lang="en-CA" b="1" dirty="0"/>
              <a:t>Objective: </a:t>
            </a:r>
            <a:r>
              <a:rPr lang="en-CA" dirty="0"/>
              <a:t>Get your groupmates to say the word without using the other words on the card. </a:t>
            </a:r>
          </a:p>
        </p:txBody>
      </p:sp>
      <p:pic>
        <p:nvPicPr>
          <p:cNvPr id="1026" name="Picture 2" descr="Related image">
            <a:extLst>
              <a:ext uri="{FF2B5EF4-FFF2-40B4-BE49-F238E27FC236}">
                <a16:creationId xmlns:a16="http://schemas.microsoft.com/office/drawing/2014/main" id="{2D571CD0-7A21-45B5-9103-8E8482C31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2" t="14819" r="6686" b="15488"/>
          <a:stretch/>
        </p:blipFill>
        <p:spPr bwMode="auto">
          <a:xfrm>
            <a:off x="818712" y="2227760"/>
            <a:ext cx="3112317" cy="363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11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data.whicdn.com/images/2165263/tumblr_l0soytM3hj1qzm81qo1_500_thumb.jpg?1273200651"/>
          <p:cNvPicPr>
            <a:picLocks noChangeAspect="1" noChangeArrowheads="1"/>
          </p:cNvPicPr>
          <p:nvPr/>
        </p:nvPicPr>
        <p:blipFill>
          <a:blip r:embed="rId2" cstate="print"/>
          <a:srcRect/>
          <a:stretch>
            <a:fillRect/>
          </a:stretch>
        </p:blipFill>
        <p:spPr bwMode="auto">
          <a:xfrm>
            <a:off x="2063552" y="476673"/>
            <a:ext cx="7776864" cy="5127571"/>
          </a:xfrm>
          <a:prstGeom prst="rect">
            <a:avLst/>
          </a:prstGeom>
          <a:noFill/>
        </p:spPr>
      </p:pic>
      <p:sp>
        <p:nvSpPr>
          <p:cNvPr id="5" name="TextBox 4"/>
          <p:cNvSpPr txBox="1"/>
          <p:nvPr/>
        </p:nvSpPr>
        <p:spPr>
          <a:xfrm>
            <a:off x="2783632" y="6093297"/>
            <a:ext cx="5688632" cy="830997"/>
          </a:xfrm>
          <a:prstGeom prst="rect">
            <a:avLst/>
          </a:prstGeom>
          <a:noFill/>
        </p:spPr>
        <p:txBody>
          <a:bodyPr wrap="square" rtlCol="0">
            <a:spAutoFit/>
          </a:bodyPr>
          <a:lstStyle/>
          <a:p>
            <a:pPr algn="ctr"/>
            <a:r>
              <a:rPr lang="en-US" sz="4800" b="1" dirty="0"/>
              <a:t>suction cups</a:t>
            </a:r>
          </a:p>
        </p:txBody>
      </p:sp>
      <p:sp>
        <p:nvSpPr>
          <p:cNvPr id="6" name="Rectangle 5"/>
          <p:cNvSpPr/>
          <p:nvPr/>
        </p:nvSpPr>
        <p:spPr>
          <a:xfrm>
            <a:off x="1991544" y="2996952"/>
            <a:ext cx="262778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404664"/>
            <a:ext cx="550810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39816" y="3140968"/>
            <a:ext cx="554461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6080" y="404664"/>
            <a:ext cx="298782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5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akesuperiordivers.com/Scuba_Diver_11.gif"/>
          <p:cNvPicPr>
            <a:picLocks noChangeAspect="1" noChangeArrowheads="1"/>
          </p:cNvPicPr>
          <p:nvPr/>
        </p:nvPicPr>
        <p:blipFill>
          <a:blip r:embed="rId2" cstate="print"/>
          <a:srcRect/>
          <a:stretch>
            <a:fillRect/>
          </a:stretch>
        </p:blipFill>
        <p:spPr bwMode="auto">
          <a:xfrm>
            <a:off x="3287689" y="404664"/>
            <a:ext cx="5810221" cy="5229200"/>
          </a:xfrm>
          <a:prstGeom prst="rect">
            <a:avLst/>
          </a:prstGeom>
          <a:noFill/>
        </p:spPr>
      </p:pic>
      <p:sp>
        <p:nvSpPr>
          <p:cNvPr id="5" name="TextBox 4"/>
          <p:cNvSpPr txBox="1"/>
          <p:nvPr/>
        </p:nvSpPr>
        <p:spPr>
          <a:xfrm>
            <a:off x="3503712" y="5805265"/>
            <a:ext cx="4680520" cy="830997"/>
          </a:xfrm>
          <a:prstGeom prst="rect">
            <a:avLst/>
          </a:prstGeom>
          <a:noFill/>
        </p:spPr>
        <p:txBody>
          <a:bodyPr wrap="square" rtlCol="0">
            <a:spAutoFit/>
          </a:bodyPr>
          <a:lstStyle/>
          <a:p>
            <a:pPr algn="ctr"/>
            <a:r>
              <a:rPr lang="en-US" sz="4800" b="1" dirty="0"/>
              <a:t>scuba diver</a:t>
            </a:r>
          </a:p>
        </p:txBody>
      </p:sp>
      <p:sp>
        <p:nvSpPr>
          <p:cNvPr id="6" name="Rectangle 5"/>
          <p:cNvSpPr/>
          <p:nvPr/>
        </p:nvSpPr>
        <p:spPr>
          <a:xfrm>
            <a:off x="1973797" y="3140968"/>
            <a:ext cx="262778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90790" y="161256"/>
            <a:ext cx="5508104" cy="3101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39816" y="2852936"/>
            <a:ext cx="554461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08168" y="404664"/>
            <a:ext cx="262778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9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ClassRoom-1\Desktop\octopus_w_85_tentacles.jpg"/>
          <p:cNvPicPr>
            <a:picLocks noChangeAspect="1" noChangeArrowheads="1"/>
          </p:cNvPicPr>
          <p:nvPr/>
        </p:nvPicPr>
        <p:blipFill>
          <a:blip r:embed="rId2" cstate="print"/>
          <a:srcRect/>
          <a:stretch>
            <a:fillRect/>
          </a:stretch>
        </p:blipFill>
        <p:spPr bwMode="auto">
          <a:xfrm>
            <a:off x="1775520" y="260648"/>
            <a:ext cx="8352928" cy="5184576"/>
          </a:xfrm>
          <a:prstGeom prst="rect">
            <a:avLst/>
          </a:prstGeom>
          <a:noFill/>
        </p:spPr>
      </p:pic>
      <p:sp>
        <p:nvSpPr>
          <p:cNvPr id="5" name="TextBox 4"/>
          <p:cNvSpPr txBox="1"/>
          <p:nvPr/>
        </p:nvSpPr>
        <p:spPr>
          <a:xfrm>
            <a:off x="2423592" y="5805265"/>
            <a:ext cx="7128792" cy="830997"/>
          </a:xfrm>
          <a:prstGeom prst="rect">
            <a:avLst/>
          </a:prstGeom>
          <a:noFill/>
        </p:spPr>
        <p:txBody>
          <a:bodyPr wrap="square" rtlCol="0">
            <a:spAutoFit/>
          </a:bodyPr>
          <a:lstStyle/>
          <a:p>
            <a:pPr algn="ctr"/>
            <a:r>
              <a:rPr lang="en-US" sz="4800" b="1" dirty="0"/>
              <a:t>super massive octopus</a:t>
            </a:r>
          </a:p>
        </p:txBody>
      </p:sp>
      <p:sp>
        <p:nvSpPr>
          <p:cNvPr id="6" name="Rectangle 5"/>
          <p:cNvSpPr/>
          <p:nvPr/>
        </p:nvSpPr>
        <p:spPr>
          <a:xfrm>
            <a:off x="1524000" y="188640"/>
            <a:ext cx="262778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07968" y="2708920"/>
            <a:ext cx="446449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0" y="2852936"/>
            <a:ext cx="446449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63752" y="188640"/>
            <a:ext cx="262778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40016" y="188640"/>
            <a:ext cx="262778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80176" y="116632"/>
            <a:ext cx="2627784"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5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4" fill="hold" grpId="0" nodeType="withEffect">
                                  <p:stCondLst>
                                    <p:cond delay="0"/>
                                  </p:stCondLst>
                                  <p:childTnLst>
                                    <p:anim calcmode="lin" valueType="num">
                                      <p:cBhvr additive="base">
                                        <p:cTn id="28" dur="500"/>
                                        <p:tgtEl>
                                          <p:spTgt spid="8"/>
                                        </p:tgtEl>
                                        <p:attrNameLst>
                                          <p:attrName>ppt_x</p:attrName>
                                        </p:attrNameLst>
                                      </p:cBhvr>
                                      <p:tavLst>
                                        <p:tav tm="0">
                                          <p:val>
                                            <p:strVal val="ppt_x"/>
                                          </p:val>
                                        </p:tav>
                                        <p:tav tm="100000">
                                          <p:val>
                                            <p:strVal val="ppt_x"/>
                                          </p:val>
                                        </p:tav>
                                      </p:tavLst>
                                    </p:anim>
                                    <p:anim calcmode="lin" valueType="num">
                                      <p:cBhvr additive="base">
                                        <p:cTn id="29" dur="500"/>
                                        <p:tgtEl>
                                          <p:spTgt spid="8"/>
                                        </p:tgtEl>
                                        <p:attrNameLst>
                                          <p:attrName>ppt_y</p:attrName>
                                        </p:attrNameLst>
                                      </p:cBhvr>
                                      <p:tavLst>
                                        <p:tav tm="0">
                                          <p:val>
                                            <p:strVal val="ppt_y"/>
                                          </p:val>
                                        </p:tav>
                                        <p:tav tm="100000">
                                          <p:val>
                                            <p:strVal val="1+ppt_h/2"/>
                                          </p:val>
                                        </p:tav>
                                      </p:tavLst>
                                    </p:anim>
                                    <p:set>
                                      <p:cBhvr>
                                        <p:cTn id="30" dur="1" fill="hold">
                                          <p:stCondLst>
                                            <p:cond delay="499"/>
                                          </p:stCondLst>
                                        </p:cTn>
                                        <p:tgtEl>
                                          <p:spTgt spid="8"/>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additive="base">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animBg="1"/>
      <p:bldP spid="8"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DAEB8D-1AB0-4632-ABE8-B27B4325D46B}"/>
              </a:ext>
            </a:extLst>
          </p:cNvPr>
          <p:cNvSpPr>
            <a:spLocks noGrp="1"/>
          </p:cNvSpPr>
          <p:nvPr>
            <p:ph type="ctrTitle"/>
          </p:nvPr>
        </p:nvSpPr>
        <p:spPr/>
        <p:txBody>
          <a:bodyPr/>
          <a:lstStyle/>
          <a:p>
            <a:r>
              <a:rPr lang="en-CA" dirty="0"/>
              <a:t>Eliciting</a:t>
            </a:r>
          </a:p>
        </p:txBody>
      </p:sp>
      <p:sp>
        <p:nvSpPr>
          <p:cNvPr id="5" name="Subtitle 4">
            <a:extLst>
              <a:ext uri="{FF2B5EF4-FFF2-40B4-BE49-F238E27FC236}">
                <a16:creationId xmlns:a16="http://schemas.microsoft.com/office/drawing/2014/main" id="{5A728866-C099-4466-A065-1B4A62043321}"/>
              </a:ext>
            </a:extLst>
          </p:cNvPr>
          <p:cNvSpPr>
            <a:spLocks noGrp="1"/>
          </p:cNvSpPr>
          <p:nvPr>
            <p:ph type="subTitle" idx="1"/>
          </p:nvPr>
        </p:nvSpPr>
        <p:spPr/>
        <p:txBody>
          <a:bodyPr/>
          <a:lstStyle/>
          <a:p>
            <a:r>
              <a:rPr lang="en-CA" dirty="0"/>
              <a:t>What is eliciting?</a:t>
            </a:r>
          </a:p>
        </p:txBody>
      </p:sp>
    </p:spTree>
    <p:extLst>
      <p:ext uri="{BB962C8B-B14F-4D97-AF65-F5344CB8AC3E}">
        <p14:creationId xmlns:p14="http://schemas.microsoft.com/office/powerpoint/2010/main" val="186994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2F24-462D-4825-98BC-0CAB3659AA74}"/>
              </a:ext>
            </a:extLst>
          </p:cNvPr>
          <p:cNvSpPr>
            <a:spLocks noGrp="1"/>
          </p:cNvSpPr>
          <p:nvPr>
            <p:ph type="title"/>
          </p:nvPr>
        </p:nvSpPr>
        <p:spPr/>
        <p:txBody>
          <a:bodyPr/>
          <a:lstStyle/>
          <a:p>
            <a:r>
              <a:rPr lang="en-CA" dirty="0"/>
              <a:t>Eliciting</a:t>
            </a:r>
          </a:p>
        </p:txBody>
      </p:sp>
      <p:sp>
        <p:nvSpPr>
          <p:cNvPr id="3" name="Content Placeholder 2">
            <a:extLst>
              <a:ext uri="{FF2B5EF4-FFF2-40B4-BE49-F238E27FC236}">
                <a16:creationId xmlns:a16="http://schemas.microsoft.com/office/drawing/2014/main" id="{485ADA72-FA4C-485F-9A89-6A3209B2ADFB}"/>
              </a:ext>
            </a:extLst>
          </p:cNvPr>
          <p:cNvSpPr>
            <a:spLocks noGrp="1"/>
          </p:cNvSpPr>
          <p:nvPr>
            <p:ph idx="1"/>
          </p:nvPr>
        </p:nvSpPr>
        <p:spPr/>
        <p:txBody>
          <a:bodyPr/>
          <a:lstStyle/>
          <a:p>
            <a:r>
              <a:rPr lang="en-CA" dirty="0"/>
              <a:t>a technique used by the teacher during the lesson that involves the language learner in the process of discovering and understanding language.</a:t>
            </a:r>
          </a:p>
          <a:p>
            <a:endParaRPr lang="en-CA" dirty="0"/>
          </a:p>
          <a:p>
            <a:r>
              <a:rPr lang="en-CA" dirty="0"/>
              <a:t>The teacher skillfully draws out information from students rather than giving it to them directly. </a:t>
            </a:r>
          </a:p>
        </p:txBody>
      </p:sp>
    </p:spTree>
    <p:extLst>
      <p:ext uri="{BB962C8B-B14F-4D97-AF65-F5344CB8AC3E}">
        <p14:creationId xmlns:p14="http://schemas.microsoft.com/office/powerpoint/2010/main" val="102301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2F24-462D-4825-98BC-0CAB3659AA74}"/>
              </a:ext>
            </a:extLst>
          </p:cNvPr>
          <p:cNvSpPr>
            <a:spLocks noGrp="1"/>
          </p:cNvSpPr>
          <p:nvPr>
            <p:ph type="title"/>
          </p:nvPr>
        </p:nvSpPr>
        <p:spPr/>
        <p:txBody>
          <a:bodyPr/>
          <a:lstStyle/>
          <a:p>
            <a:r>
              <a:rPr lang="en-CA" dirty="0"/>
              <a:t>Why is eliciting important?</a:t>
            </a:r>
          </a:p>
        </p:txBody>
      </p:sp>
      <p:sp>
        <p:nvSpPr>
          <p:cNvPr id="3" name="Content Placeholder 2">
            <a:extLst>
              <a:ext uri="{FF2B5EF4-FFF2-40B4-BE49-F238E27FC236}">
                <a16:creationId xmlns:a16="http://schemas.microsoft.com/office/drawing/2014/main" id="{485ADA72-FA4C-485F-9A89-6A3209B2ADFB}"/>
              </a:ext>
            </a:extLst>
          </p:cNvPr>
          <p:cNvSpPr>
            <a:spLocks noGrp="1"/>
          </p:cNvSpPr>
          <p:nvPr>
            <p:ph idx="1"/>
          </p:nvPr>
        </p:nvSpPr>
        <p:spPr/>
        <p:txBody>
          <a:bodyPr/>
          <a:lstStyle/>
          <a:p>
            <a:r>
              <a:rPr lang="en-CA" dirty="0"/>
              <a:t> The objective of eliciting is to allow the learners the chance to participate in the learning process by letting them express their acquired or intuitive knowledge, and through critical thinking which will enhance their language abilities by adding to what they already know.</a:t>
            </a:r>
          </a:p>
        </p:txBody>
      </p:sp>
    </p:spTree>
    <p:extLst>
      <p:ext uri="{BB962C8B-B14F-4D97-AF65-F5344CB8AC3E}">
        <p14:creationId xmlns:p14="http://schemas.microsoft.com/office/powerpoint/2010/main" val="316133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B842-16E6-4135-91B8-0B8A6BA681DF}"/>
              </a:ext>
            </a:extLst>
          </p:cNvPr>
          <p:cNvSpPr>
            <a:spLocks noGrp="1"/>
          </p:cNvSpPr>
          <p:nvPr>
            <p:ph type="title"/>
          </p:nvPr>
        </p:nvSpPr>
        <p:spPr/>
        <p:txBody>
          <a:bodyPr/>
          <a:lstStyle/>
          <a:p>
            <a:r>
              <a:rPr lang="en-CA" dirty="0"/>
              <a:t>Eliciting Vocabulary</a:t>
            </a:r>
          </a:p>
        </p:txBody>
      </p:sp>
      <p:sp>
        <p:nvSpPr>
          <p:cNvPr id="3" name="Content Placeholder 2">
            <a:extLst>
              <a:ext uri="{FF2B5EF4-FFF2-40B4-BE49-F238E27FC236}">
                <a16:creationId xmlns:a16="http://schemas.microsoft.com/office/drawing/2014/main" id="{86392B5B-1748-4105-AC00-44AF25E596C1}"/>
              </a:ext>
            </a:extLst>
          </p:cNvPr>
          <p:cNvSpPr>
            <a:spLocks noGrp="1"/>
          </p:cNvSpPr>
          <p:nvPr>
            <p:ph idx="1"/>
          </p:nvPr>
        </p:nvSpPr>
        <p:spPr/>
        <p:txBody>
          <a:bodyPr/>
          <a:lstStyle/>
          <a:p>
            <a:r>
              <a:rPr lang="en-CA" dirty="0"/>
              <a:t>Eliciting is often used to pre-teach key vocabulary (words that will appear in the study and activate stages of the lesson). </a:t>
            </a:r>
          </a:p>
          <a:p>
            <a:endParaRPr lang="en-CA" dirty="0"/>
          </a:p>
          <a:p>
            <a:r>
              <a:rPr lang="en-CA" dirty="0"/>
              <a:t>By involving the students in the process, the learners will more likely hold onto the meaning of these words not only in the lesson, but beyond it.</a:t>
            </a:r>
          </a:p>
          <a:p>
            <a:endParaRPr lang="en-CA" dirty="0"/>
          </a:p>
          <a:p>
            <a:pPr marL="0" indent="0">
              <a:buNone/>
            </a:pPr>
            <a:endParaRPr lang="en-CA" dirty="0"/>
          </a:p>
        </p:txBody>
      </p:sp>
    </p:spTree>
    <p:extLst>
      <p:ext uri="{BB962C8B-B14F-4D97-AF65-F5344CB8AC3E}">
        <p14:creationId xmlns:p14="http://schemas.microsoft.com/office/powerpoint/2010/main" val="2423683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393</TotalTime>
  <Words>1069</Words>
  <Application>Microsoft Office PowerPoint</Application>
  <PresentationFormat>Widescreen</PresentationFormat>
  <Paragraphs>136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2</vt:lpstr>
      <vt:lpstr>Quotable</vt:lpstr>
      <vt:lpstr>Teaching Vocabulary </vt:lpstr>
      <vt:lpstr>PowerPoint Presentation</vt:lpstr>
      <vt:lpstr>PowerPoint Presentation</vt:lpstr>
      <vt:lpstr>PowerPoint Presentation</vt:lpstr>
      <vt:lpstr>PowerPoint Presentation</vt:lpstr>
      <vt:lpstr>Eliciting</vt:lpstr>
      <vt:lpstr>Eliciting</vt:lpstr>
      <vt:lpstr>Why is eliciting important?</vt:lpstr>
      <vt:lpstr>Eliciting Vocabulary</vt:lpstr>
      <vt:lpstr>Ways to elicit</vt:lpstr>
      <vt:lpstr>Tip</vt:lpstr>
      <vt:lpstr>Problems with Eliciting</vt:lpstr>
      <vt:lpstr>Strategies to Overcome Difficulties</vt:lpstr>
      <vt:lpstr>Eliciting</vt:lpstr>
      <vt:lpstr>Task</vt:lpstr>
      <vt:lpstr>Try to elicit the following words</vt:lpstr>
      <vt:lpstr>Picture Word Inductive Model (PWIM)</vt:lpstr>
      <vt:lpstr>PowerPoint Presentation</vt:lpstr>
      <vt:lpstr>Steps in PWIM</vt:lpstr>
      <vt:lpstr>PWIM – At the airport</vt:lpstr>
      <vt:lpstr>Try PWIM with your groupmates</vt:lpstr>
      <vt:lpstr>PowerPoint Presentation</vt:lpstr>
      <vt:lpstr>Task</vt:lpstr>
      <vt:lpstr>Eliciting Practice</vt:lpstr>
      <vt:lpstr>Taboo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Vocabulary </dc:title>
  <dc:creator>Whitehead, George E.K. (Prof.)</dc:creator>
  <cp:lastModifiedBy>Reviewer</cp:lastModifiedBy>
  <cp:revision>34</cp:revision>
  <dcterms:created xsi:type="dcterms:W3CDTF">2018-07-09T06:32:01Z</dcterms:created>
  <dcterms:modified xsi:type="dcterms:W3CDTF">2021-05-24T09:22:07Z</dcterms:modified>
</cp:coreProperties>
</file>