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7" r:id="rId1"/>
  </p:sldMasterIdLst>
  <p:notesMasterIdLst>
    <p:notesMasterId r:id="rId88"/>
  </p:notesMasterIdLst>
  <p:sldIdLst>
    <p:sldId id="256" r:id="rId2"/>
    <p:sldId id="408" r:id="rId3"/>
    <p:sldId id="424" r:id="rId4"/>
    <p:sldId id="259" r:id="rId5"/>
    <p:sldId id="409" r:id="rId6"/>
    <p:sldId id="264" r:id="rId7"/>
    <p:sldId id="269" r:id="rId8"/>
    <p:sldId id="392" r:id="rId9"/>
    <p:sldId id="412" r:id="rId10"/>
    <p:sldId id="270" r:id="rId11"/>
    <p:sldId id="271" r:id="rId12"/>
    <p:sldId id="398" r:id="rId13"/>
    <p:sldId id="272" r:id="rId14"/>
    <p:sldId id="381" r:id="rId15"/>
    <p:sldId id="266" r:id="rId16"/>
    <p:sldId id="267" r:id="rId17"/>
    <p:sldId id="294" r:id="rId18"/>
    <p:sldId id="362" r:id="rId19"/>
    <p:sldId id="379" r:id="rId20"/>
    <p:sldId id="399" r:id="rId21"/>
    <p:sldId id="372" r:id="rId22"/>
    <p:sldId id="371" r:id="rId23"/>
    <p:sldId id="402" r:id="rId24"/>
    <p:sldId id="426" r:id="rId25"/>
    <p:sldId id="376" r:id="rId26"/>
    <p:sldId id="425" r:id="rId27"/>
    <p:sldId id="361" r:id="rId28"/>
    <p:sldId id="273" r:id="rId29"/>
    <p:sldId id="415" r:id="rId30"/>
    <p:sldId id="404" r:id="rId31"/>
    <p:sldId id="417" r:id="rId32"/>
    <p:sldId id="414" r:id="rId33"/>
    <p:sldId id="418" r:id="rId34"/>
    <p:sldId id="373" r:id="rId35"/>
    <p:sldId id="389" r:id="rId36"/>
    <p:sldId id="419" r:id="rId37"/>
    <p:sldId id="295" r:id="rId38"/>
    <p:sldId id="403" r:id="rId39"/>
    <p:sldId id="421" r:id="rId40"/>
    <p:sldId id="268" r:id="rId41"/>
    <p:sldId id="423" r:id="rId42"/>
    <p:sldId id="393" r:id="rId43"/>
    <p:sldId id="394" r:id="rId44"/>
    <p:sldId id="296" r:id="rId45"/>
    <p:sldId id="297" r:id="rId46"/>
    <p:sldId id="274" r:id="rId47"/>
    <p:sldId id="298" r:id="rId48"/>
    <p:sldId id="315" r:id="rId49"/>
    <p:sldId id="316" r:id="rId50"/>
    <p:sldId id="411" r:id="rId51"/>
    <p:sldId id="325" r:id="rId52"/>
    <p:sldId id="320" r:id="rId53"/>
    <p:sldId id="326" r:id="rId54"/>
    <p:sldId id="327" r:id="rId55"/>
    <p:sldId id="328" r:id="rId56"/>
    <p:sldId id="329" r:id="rId57"/>
    <p:sldId id="330" r:id="rId58"/>
    <p:sldId id="331" r:id="rId59"/>
    <p:sldId id="333" r:id="rId60"/>
    <p:sldId id="334" r:id="rId61"/>
    <p:sldId id="336" r:id="rId62"/>
    <p:sldId id="337" r:id="rId63"/>
    <p:sldId id="339" r:id="rId64"/>
    <p:sldId id="340" r:id="rId65"/>
    <p:sldId id="342" r:id="rId66"/>
    <p:sldId id="343" r:id="rId67"/>
    <p:sldId id="345" r:id="rId68"/>
    <p:sldId id="395" r:id="rId69"/>
    <p:sldId id="346" r:id="rId70"/>
    <p:sldId id="347" r:id="rId71"/>
    <p:sldId id="348" r:id="rId72"/>
    <p:sldId id="349" r:id="rId73"/>
    <p:sldId id="299" r:id="rId74"/>
    <p:sldId id="312" r:id="rId75"/>
    <p:sldId id="301" r:id="rId76"/>
    <p:sldId id="302" r:id="rId77"/>
    <p:sldId id="303" r:id="rId78"/>
    <p:sldId id="304" r:id="rId79"/>
    <p:sldId id="305" r:id="rId80"/>
    <p:sldId id="410" r:id="rId81"/>
    <p:sldId id="306" r:id="rId82"/>
    <p:sldId id="307" r:id="rId83"/>
    <p:sldId id="308" r:id="rId84"/>
    <p:sldId id="311" r:id="rId85"/>
    <p:sldId id="401" r:id="rId86"/>
    <p:sldId id="407"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C7423-C787-4525-8C18-EADC70E34FFD}" v="47" dt="2019-08-12T05:01:47.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660"/>
  </p:normalViewPr>
  <p:slideViewPr>
    <p:cSldViewPr snapToGrid="0">
      <p:cViewPr varScale="1">
        <p:scale>
          <a:sx n="108" d="100"/>
          <a:sy n="108"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head George" userId="35473e5ee2092c29" providerId="LiveId" clId="{981C7423-C787-4525-8C18-EADC70E34FFD}"/>
    <pc:docChg chg="undo custSel addSld delSld modSld sldOrd">
      <pc:chgData name="Whitehead George" userId="35473e5ee2092c29" providerId="LiveId" clId="{981C7423-C787-4525-8C18-EADC70E34FFD}" dt="2019-08-12T05:05:38.731" v="4231" actId="20577"/>
      <pc:docMkLst>
        <pc:docMk/>
      </pc:docMkLst>
      <pc:sldChg chg="modSp">
        <pc:chgData name="Whitehead George" userId="35473e5ee2092c29" providerId="LiveId" clId="{981C7423-C787-4525-8C18-EADC70E34FFD}" dt="2019-08-12T03:31:10.971" v="9" actId="20577"/>
        <pc:sldMkLst>
          <pc:docMk/>
          <pc:sldMk cId="2047161782" sldId="256"/>
        </pc:sldMkLst>
        <pc:spChg chg="mod">
          <ac:chgData name="Whitehead George" userId="35473e5ee2092c29" providerId="LiveId" clId="{981C7423-C787-4525-8C18-EADC70E34FFD}" dt="2019-08-12T03:31:10.971" v="9" actId="20577"/>
          <ac:spMkLst>
            <pc:docMk/>
            <pc:sldMk cId="2047161782" sldId="256"/>
            <ac:spMk id="2" creationId="{B873E1B3-F4F2-4D47-B508-4DAEC132B394}"/>
          </ac:spMkLst>
        </pc:spChg>
      </pc:sldChg>
      <pc:sldChg chg="del">
        <pc:chgData name="Whitehead George" userId="35473e5ee2092c29" providerId="LiveId" clId="{981C7423-C787-4525-8C18-EADC70E34FFD}" dt="2019-08-12T03:31:55.717" v="13" actId="2696"/>
        <pc:sldMkLst>
          <pc:docMk/>
          <pc:sldMk cId="146406876" sldId="257"/>
        </pc:sldMkLst>
      </pc:sldChg>
      <pc:sldChg chg="del">
        <pc:chgData name="Whitehead George" userId="35473e5ee2092c29" providerId="LiveId" clId="{981C7423-C787-4525-8C18-EADC70E34FFD}" dt="2019-08-12T03:31:55.721" v="14" actId="2696"/>
        <pc:sldMkLst>
          <pc:docMk/>
          <pc:sldMk cId="3409266516" sldId="258"/>
        </pc:sldMkLst>
      </pc:sldChg>
      <pc:sldChg chg="modSp">
        <pc:chgData name="Whitehead George" userId="35473e5ee2092c29" providerId="LiveId" clId="{981C7423-C787-4525-8C18-EADC70E34FFD}" dt="2019-08-12T03:36:39.793" v="471" actId="20577"/>
        <pc:sldMkLst>
          <pc:docMk/>
          <pc:sldMk cId="1156549685" sldId="259"/>
        </pc:sldMkLst>
        <pc:spChg chg="mod">
          <ac:chgData name="Whitehead George" userId="35473e5ee2092c29" providerId="LiveId" clId="{981C7423-C787-4525-8C18-EADC70E34FFD}" dt="2019-08-12T03:36:39.793" v="471" actId="20577"/>
          <ac:spMkLst>
            <pc:docMk/>
            <pc:sldMk cId="1156549685" sldId="259"/>
            <ac:spMk id="3" creationId="{BB0FC522-5967-4F4C-943F-4C63339474C2}"/>
          </ac:spMkLst>
        </pc:spChg>
      </pc:sldChg>
      <pc:sldChg chg="modSp">
        <pc:chgData name="Whitehead George" userId="35473e5ee2092c29" providerId="LiveId" clId="{981C7423-C787-4525-8C18-EADC70E34FFD}" dt="2019-08-12T04:16:14.808" v="1854" actId="20577"/>
        <pc:sldMkLst>
          <pc:docMk/>
          <pc:sldMk cId="2415068850" sldId="264"/>
        </pc:sldMkLst>
        <pc:spChg chg="mod">
          <ac:chgData name="Whitehead George" userId="35473e5ee2092c29" providerId="LiveId" clId="{981C7423-C787-4525-8C18-EADC70E34FFD}" dt="2019-08-12T04:15:05.722" v="1727" actId="20577"/>
          <ac:spMkLst>
            <pc:docMk/>
            <pc:sldMk cId="2415068850" sldId="264"/>
            <ac:spMk id="2" creationId="{76D1E194-A04A-4F48-A735-694E25325B45}"/>
          </ac:spMkLst>
        </pc:spChg>
        <pc:spChg chg="mod">
          <ac:chgData name="Whitehead George" userId="35473e5ee2092c29" providerId="LiveId" clId="{981C7423-C787-4525-8C18-EADC70E34FFD}" dt="2019-08-12T04:16:14.808" v="1854" actId="20577"/>
          <ac:spMkLst>
            <pc:docMk/>
            <pc:sldMk cId="2415068850" sldId="264"/>
            <ac:spMk id="3" creationId="{7DEAA956-1126-4C8E-9B7A-6549614AC105}"/>
          </ac:spMkLst>
        </pc:spChg>
      </pc:sldChg>
      <pc:sldChg chg="del">
        <pc:chgData name="Whitehead George" userId="35473e5ee2092c29" providerId="LiveId" clId="{981C7423-C787-4525-8C18-EADC70E34FFD}" dt="2019-08-12T03:31:55.704" v="10" actId="2696"/>
        <pc:sldMkLst>
          <pc:docMk/>
          <pc:sldMk cId="3921108368" sldId="265"/>
        </pc:sldMkLst>
      </pc:sldChg>
      <pc:sldChg chg="modSp">
        <pc:chgData name="Whitehead George" userId="35473e5ee2092c29" providerId="LiveId" clId="{981C7423-C787-4525-8C18-EADC70E34FFD}" dt="2019-08-12T04:27:53.556" v="2327" actId="20577"/>
        <pc:sldMkLst>
          <pc:docMk/>
          <pc:sldMk cId="1277009059" sldId="266"/>
        </pc:sldMkLst>
        <pc:spChg chg="mod">
          <ac:chgData name="Whitehead George" userId="35473e5ee2092c29" providerId="LiveId" clId="{981C7423-C787-4525-8C18-EADC70E34FFD}" dt="2019-08-12T04:27:53.556" v="2327" actId="20577"/>
          <ac:spMkLst>
            <pc:docMk/>
            <pc:sldMk cId="1277009059" sldId="266"/>
            <ac:spMk id="3" creationId="{7DEAA956-1126-4C8E-9B7A-6549614AC105}"/>
          </ac:spMkLst>
        </pc:spChg>
      </pc:sldChg>
      <pc:sldChg chg="modSp">
        <pc:chgData name="Whitehead George" userId="35473e5ee2092c29" providerId="LiveId" clId="{981C7423-C787-4525-8C18-EADC70E34FFD}" dt="2019-08-12T04:29:13.260" v="2440" actId="20577"/>
        <pc:sldMkLst>
          <pc:docMk/>
          <pc:sldMk cId="214270733" sldId="267"/>
        </pc:sldMkLst>
        <pc:spChg chg="mod">
          <ac:chgData name="Whitehead George" userId="35473e5ee2092c29" providerId="LiveId" clId="{981C7423-C787-4525-8C18-EADC70E34FFD}" dt="2019-08-12T04:29:13.260" v="2440" actId="20577"/>
          <ac:spMkLst>
            <pc:docMk/>
            <pc:sldMk cId="214270733" sldId="267"/>
            <ac:spMk id="4" creationId="{92D51DEB-B08E-4487-A0BD-9668558D94C8}"/>
          </ac:spMkLst>
        </pc:spChg>
      </pc:sldChg>
      <pc:sldChg chg="modSp">
        <pc:chgData name="Whitehead George" userId="35473e5ee2092c29" providerId="LiveId" clId="{981C7423-C787-4525-8C18-EADC70E34FFD}" dt="2019-08-12T05:01:40.925" v="4097" actId="20577"/>
        <pc:sldMkLst>
          <pc:docMk/>
          <pc:sldMk cId="3265504576" sldId="268"/>
        </pc:sldMkLst>
        <pc:spChg chg="mod">
          <ac:chgData name="Whitehead George" userId="35473e5ee2092c29" providerId="LiveId" clId="{981C7423-C787-4525-8C18-EADC70E34FFD}" dt="2019-08-12T05:01:40.925" v="4097" actId="20577"/>
          <ac:spMkLst>
            <pc:docMk/>
            <pc:sldMk cId="3265504576" sldId="268"/>
            <ac:spMk id="2" creationId="{00000000-0000-0000-0000-000000000000}"/>
          </ac:spMkLst>
        </pc:spChg>
        <pc:spChg chg="mod">
          <ac:chgData name="Whitehead George" userId="35473e5ee2092c29" providerId="LiveId" clId="{981C7423-C787-4525-8C18-EADC70E34FFD}" dt="2019-08-12T05:01:34.797" v="4078"/>
          <ac:spMkLst>
            <pc:docMk/>
            <pc:sldMk cId="3265504576" sldId="268"/>
            <ac:spMk id="3" creationId="{00000000-0000-0000-0000-000000000000}"/>
          </ac:spMkLst>
        </pc:spChg>
      </pc:sldChg>
      <pc:sldChg chg="modSp">
        <pc:chgData name="Whitehead George" userId="35473e5ee2092c29" providerId="LiveId" clId="{981C7423-C787-4525-8C18-EADC70E34FFD}" dt="2019-08-12T04:18:20.044" v="2021" actId="114"/>
        <pc:sldMkLst>
          <pc:docMk/>
          <pc:sldMk cId="3278471304" sldId="269"/>
        </pc:sldMkLst>
        <pc:spChg chg="mod">
          <ac:chgData name="Whitehead George" userId="35473e5ee2092c29" providerId="LiveId" clId="{981C7423-C787-4525-8C18-EADC70E34FFD}" dt="2019-08-12T04:18:20.044" v="2021" actId="114"/>
          <ac:spMkLst>
            <pc:docMk/>
            <pc:sldMk cId="3278471304" sldId="269"/>
            <ac:spMk id="3" creationId="{4732C442-1957-4F97-9789-F207BF58CAD5}"/>
          </ac:spMkLst>
        </pc:spChg>
      </pc:sldChg>
      <pc:sldChg chg="delSp modSp">
        <pc:chgData name="Whitehead George" userId="35473e5ee2092c29" providerId="LiveId" clId="{981C7423-C787-4525-8C18-EADC70E34FFD}" dt="2019-08-12T04:41:56.630" v="3084" actId="20577"/>
        <pc:sldMkLst>
          <pc:docMk/>
          <pc:sldMk cId="3087571488" sldId="273"/>
        </pc:sldMkLst>
        <pc:spChg chg="mod">
          <ac:chgData name="Whitehead George" userId="35473e5ee2092c29" providerId="LiveId" clId="{981C7423-C787-4525-8C18-EADC70E34FFD}" dt="2019-08-12T04:32:40.321" v="2746" actId="20577"/>
          <ac:spMkLst>
            <pc:docMk/>
            <pc:sldMk cId="3087571488" sldId="273"/>
            <ac:spMk id="2" creationId="{8A9EDCC6-A14D-4173-9273-35BA75CDE659}"/>
          </ac:spMkLst>
        </pc:spChg>
        <pc:spChg chg="del mod">
          <ac:chgData name="Whitehead George" userId="35473e5ee2092c29" providerId="LiveId" clId="{981C7423-C787-4525-8C18-EADC70E34FFD}" dt="2019-08-12T04:39:54.068" v="2953"/>
          <ac:spMkLst>
            <pc:docMk/>
            <pc:sldMk cId="3087571488" sldId="273"/>
            <ac:spMk id="4" creationId="{9CC57519-8E3B-407B-8DC0-C417BF078458}"/>
          </ac:spMkLst>
        </pc:spChg>
        <pc:spChg chg="mod">
          <ac:chgData name="Whitehead George" userId="35473e5ee2092c29" providerId="LiveId" clId="{981C7423-C787-4525-8C18-EADC70E34FFD}" dt="2019-08-12T04:41:56.630" v="3084" actId="20577"/>
          <ac:spMkLst>
            <pc:docMk/>
            <pc:sldMk cId="3087571488" sldId="273"/>
            <ac:spMk id="5" creationId="{8BEB2223-6AAE-4FD4-985B-2B269B007D2E}"/>
          </ac:spMkLst>
        </pc:spChg>
      </pc:sldChg>
      <pc:sldChg chg="delSp">
        <pc:chgData name="Whitehead George" userId="35473e5ee2092c29" providerId="LiveId" clId="{981C7423-C787-4525-8C18-EADC70E34FFD}" dt="2019-08-12T04:56:19.519" v="3876" actId="478"/>
        <pc:sldMkLst>
          <pc:docMk/>
          <pc:sldMk cId="825524981" sldId="274"/>
        </pc:sldMkLst>
        <pc:spChg chg="del">
          <ac:chgData name="Whitehead George" userId="35473e5ee2092c29" providerId="LiveId" clId="{981C7423-C787-4525-8C18-EADC70E34FFD}" dt="2019-08-12T04:56:19.519" v="3876" actId="478"/>
          <ac:spMkLst>
            <pc:docMk/>
            <pc:sldMk cId="825524981" sldId="274"/>
            <ac:spMk id="4" creationId="{424EB93A-458D-4598-A444-FB71B1E9444A}"/>
          </ac:spMkLst>
        </pc:spChg>
        <pc:spChg chg="del">
          <ac:chgData name="Whitehead George" userId="35473e5ee2092c29" providerId="LiveId" clId="{981C7423-C787-4525-8C18-EADC70E34FFD}" dt="2019-08-12T04:56:18.953" v="3875" actId="478"/>
          <ac:spMkLst>
            <pc:docMk/>
            <pc:sldMk cId="825524981" sldId="274"/>
            <ac:spMk id="5" creationId="{073D0B8E-9BC4-4D11-AD10-C20BA86805B0}"/>
          </ac:spMkLst>
        </pc:spChg>
      </pc:sldChg>
      <pc:sldChg chg="del">
        <pc:chgData name="Whitehead George" userId="35473e5ee2092c29" providerId="LiveId" clId="{981C7423-C787-4525-8C18-EADC70E34FFD}" dt="2019-08-12T04:56:04.660" v="3874" actId="2696"/>
        <pc:sldMkLst>
          <pc:docMk/>
          <pc:sldMk cId="2459091471" sldId="276"/>
        </pc:sldMkLst>
      </pc:sldChg>
      <pc:sldChg chg="del">
        <pc:chgData name="Whitehead George" userId="35473e5ee2092c29" providerId="LiveId" clId="{981C7423-C787-4525-8C18-EADC70E34FFD}" dt="2019-08-12T03:31:55.708" v="11" actId="2696"/>
        <pc:sldMkLst>
          <pc:docMk/>
          <pc:sldMk cId="3597928802" sldId="291"/>
        </pc:sldMkLst>
      </pc:sldChg>
      <pc:sldChg chg="del">
        <pc:chgData name="Whitehead George" userId="35473e5ee2092c29" providerId="LiveId" clId="{981C7423-C787-4525-8C18-EADC70E34FFD}" dt="2019-08-12T03:31:55.713" v="12" actId="2696"/>
        <pc:sldMkLst>
          <pc:docMk/>
          <pc:sldMk cId="1318598945" sldId="292"/>
        </pc:sldMkLst>
      </pc:sldChg>
      <pc:sldChg chg="del">
        <pc:chgData name="Whitehead George" userId="35473e5ee2092c29" providerId="LiveId" clId="{981C7423-C787-4525-8C18-EADC70E34FFD}" dt="2019-08-12T03:40:35.155" v="515" actId="2696"/>
        <pc:sldMkLst>
          <pc:docMk/>
          <pc:sldMk cId="2612601080" sldId="293"/>
        </pc:sldMkLst>
      </pc:sldChg>
      <pc:sldChg chg="modSp">
        <pc:chgData name="Whitehead George" userId="35473e5ee2092c29" providerId="LiveId" clId="{981C7423-C787-4525-8C18-EADC70E34FFD}" dt="2019-08-12T04:13:37.426" v="1679" actId="20577"/>
        <pc:sldMkLst>
          <pc:docMk/>
          <pc:sldMk cId="3510614140" sldId="303"/>
        </pc:sldMkLst>
        <pc:spChg chg="mod">
          <ac:chgData name="Whitehead George" userId="35473e5ee2092c29" providerId="LiveId" clId="{981C7423-C787-4525-8C18-EADC70E34FFD}" dt="2019-08-12T04:13:37.426" v="1679" actId="20577"/>
          <ac:spMkLst>
            <pc:docMk/>
            <pc:sldMk cId="3510614140" sldId="303"/>
            <ac:spMk id="3" creationId="{00000000-0000-0000-0000-000000000000}"/>
          </ac:spMkLst>
        </pc:spChg>
      </pc:sldChg>
      <pc:sldChg chg="modSp">
        <pc:chgData name="Whitehead George" userId="35473e5ee2092c29" providerId="LiveId" clId="{981C7423-C787-4525-8C18-EADC70E34FFD}" dt="2019-08-12T03:45:53.125" v="619" actId="20577"/>
        <pc:sldMkLst>
          <pc:docMk/>
          <pc:sldMk cId="1050230820" sldId="304"/>
        </pc:sldMkLst>
        <pc:spChg chg="mod">
          <ac:chgData name="Whitehead George" userId="35473e5ee2092c29" providerId="LiveId" clId="{981C7423-C787-4525-8C18-EADC70E34FFD}" dt="2019-08-12T03:45:40.097" v="583" actId="20577"/>
          <ac:spMkLst>
            <pc:docMk/>
            <pc:sldMk cId="1050230820" sldId="304"/>
            <ac:spMk id="2" creationId="{00000000-0000-0000-0000-000000000000}"/>
          </ac:spMkLst>
        </pc:spChg>
        <pc:spChg chg="mod">
          <ac:chgData name="Whitehead George" userId="35473e5ee2092c29" providerId="LiveId" clId="{981C7423-C787-4525-8C18-EADC70E34FFD}" dt="2019-08-12T03:45:53.125" v="619" actId="20577"/>
          <ac:spMkLst>
            <pc:docMk/>
            <pc:sldMk cId="1050230820" sldId="304"/>
            <ac:spMk id="3" creationId="{00000000-0000-0000-0000-000000000000}"/>
          </ac:spMkLst>
        </pc:spChg>
      </pc:sldChg>
      <pc:sldChg chg="del">
        <pc:chgData name="Whitehead George" userId="35473e5ee2092c29" providerId="LiveId" clId="{981C7423-C787-4525-8C18-EADC70E34FFD}" dt="2019-08-12T04:10:18.879" v="1276" actId="2696"/>
        <pc:sldMkLst>
          <pc:docMk/>
          <pc:sldMk cId="2559641003" sldId="309"/>
        </pc:sldMkLst>
      </pc:sldChg>
      <pc:sldChg chg="del">
        <pc:chgData name="Whitehead George" userId="35473e5ee2092c29" providerId="LiveId" clId="{981C7423-C787-4525-8C18-EADC70E34FFD}" dt="2019-08-12T04:10:20.523" v="1277" actId="2696"/>
        <pc:sldMkLst>
          <pc:docMk/>
          <pc:sldMk cId="440412199" sldId="310"/>
        </pc:sldMkLst>
      </pc:sldChg>
      <pc:sldChg chg="modSp">
        <pc:chgData name="Whitehead George" userId="35473e5ee2092c29" providerId="LiveId" clId="{981C7423-C787-4525-8C18-EADC70E34FFD}" dt="2019-08-12T04:13:18.394" v="1676" actId="20577"/>
        <pc:sldMkLst>
          <pc:docMk/>
          <pc:sldMk cId="111414963" sldId="312"/>
        </pc:sldMkLst>
        <pc:spChg chg="mod">
          <ac:chgData name="Whitehead George" userId="35473e5ee2092c29" providerId="LiveId" clId="{981C7423-C787-4525-8C18-EADC70E34FFD}" dt="2019-08-12T04:13:18.394" v="1676" actId="20577"/>
          <ac:spMkLst>
            <pc:docMk/>
            <pc:sldMk cId="111414963" sldId="312"/>
            <ac:spMk id="3" creationId="{9DDC490A-E9EF-42B2-8E79-D9E935E5A8CF}"/>
          </ac:spMkLst>
        </pc:spChg>
      </pc:sldChg>
      <pc:sldChg chg="del">
        <pc:chgData name="Whitehead George" userId="35473e5ee2092c29" providerId="LiveId" clId="{981C7423-C787-4525-8C18-EADC70E34FFD}" dt="2019-08-12T04:10:27.706" v="1278" actId="2696"/>
        <pc:sldMkLst>
          <pc:docMk/>
          <pc:sldMk cId="324789531" sldId="313"/>
        </pc:sldMkLst>
      </pc:sldChg>
      <pc:sldChg chg="modSp">
        <pc:chgData name="Whitehead George" userId="35473e5ee2092c29" providerId="LiveId" clId="{981C7423-C787-4525-8C18-EADC70E34FFD}" dt="2019-08-12T03:32:09.694" v="17" actId="27636"/>
        <pc:sldMkLst>
          <pc:docMk/>
          <pc:sldMk cId="4247700079" sldId="330"/>
        </pc:sldMkLst>
        <pc:spChg chg="mod">
          <ac:chgData name="Whitehead George" userId="35473e5ee2092c29" providerId="LiveId" clId="{981C7423-C787-4525-8C18-EADC70E34FFD}" dt="2019-08-12T03:32:09.694" v="17" actId="27636"/>
          <ac:spMkLst>
            <pc:docMk/>
            <pc:sldMk cId="4247700079" sldId="330"/>
            <ac:spMk id="3" creationId="{00000000-0000-0000-0000-000000000000}"/>
          </ac:spMkLst>
        </pc:spChg>
      </pc:sldChg>
      <pc:sldChg chg="modSp">
        <pc:chgData name="Whitehead George" userId="35473e5ee2092c29" providerId="LiveId" clId="{981C7423-C787-4525-8C18-EADC70E34FFD}" dt="2019-08-12T03:32:09.715" v="18" actId="27636"/>
        <pc:sldMkLst>
          <pc:docMk/>
          <pc:sldMk cId="2791150711" sldId="348"/>
        </pc:sldMkLst>
        <pc:spChg chg="mod">
          <ac:chgData name="Whitehead George" userId="35473e5ee2092c29" providerId="LiveId" clId="{981C7423-C787-4525-8C18-EADC70E34FFD}" dt="2019-08-12T03:32:09.715" v="18" actId="27636"/>
          <ac:spMkLst>
            <pc:docMk/>
            <pc:sldMk cId="2791150711" sldId="348"/>
            <ac:spMk id="3" creationId="{00000000-0000-0000-0000-000000000000}"/>
          </ac:spMkLst>
        </pc:spChg>
      </pc:sldChg>
      <pc:sldChg chg="del">
        <pc:chgData name="Whitehead George" userId="35473e5ee2092c29" providerId="LiveId" clId="{981C7423-C787-4525-8C18-EADC70E34FFD}" dt="2019-08-12T03:45:22.708" v="582" actId="2696"/>
        <pc:sldMkLst>
          <pc:docMk/>
          <pc:sldMk cId="1532203266" sldId="351"/>
        </pc:sldMkLst>
      </pc:sldChg>
      <pc:sldChg chg="del">
        <pc:chgData name="Whitehead George" userId="35473e5ee2092c29" providerId="LiveId" clId="{981C7423-C787-4525-8C18-EADC70E34FFD}" dt="2019-08-12T03:42:31.466" v="531" actId="2696"/>
        <pc:sldMkLst>
          <pc:docMk/>
          <pc:sldMk cId="996956141" sldId="352"/>
        </pc:sldMkLst>
      </pc:sldChg>
      <pc:sldChg chg="del">
        <pc:chgData name="Whitehead George" userId="35473e5ee2092c29" providerId="LiveId" clId="{981C7423-C787-4525-8C18-EADC70E34FFD}" dt="2019-08-12T03:45:22.702" v="580" actId="2696"/>
        <pc:sldMkLst>
          <pc:docMk/>
          <pc:sldMk cId="1000948850" sldId="353"/>
        </pc:sldMkLst>
      </pc:sldChg>
      <pc:sldChg chg="del">
        <pc:chgData name="Whitehead George" userId="35473e5ee2092c29" providerId="LiveId" clId="{981C7423-C787-4525-8C18-EADC70E34FFD}" dt="2019-08-12T03:45:22.705" v="581" actId="2696"/>
        <pc:sldMkLst>
          <pc:docMk/>
          <pc:sldMk cId="2767405422" sldId="358"/>
        </pc:sldMkLst>
      </pc:sldChg>
      <pc:sldChg chg="del">
        <pc:chgData name="Whitehead George" userId="35473e5ee2092c29" providerId="LiveId" clId="{981C7423-C787-4525-8C18-EADC70E34FFD}" dt="2019-08-12T03:44:21.626" v="572" actId="2696"/>
        <pc:sldMkLst>
          <pc:docMk/>
          <pc:sldMk cId="2920602339" sldId="360"/>
        </pc:sldMkLst>
      </pc:sldChg>
      <pc:sldChg chg="modSp">
        <pc:chgData name="Whitehead George" userId="35473e5ee2092c29" providerId="LiveId" clId="{981C7423-C787-4525-8C18-EADC70E34FFD}" dt="2019-08-12T04:29:41.403" v="2449" actId="20577"/>
        <pc:sldMkLst>
          <pc:docMk/>
          <pc:sldMk cId="3077768819" sldId="362"/>
        </pc:sldMkLst>
        <pc:spChg chg="mod">
          <ac:chgData name="Whitehead George" userId="35473e5ee2092c29" providerId="LiveId" clId="{981C7423-C787-4525-8C18-EADC70E34FFD}" dt="2019-08-12T04:29:41.403" v="2449" actId="20577"/>
          <ac:spMkLst>
            <pc:docMk/>
            <pc:sldMk cId="3077768819" sldId="362"/>
            <ac:spMk id="4" creationId="{FCCEF1BA-8239-4F79-BF5E-3BC9E8E7A114}"/>
          </ac:spMkLst>
        </pc:spChg>
      </pc:sldChg>
      <pc:sldChg chg="del">
        <pc:chgData name="Whitehead George" userId="35473e5ee2092c29" providerId="LiveId" clId="{981C7423-C787-4525-8C18-EADC70E34FFD}" dt="2019-08-12T03:41:16.622" v="520" actId="2696"/>
        <pc:sldMkLst>
          <pc:docMk/>
          <pc:sldMk cId="3744741350" sldId="363"/>
        </pc:sldMkLst>
      </pc:sldChg>
      <pc:sldChg chg="del">
        <pc:chgData name="Whitehead George" userId="35473e5ee2092c29" providerId="LiveId" clId="{981C7423-C787-4525-8C18-EADC70E34FFD}" dt="2019-08-12T03:41:16.651" v="523" actId="2696"/>
        <pc:sldMkLst>
          <pc:docMk/>
          <pc:sldMk cId="2964363758" sldId="364"/>
        </pc:sldMkLst>
      </pc:sldChg>
      <pc:sldChg chg="del">
        <pc:chgData name="Whitehead George" userId="35473e5ee2092c29" providerId="LiveId" clId="{981C7423-C787-4525-8C18-EADC70E34FFD}" dt="2019-08-12T03:41:16.660" v="525" actId="2696"/>
        <pc:sldMkLst>
          <pc:docMk/>
          <pc:sldMk cId="3562426006" sldId="365"/>
        </pc:sldMkLst>
      </pc:sldChg>
      <pc:sldChg chg="del">
        <pc:chgData name="Whitehead George" userId="35473e5ee2092c29" providerId="LiveId" clId="{981C7423-C787-4525-8C18-EADC70E34FFD}" dt="2019-08-12T03:41:16.673" v="526" actId="2696"/>
        <pc:sldMkLst>
          <pc:docMk/>
          <pc:sldMk cId="2311952425" sldId="366"/>
        </pc:sldMkLst>
      </pc:sldChg>
      <pc:sldChg chg="del">
        <pc:chgData name="Whitehead George" userId="35473e5ee2092c29" providerId="LiveId" clId="{981C7423-C787-4525-8C18-EADC70E34FFD}" dt="2019-08-12T03:41:16.632" v="522" actId="2696"/>
        <pc:sldMkLst>
          <pc:docMk/>
          <pc:sldMk cId="3895981433" sldId="367"/>
        </pc:sldMkLst>
      </pc:sldChg>
      <pc:sldChg chg="del">
        <pc:chgData name="Whitehead George" userId="35473e5ee2092c29" providerId="LiveId" clId="{981C7423-C787-4525-8C18-EADC70E34FFD}" dt="2019-08-12T03:42:08.945" v="530" actId="2696"/>
        <pc:sldMkLst>
          <pc:docMk/>
          <pc:sldMk cId="2779517419" sldId="368"/>
        </pc:sldMkLst>
      </pc:sldChg>
      <pc:sldChg chg="modSp del">
        <pc:chgData name="Whitehead George" userId="35473e5ee2092c29" providerId="LiveId" clId="{981C7423-C787-4525-8C18-EADC70E34FFD}" dt="2019-08-12T03:42:08.943" v="529" actId="2696"/>
        <pc:sldMkLst>
          <pc:docMk/>
          <pc:sldMk cId="3805070624" sldId="369"/>
        </pc:sldMkLst>
        <pc:spChg chg="mod">
          <ac:chgData name="Whitehead George" userId="35473e5ee2092c29" providerId="LiveId" clId="{981C7423-C787-4525-8C18-EADC70E34FFD}" dt="2019-08-12T03:32:09.593" v="16" actId="27636"/>
          <ac:spMkLst>
            <pc:docMk/>
            <pc:sldMk cId="3805070624" sldId="369"/>
            <ac:spMk id="3" creationId="{2632567F-2A1F-40CB-92F3-C852AACB390F}"/>
          </ac:spMkLst>
        </pc:spChg>
      </pc:sldChg>
      <pc:sldChg chg="del">
        <pc:chgData name="Whitehead George" userId="35473e5ee2092c29" providerId="LiveId" clId="{981C7423-C787-4525-8C18-EADC70E34FFD}" dt="2019-08-12T03:41:16.655" v="524" actId="2696"/>
        <pc:sldMkLst>
          <pc:docMk/>
          <pc:sldMk cId="1933197085" sldId="370"/>
        </pc:sldMkLst>
      </pc:sldChg>
      <pc:sldChg chg="modSp">
        <pc:chgData name="Whitehead George" userId="35473e5ee2092c29" providerId="LiveId" clId="{981C7423-C787-4525-8C18-EADC70E34FFD}" dt="2019-08-12T04:31:50.827" v="2727" actId="20577"/>
        <pc:sldMkLst>
          <pc:docMk/>
          <pc:sldMk cId="1184820958" sldId="371"/>
        </pc:sldMkLst>
        <pc:spChg chg="mod">
          <ac:chgData name="Whitehead George" userId="35473e5ee2092c29" providerId="LiveId" clId="{981C7423-C787-4525-8C18-EADC70E34FFD}" dt="2019-08-12T04:31:50.827" v="2727" actId="20577"/>
          <ac:spMkLst>
            <pc:docMk/>
            <pc:sldMk cId="1184820958" sldId="371"/>
            <ac:spMk id="3" creationId="{BA0AFC44-B4C0-4B70-883A-1F922D8ED8B6}"/>
          </ac:spMkLst>
        </pc:spChg>
      </pc:sldChg>
      <pc:sldChg chg="modSp">
        <pc:chgData name="Whitehead George" userId="35473e5ee2092c29" providerId="LiveId" clId="{981C7423-C787-4525-8C18-EADC70E34FFD}" dt="2019-08-12T04:31:23.955" v="2671" actId="20577"/>
        <pc:sldMkLst>
          <pc:docMk/>
          <pc:sldMk cId="2535155111" sldId="372"/>
        </pc:sldMkLst>
        <pc:spChg chg="mod">
          <ac:chgData name="Whitehead George" userId="35473e5ee2092c29" providerId="LiveId" clId="{981C7423-C787-4525-8C18-EADC70E34FFD}" dt="2019-08-12T04:31:11.595" v="2643" actId="20577"/>
          <ac:spMkLst>
            <pc:docMk/>
            <pc:sldMk cId="2535155111" sldId="372"/>
            <ac:spMk id="2" creationId="{F7C5C97F-38CD-40A9-8E2B-18D50BA0D862}"/>
          </ac:spMkLst>
        </pc:spChg>
        <pc:spChg chg="mod">
          <ac:chgData name="Whitehead George" userId="35473e5ee2092c29" providerId="LiveId" clId="{981C7423-C787-4525-8C18-EADC70E34FFD}" dt="2019-08-12T04:31:23.955" v="2671" actId="20577"/>
          <ac:spMkLst>
            <pc:docMk/>
            <pc:sldMk cId="2535155111" sldId="372"/>
            <ac:spMk id="3" creationId="{ECEC8C85-4F8A-4BB0-BC48-96384F8263A5}"/>
          </ac:spMkLst>
        </pc:spChg>
      </pc:sldChg>
      <pc:sldChg chg="del">
        <pc:chgData name="Whitehead George" userId="35473e5ee2092c29" providerId="LiveId" clId="{981C7423-C787-4525-8C18-EADC70E34FFD}" dt="2019-08-12T03:41:16.617" v="519" actId="2696"/>
        <pc:sldMkLst>
          <pc:docMk/>
          <pc:sldMk cId="1769605986" sldId="377"/>
        </pc:sldMkLst>
      </pc:sldChg>
      <pc:sldChg chg="del">
        <pc:chgData name="Whitehead George" userId="35473e5ee2092c29" providerId="LiveId" clId="{981C7423-C787-4525-8C18-EADC70E34FFD}" dt="2019-08-12T03:41:53.278" v="528" actId="2696"/>
        <pc:sldMkLst>
          <pc:docMk/>
          <pc:sldMk cId="1046184294" sldId="378"/>
        </pc:sldMkLst>
      </pc:sldChg>
      <pc:sldChg chg="modSp">
        <pc:chgData name="Whitehead George" userId="35473e5ee2092c29" providerId="LiveId" clId="{981C7423-C787-4525-8C18-EADC70E34FFD}" dt="2019-08-12T04:29:52.082" v="2482" actId="20577"/>
        <pc:sldMkLst>
          <pc:docMk/>
          <pc:sldMk cId="1396615363" sldId="379"/>
        </pc:sldMkLst>
        <pc:spChg chg="mod">
          <ac:chgData name="Whitehead George" userId="35473e5ee2092c29" providerId="LiveId" clId="{981C7423-C787-4525-8C18-EADC70E34FFD}" dt="2019-08-12T04:29:52.082" v="2482" actId="20577"/>
          <ac:spMkLst>
            <pc:docMk/>
            <pc:sldMk cId="1396615363" sldId="379"/>
            <ac:spMk id="2" creationId="{5F9E80C0-DF50-4646-A7BB-5E10477A6F85}"/>
          </ac:spMkLst>
        </pc:spChg>
      </pc:sldChg>
      <pc:sldChg chg="del">
        <pc:chgData name="Whitehead George" userId="35473e5ee2092c29" providerId="LiveId" clId="{981C7423-C787-4525-8C18-EADC70E34FFD}" dt="2019-08-12T03:41:16.628" v="521" actId="2696"/>
        <pc:sldMkLst>
          <pc:docMk/>
          <pc:sldMk cId="3300868872" sldId="380"/>
        </pc:sldMkLst>
      </pc:sldChg>
      <pc:sldChg chg="del">
        <pc:chgData name="Whitehead George" userId="35473e5ee2092c29" providerId="LiveId" clId="{981C7423-C787-4525-8C18-EADC70E34FFD}" dt="2019-08-12T03:40:53.848" v="518" actId="2696"/>
        <pc:sldMkLst>
          <pc:docMk/>
          <pc:sldMk cId="1241946250" sldId="382"/>
        </pc:sldMkLst>
      </pc:sldChg>
      <pc:sldChg chg="del">
        <pc:chgData name="Whitehead George" userId="35473e5ee2092c29" providerId="LiveId" clId="{981C7423-C787-4525-8C18-EADC70E34FFD}" dt="2019-08-12T03:40:53.838" v="517" actId="2696"/>
        <pc:sldMkLst>
          <pc:docMk/>
          <pc:sldMk cId="2975868951" sldId="384"/>
        </pc:sldMkLst>
      </pc:sldChg>
      <pc:sldChg chg="del">
        <pc:chgData name="Whitehead George" userId="35473e5ee2092c29" providerId="LiveId" clId="{981C7423-C787-4525-8C18-EADC70E34FFD}" dt="2019-08-12T03:40:53.826" v="516" actId="2696"/>
        <pc:sldMkLst>
          <pc:docMk/>
          <pc:sldMk cId="1064535362" sldId="385"/>
        </pc:sldMkLst>
      </pc:sldChg>
      <pc:sldChg chg="del">
        <pc:chgData name="Whitehead George" userId="35473e5ee2092c29" providerId="LiveId" clId="{981C7423-C787-4525-8C18-EADC70E34FFD}" dt="2019-08-12T03:44:21.643" v="574" actId="2696"/>
        <pc:sldMkLst>
          <pc:docMk/>
          <pc:sldMk cId="2563584336" sldId="386"/>
        </pc:sldMkLst>
      </pc:sldChg>
      <pc:sldChg chg="del">
        <pc:chgData name="Whitehead George" userId="35473e5ee2092c29" providerId="LiveId" clId="{981C7423-C787-4525-8C18-EADC70E34FFD}" dt="2019-08-12T03:44:21.663" v="576" actId="2696"/>
        <pc:sldMkLst>
          <pc:docMk/>
          <pc:sldMk cId="3345039108" sldId="387"/>
        </pc:sldMkLst>
      </pc:sldChg>
      <pc:sldChg chg="del">
        <pc:chgData name="Whitehead George" userId="35473e5ee2092c29" providerId="LiveId" clId="{981C7423-C787-4525-8C18-EADC70E34FFD}" dt="2019-08-12T03:44:21.655" v="575" actId="2696"/>
        <pc:sldMkLst>
          <pc:docMk/>
          <pc:sldMk cId="1303513052" sldId="388"/>
        </pc:sldMkLst>
      </pc:sldChg>
      <pc:sldChg chg="modSp ord">
        <pc:chgData name="Whitehead George" userId="35473e5ee2092c29" providerId="LiveId" clId="{981C7423-C787-4525-8C18-EADC70E34FFD}" dt="2019-08-12T04:52:34.672" v="3681" actId="20577"/>
        <pc:sldMkLst>
          <pc:docMk/>
          <pc:sldMk cId="653510659" sldId="389"/>
        </pc:sldMkLst>
        <pc:spChg chg="mod">
          <ac:chgData name="Whitehead George" userId="35473e5ee2092c29" providerId="LiveId" clId="{981C7423-C787-4525-8C18-EADC70E34FFD}" dt="2019-08-12T04:52:34.672" v="3681" actId="20577"/>
          <ac:spMkLst>
            <pc:docMk/>
            <pc:sldMk cId="653510659" sldId="389"/>
            <ac:spMk id="2" creationId="{6FBA12FF-0A90-4A7E-ADA0-83228522ECDB}"/>
          </ac:spMkLst>
        </pc:spChg>
      </pc:sldChg>
      <pc:sldChg chg="del">
        <pc:chgData name="Whitehead George" userId="35473e5ee2092c29" providerId="LiveId" clId="{981C7423-C787-4525-8C18-EADC70E34FFD}" dt="2019-08-12T03:44:21.634" v="573" actId="2696"/>
        <pc:sldMkLst>
          <pc:docMk/>
          <pc:sldMk cId="3622376449" sldId="390"/>
        </pc:sldMkLst>
      </pc:sldChg>
      <pc:sldChg chg="modSp">
        <pc:chgData name="Whitehead George" userId="35473e5ee2092c29" providerId="LiveId" clId="{981C7423-C787-4525-8C18-EADC70E34FFD}" dt="2019-08-12T04:19:20.410" v="2073" actId="5793"/>
        <pc:sldMkLst>
          <pc:docMk/>
          <pc:sldMk cId="1676254155" sldId="392"/>
        </pc:sldMkLst>
        <pc:spChg chg="mod">
          <ac:chgData name="Whitehead George" userId="35473e5ee2092c29" providerId="LiveId" clId="{981C7423-C787-4525-8C18-EADC70E34FFD}" dt="2019-08-12T04:18:48.031" v="2062" actId="20577"/>
          <ac:spMkLst>
            <pc:docMk/>
            <pc:sldMk cId="1676254155" sldId="392"/>
            <ac:spMk id="2" creationId="{F76DCDF6-EEA9-45FF-8CEC-9E5C92A6EFAA}"/>
          </ac:spMkLst>
        </pc:spChg>
        <pc:spChg chg="mod">
          <ac:chgData name="Whitehead George" userId="35473e5ee2092c29" providerId="LiveId" clId="{981C7423-C787-4525-8C18-EADC70E34FFD}" dt="2019-08-12T04:19:20.410" v="2073" actId="5793"/>
          <ac:spMkLst>
            <pc:docMk/>
            <pc:sldMk cId="1676254155" sldId="392"/>
            <ac:spMk id="3" creationId="{C0FA86AE-5A3B-490C-AF73-317AD2A96ABE}"/>
          </ac:spMkLst>
        </pc:spChg>
      </pc:sldChg>
      <pc:sldChg chg="modSp">
        <pc:chgData name="Whitehead George" userId="35473e5ee2092c29" providerId="LiveId" clId="{981C7423-C787-4525-8C18-EADC70E34FFD}" dt="2019-08-12T04:30:22.882" v="2558" actId="20577"/>
        <pc:sldMkLst>
          <pc:docMk/>
          <pc:sldMk cId="844936023" sldId="399"/>
        </pc:sldMkLst>
        <pc:spChg chg="mod">
          <ac:chgData name="Whitehead George" userId="35473e5ee2092c29" providerId="LiveId" clId="{981C7423-C787-4525-8C18-EADC70E34FFD}" dt="2019-08-12T04:30:22.882" v="2558" actId="20577"/>
          <ac:spMkLst>
            <pc:docMk/>
            <pc:sldMk cId="844936023" sldId="399"/>
            <ac:spMk id="3" creationId="{53F1A880-781F-4514-90F9-C637282BC797}"/>
          </ac:spMkLst>
        </pc:spChg>
      </pc:sldChg>
      <pc:sldChg chg="del">
        <pc:chgData name="Whitehead George" userId="35473e5ee2092c29" providerId="LiveId" clId="{981C7423-C787-4525-8C18-EADC70E34FFD}" dt="2019-08-12T03:41:16.685" v="527" actId="2696"/>
        <pc:sldMkLst>
          <pc:docMk/>
          <pc:sldMk cId="2059320404" sldId="400"/>
        </pc:sldMkLst>
      </pc:sldChg>
      <pc:sldChg chg="ord">
        <pc:chgData name="Whitehead George" userId="35473e5ee2092c29" providerId="LiveId" clId="{981C7423-C787-4525-8C18-EADC70E34FFD}" dt="2019-08-12T03:44:42.384" v="579"/>
        <pc:sldMkLst>
          <pc:docMk/>
          <pc:sldMk cId="2380114590" sldId="404"/>
        </pc:sldMkLst>
      </pc:sldChg>
      <pc:sldChg chg="del">
        <pc:chgData name="Whitehead George" userId="35473e5ee2092c29" providerId="LiveId" clId="{981C7423-C787-4525-8C18-EADC70E34FFD}" dt="2019-08-12T03:44:37.305" v="577" actId="2696"/>
        <pc:sldMkLst>
          <pc:docMk/>
          <pc:sldMk cId="1010604530" sldId="405"/>
        </pc:sldMkLst>
      </pc:sldChg>
      <pc:sldChg chg="del">
        <pc:chgData name="Whitehead George" userId="35473e5ee2092c29" providerId="LiveId" clId="{981C7423-C787-4525-8C18-EADC70E34FFD}" dt="2019-08-12T04:56:28.665" v="3877" actId="2696"/>
        <pc:sldMkLst>
          <pc:docMk/>
          <pc:sldMk cId="3101846533" sldId="406"/>
        </pc:sldMkLst>
      </pc:sldChg>
      <pc:sldChg chg="modSp add">
        <pc:chgData name="Whitehead George" userId="35473e5ee2092c29" providerId="LiveId" clId="{981C7423-C787-4525-8C18-EADC70E34FFD}" dt="2019-08-12T03:36:12.128" v="452" actId="20577"/>
        <pc:sldMkLst>
          <pc:docMk/>
          <pc:sldMk cId="1917599016" sldId="408"/>
        </pc:sldMkLst>
        <pc:spChg chg="mod">
          <ac:chgData name="Whitehead George" userId="35473e5ee2092c29" providerId="LiveId" clId="{981C7423-C787-4525-8C18-EADC70E34FFD}" dt="2019-08-12T03:34:06.778" v="40" actId="20577"/>
          <ac:spMkLst>
            <pc:docMk/>
            <pc:sldMk cId="1917599016" sldId="408"/>
            <ac:spMk id="2" creationId="{C82F10CD-0D19-4CE1-974A-04672313DE33}"/>
          </ac:spMkLst>
        </pc:spChg>
        <pc:spChg chg="mod">
          <ac:chgData name="Whitehead George" userId="35473e5ee2092c29" providerId="LiveId" clId="{981C7423-C787-4525-8C18-EADC70E34FFD}" dt="2019-08-12T03:36:12.128" v="452" actId="20577"/>
          <ac:spMkLst>
            <pc:docMk/>
            <pc:sldMk cId="1917599016" sldId="408"/>
            <ac:spMk id="3" creationId="{DFDD8A75-AC7D-4B49-9A33-2DEE366FA639}"/>
          </ac:spMkLst>
        </pc:spChg>
      </pc:sldChg>
      <pc:sldChg chg="addSp delSp modSp add">
        <pc:chgData name="Whitehead George" userId="35473e5ee2092c29" providerId="LiveId" clId="{981C7423-C787-4525-8C18-EADC70E34FFD}" dt="2019-08-12T03:38:32.589" v="494" actId="20577"/>
        <pc:sldMkLst>
          <pc:docMk/>
          <pc:sldMk cId="495377251" sldId="409"/>
        </pc:sldMkLst>
        <pc:spChg chg="del">
          <ac:chgData name="Whitehead George" userId="35473e5ee2092c29" providerId="LiveId" clId="{981C7423-C787-4525-8C18-EADC70E34FFD}" dt="2019-08-12T03:38:21.979" v="473"/>
          <ac:spMkLst>
            <pc:docMk/>
            <pc:sldMk cId="495377251" sldId="409"/>
            <ac:spMk id="2" creationId="{BB9A4C01-40E1-4035-9C7A-7B1C47231411}"/>
          </ac:spMkLst>
        </pc:spChg>
        <pc:spChg chg="del">
          <ac:chgData name="Whitehead George" userId="35473e5ee2092c29" providerId="LiveId" clId="{981C7423-C787-4525-8C18-EADC70E34FFD}" dt="2019-08-12T03:38:21.979" v="473"/>
          <ac:spMkLst>
            <pc:docMk/>
            <pc:sldMk cId="495377251" sldId="409"/>
            <ac:spMk id="3" creationId="{4889E933-1A4E-4794-8C4E-75415D276BB1}"/>
          </ac:spMkLst>
        </pc:spChg>
        <pc:spChg chg="add mod">
          <ac:chgData name="Whitehead George" userId="35473e5ee2092c29" providerId="LiveId" clId="{981C7423-C787-4525-8C18-EADC70E34FFD}" dt="2019-08-12T03:38:32.589" v="494" actId="20577"/>
          <ac:spMkLst>
            <pc:docMk/>
            <pc:sldMk cId="495377251" sldId="409"/>
            <ac:spMk id="4" creationId="{CA0EB8EA-8328-4EFC-96CA-4F28F2DD52AA}"/>
          </ac:spMkLst>
        </pc:spChg>
        <pc:spChg chg="add mod">
          <ac:chgData name="Whitehead George" userId="35473e5ee2092c29" providerId="LiveId" clId="{981C7423-C787-4525-8C18-EADC70E34FFD}" dt="2019-08-12T03:38:21.979" v="473"/>
          <ac:spMkLst>
            <pc:docMk/>
            <pc:sldMk cId="495377251" sldId="409"/>
            <ac:spMk id="5" creationId="{5ECC2B52-750A-4579-95D5-11BF9C7D164B}"/>
          </ac:spMkLst>
        </pc:spChg>
      </pc:sldChg>
      <pc:sldChg chg="addSp delSp modSp add">
        <pc:chgData name="Whitehead George" userId="35473e5ee2092c29" providerId="LiveId" clId="{981C7423-C787-4525-8C18-EADC70E34FFD}" dt="2019-08-12T04:09:42.273" v="1275" actId="27636"/>
        <pc:sldMkLst>
          <pc:docMk/>
          <pc:sldMk cId="557745212" sldId="410"/>
        </pc:sldMkLst>
        <pc:spChg chg="mod">
          <ac:chgData name="Whitehead George" userId="35473e5ee2092c29" providerId="LiveId" clId="{981C7423-C787-4525-8C18-EADC70E34FFD}" dt="2019-08-12T03:47:01.109" v="627" actId="20577"/>
          <ac:spMkLst>
            <pc:docMk/>
            <pc:sldMk cId="557745212" sldId="410"/>
            <ac:spMk id="2" creationId="{00000000-0000-0000-0000-000000000000}"/>
          </ac:spMkLst>
        </pc:spChg>
        <pc:spChg chg="mod">
          <ac:chgData name="Whitehead George" userId="35473e5ee2092c29" providerId="LiveId" clId="{981C7423-C787-4525-8C18-EADC70E34FFD}" dt="2019-08-12T04:09:14.076" v="1263" actId="27636"/>
          <ac:spMkLst>
            <pc:docMk/>
            <pc:sldMk cId="557745212" sldId="410"/>
            <ac:spMk id="3" creationId="{00000000-0000-0000-0000-000000000000}"/>
          </ac:spMkLst>
        </pc:spChg>
        <pc:spChg chg="del">
          <ac:chgData name="Whitehead George" userId="35473e5ee2092c29" providerId="LiveId" clId="{981C7423-C787-4525-8C18-EADC70E34FFD}" dt="2019-08-12T03:51:49.048" v="906" actId="478"/>
          <ac:spMkLst>
            <pc:docMk/>
            <pc:sldMk cId="557745212" sldId="410"/>
            <ac:spMk id="4" creationId="{6564DACA-AFBD-4CE7-A039-D316B1036BEB}"/>
          </ac:spMkLst>
        </pc:spChg>
        <pc:spChg chg="add mod">
          <ac:chgData name="Whitehead George" userId="35473e5ee2092c29" providerId="LiveId" clId="{981C7423-C787-4525-8C18-EADC70E34FFD}" dt="2019-08-12T04:09:42.273" v="1275" actId="27636"/>
          <ac:spMkLst>
            <pc:docMk/>
            <pc:sldMk cId="557745212" sldId="410"/>
            <ac:spMk id="6" creationId="{B0840FC4-7FB3-4F07-B3C6-2A208D358F23}"/>
          </ac:spMkLst>
        </pc:spChg>
        <pc:picChg chg="del">
          <ac:chgData name="Whitehead George" userId="35473e5ee2092c29" providerId="LiveId" clId="{981C7423-C787-4525-8C18-EADC70E34FFD}" dt="2019-08-12T03:51:50.571" v="907" actId="478"/>
          <ac:picMkLst>
            <pc:docMk/>
            <pc:sldMk cId="557745212" sldId="410"/>
            <ac:picMk id="1026" creationId="{00000000-0000-0000-0000-000000000000}"/>
          </ac:picMkLst>
        </pc:picChg>
      </pc:sldChg>
      <pc:sldChg chg="modSp add">
        <pc:chgData name="Whitehead George" userId="35473e5ee2092c29" providerId="LiveId" clId="{981C7423-C787-4525-8C18-EADC70E34FFD}" dt="2019-08-12T04:12:51.762" v="1672" actId="20577"/>
        <pc:sldMkLst>
          <pc:docMk/>
          <pc:sldMk cId="610593008" sldId="411"/>
        </pc:sldMkLst>
        <pc:spChg chg="mod">
          <ac:chgData name="Whitehead George" userId="35473e5ee2092c29" providerId="LiveId" clId="{981C7423-C787-4525-8C18-EADC70E34FFD}" dt="2019-08-12T04:11:14.389" v="1354" actId="5793"/>
          <ac:spMkLst>
            <pc:docMk/>
            <pc:sldMk cId="610593008" sldId="411"/>
            <ac:spMk id="2" creationId="{E60B49C9-F877-4BD5-AEBB-D665E08B3F2B}"/>
          </ac:spMkLst>
        </pc:spChg>
        <pc:spChg chg="mod">
          <ac:chgData name="Whitehead George" userId="35473e5ee2092c29" providerId="LiveId" clId="{981C7423-C787-4525-8C18-EADC70E34FFD}" dt="2019-08-12T04:12:51.762" v="1672" actId="20577"/>
          <ac:spMkLst>
            <pc:docMk/>
            <pc:sldMk cId="610593008" sldId="411"/>
            <ac:spMk id="3" creationId="{DB726D74-939E-4EE0-81FF-0EC2EB244BA5}"/>
          </ac:spMkLst>
        </pc:spChg>
      </pc:sldChg>
      <pc:sldChg chg="modSp add">
        <pc:chgData name="Whitehead George" userId="35473e5ee2092c29" providerId="LiveId" clId="{981C7423-C787-4525-8C18-EADC70E34FFD}" dt="2019-08-12T04:25:30.812" v="2270" actId="20577"/>
        <pc:sldMkLst>
          <pc:docMk/>
          <pc:sldMk cId="666479723" sldId="412"/>
        </pc:sldMkLst>
        <pc:spChg chg="mod">
          <ac:chgData name="Whitehead George" userId="35473e5ee2092c29" providerId="LiveId" clId="{981C7423-C787-4525-8C18-EADC70E34FFD}" dt="2019-08-12T04:18:56.359" v="2070" actId="20577"/>
          <ac:spMkLst>
            <pc:docMk/>
            <pc:sldMk cId="666479723" sldId="412"/>
            <ac:spMk id="2" creationId="{F76DCDF6-EEA9-45FF-8CEC-9E5C92A6EFAA}"/>
          </ac:spMkLst>
        </pc:spChg>
        <pc:spChg chg="mod">
          <ac:chgData name="Whitehead George" userId="35473e5ee2092c29" providerId="LiveId" clId="{981C7423-C787-4525-8C18-EADC70E34FFD}" dt="2019-08-12T04:25:30.812" v="2270" actId="20577"/>
          <ac:spMkLst>
            <pc:docMk/>
            <pc:sldMk cId="666479723" sldId="412"/>
            <ac:spMk id="3" creationId="{C0FA86AE-5A3B-490C-AF73-317AD2A96ABE}"/>
          </ac:spMkLst>
        </pc:spChg>
      </pc:sldChg>
      <pc:sldChg chg="add del">
        <pc:chgData name="Whitehead George" userId="35473e5ee2092c29" providerId="LiveId" clId="{981C7423-C787-4525-8C18-EADC70E34FFD}" dt="2019-08-12T04:34:16.381" v="2784" actId="2696"/>
        <pc:sldMkLst>
          <pc:docMk/>
          <pc:sldMk cId="1588532379" sldId="413"/>
        </pc:sldMkLst>
      </pc:sldChg>
      <pc:sldChg chg="modSp add">
        <pc:chgData name="Whitehead George" userId="35473e5ee2092c29" providerId="LiveId" clId="{981C7423-C787-4525-8C18-EADC70E34FFD}" dt="2019-08-12T04:38:54.587" v="2952" actId="1076"/>
        <pc:sldMkLst>
          <pc:docMk/>
          <pc:sldMk cId="657929584" sldId="414"/>
        </pc:sldMkLst>
        <pc:spChg chg="mod">
          <ac:chgData name="Whitehead George" userId="35473e5ee2092c29" providerId="LiveId" clId="{981C7423-C787-4525-8C18-EADC70E34FFD}" dt="2019-08-12T04:36:04.615" v="2824" actId="207"/>
          <ac:spMkLst>
            <pc:docMk/>
            <pc:sldMk cId="657929584" sldId="414"/>
            <ac:spMk id="2" creationId="{E5FC7192-7BC1-4427-A79E-E1AD9A669823}"/>
          </ac:spMkLst>
        </pc:spChg>
        <pc:spChg chg="mod">
          <ac:chgData name="Whitehead George" userId="35473e5ee2092c29" providerId="LiveId" clId="{981C7423-C787-4525-8C18-EADC70E34FFD}" dt="2019-08-12T04:38:51.247" v="2951" actId="20577"/>
          <ac:spMkLst>
            <pc:docMk/>
            <pc:sldMk cId="657929584" sldId="414"/>
            <ac:spMk id="3" creationId="{2ABC9A8A-F4D3-4A1F-A276-D44BF694B7E6}"/>
          </ac:spMkLst>
        </pc:spChg>
        <pc:picChg chg="mod">
          <ac:chgData name="Whitehead George" userId="35473e5ee2092c29" providerId="LiveId" clId="{981C7423-C787-4525-8C18-EADC70E34FFD}" dt="2019-08-12T04:38:54.587" v="2952" actId="1076"/>
          <ac:picMkLst>
            <pc:docMk/>
            <pc:sldMk cId="657929584" sldId="414"/>
            <ac:picMk id="2052" creationId="{BA9FAD46-D875-4EF0-86C0-675283DB7F87}"/>
          </ac:picMkLst>
        </pc:picChg>
      </pc:sldChg>
      <pc:sldChg chg="addSp delSp modSp add">
        <pc:chgData name="Whitehead George" userId="35473e5ee2092c29" providerId="LiveId" clId="{981C7423-C787-4525-8C18-EADC70E34FFD}" dt="2019-08-12T04:42:28.910" v="3107" actId="20577"/>
        <pc:sldMkLst>
          <pc:docMk/>
          <pc:sldMk cId="3866676396" sldId="415"/>
        </pc:sldMkLst>
        <pc:spChg chg="mod">
          <ac:chgData name="Whitehead George" userId="35473e5ee2092c29" providerId="LiveId" clId="{981C7423-C787-4525-8C18-EADC70E34FFD}" dt="2019-08-12T04:41:13.069" v="3019" actId="20577"/>
          <ac:spMkLst>
            <pc:docMk/>
            <pc:sldMk cId="3866676396" sldId="415"/>
            <ac:spMk id="2" creationId="{24ED2856-C90D-4662-9CAA-1309B63C4E3C}"/>
          </ac:spMkLst>
        </pc:spChg>
        <pc:spChg chg="del mod">
          <ac:chgData name="Whitehead George" userId="35473e5ee2092c29" providerId="LiveId" clId="{981C7423-C787-4525-8C18-EADC70E34FFD}" dt="2019-08-12T04:41:25.047" v="3021" actId="478"/>
          <ac:spMkLst>
            <pc:docMk/>
            <pc:sldMk cId="3866676396" sldId="415"/>
            <ac:spMk id="3" creationId="{CF0F6032-219D-421E-AF8F-D91966E0A0FD}"/>
          </ac:spMkLst>
        </pc:spChg>
        <pc:spChg chg="add mod">
          <ac:chgData name="Whitehead George" userId="35473e5ee2092c29" providerId="LiveId" clId="{981C7423-C787-4525-8C18-EADC70E34FFD}" dt="2019-08-12T04:42:28.910" v="3107" actId="20577"/>
          <ac:spMkLst>
            <pc:docMk/>
            <pc:sldMk cId="3866676396" sldId="415"/>
            <ac:spMk id="4" creationId="{24471FA8-51D0-47DC-8942-0481BFC33B42}"/>
          </ac:spMkLst>
        </pc:spChg>
      </pc:sldChg>
      <pc:sldChg chg="modSp add del ord">
        <pc:chgData name="Whitehead George" userId="35473e5ee2092c29" providerId="LiveId" clId="{981C7423-C787-4525-8C18-EADC70E34FFD}" dt="2019-08-12T04:47:00.787" v="3419" actId="2696"/>
        <pc:sldMkLst>
          <pc:docMk/>
          <pc:sldMk cId="4230524316" sldId="416"/>
        </pc:sldMkLst>
        <pc:spChg chg="mod">
          <ac:chgData name="Whitehead George" userId="35473e5ee2092c29" providerId="LiveId" clId="{981C7423-C787-4525-8C18-EADC70E34FFD}" dt="2019-08-12T04:43:25.375" v="3151" actId="20577"/>
          <ac:spMkLst>
            <pc:docMk/>
            <pc:sldMk cId="4230524316" sldId="416"/>
            <ac:spMk id="2" creationId="{E4CADE6A-A690-4607-A926-71B0F926402A}"/>
          </ac:spMkLst>
        </pc:spChg>
      </pc:sldChg>
      <pc:sldChg chg="addSp delSp modSp add">
        <pc:chgData name="Whitehead George" userId="35473e5ee2092c29" providerId="LiveId" clId="{981C7423-C787-4525-8C18-EADC70E34FFD}" dt="2019-08-12T04:50:58.600" v="3625" actId="255"/>
        <pc:sldMkLst>
          <pc:docMk/>
          <pc:sldMk cId="999621361" sldId="417"/>
        </pc:sldMkLst>
        <pc:spChg chg="del">
          <ac:chgData name="Whitehead George" userId="35473e5ee2092c29" providerId="LiveId" clId="{981C7423-C787-4525-8C18-EADC70E34FFD}" dt="2019-08-12T04:43:33.003" v="3154" actId="478"/>
          <ac:spMkLst>
            <pc:docMk/>
            <pc:sldMk cId="999621361" sldId="417"/>
            <ac:spMk id="2" creationId="{E5FC7192-7BC1-4427-A79E-E1AD9A669823}"/>
          </ac:spMkLst>
        </pc:spChg>
        <pc:spChg chg="mod">
          <ac:chgData name="Whitehead George" userId="35473e5ee2092c29" providerId="LiveId" clId="{981C7423-C787-4525-8C18-EADC70E34FFD}" dt="2019-08-12T04:46:44.245" v="3416" actId="1076"/>
          <ac:spMkLst>
            <pc:docMk/>
            <pc:sldMk cId="999621361" sldId="417"/>
            <ac:spMk id="3" creationId="{2ABC9A8A-F4D3-4A1F-A276-D44BF694B7E6}"/>
          </ac:spMkLst>
        </pc:spChg>
        <pc:spChg chg="add del mod">
          <ac:chgData name="Whitehead George" userId="35473e5ee2092c29" providerId="LiveId" clId="{981C7423-C787-4525-8C18-EADC70E34FFD}" dt="2019-08-12T04:43:38.286" v="3155" actId="478"/>
          <ac:spMkLst>
            <pc:docMk/>
            <pc:sldMk cId="999621361" sldId="417"/>
            <ac:spMk id="5" creationId="{93E1580C-D464-4D62-B728-3BC22E86B2D0}"/>
          </ac:spMkLst>
        </pc:spChg>
        <pc:spChg chg="add mod">
          <ac:chgData name="Whitehead George" userId="35473e5ee2092c29" providerId="LiveId" clId="{981C7423-C787-4525-8C18-EADC70E34FFD}" dt="2019-08-12T04:50:58.600" v="3625" actId="255"/>
          <ac:spMkLst>
            <pc:docMk/>
            <pc:sldMk cId="999621361" sldId="417"/>
            <ac:spMk id="6" creationId="{F0B8681A-81DB-4D3D-9AE5-5D59E8539D73}"/>
          </ac:spMkLst>
        </pc:spChg>
        <pc:picChg chg="del">
          <ac:chgData name="Whitehead George" userId="35473e5ee2092c29" providerId="LiveId" clId="{981C7423-C787-4525-8C18-EADC70E34FFD}" dt="2019-08-12T04:43:31.620" v="3153" actId="478"/>
          <ac:picMkLst>
            <pc:docMk/>
            <pc:sldMk cId="999621361" sldId="417"/>
            <ac:picMk id="2052" creationId="{BA9FAD46-D875-4EF0-86C0-675283DB7F87}"/>
          </ac:picMkLst>
        </pc:picChg>
      </pc:sldChg>
      <pc:sldChg chg="addSp delSp modSp add">
        <pc:chgData name="Whitehead George" userId="35473e5ee2092c29" providerId="LiveId" clId="{981C7423-C787-4525-8C18-EADC70E34FFD}" dt="2019-08-12T04:51:44.044" v="3631" actId="1076"/>
        <pc:sldMkLst>
          <pc:docMk/>
          <pc:sldMk cId="3010517661" sldId="418"/>
        </pc:sldMkLst>
        <pc:spChg chg="mod">
          <ac:chgData name="Whitehead George" userId="35473e5ee2092c29" providerId="LiveId" clId="{981C7423-C787-4525-8C18-EADC70E34FFD}" dt="2019-08-12T04:51:04.050" v="3628" actId="20577"/>
          <ac:spMkLst>
            <pc:docMk/>
            <pc:sldMk cId="3010517661" sldId="418"/>
            <ac:spMk id="2" creationId="{E5FC7192-7BC1-4427-A79E-E1AD9A669823}"/>
          </ac:spMkLst>
        </pc:spChg>
        <pc:picChg chg="add mod">
          <ac:chgData name="Whitehead George" userId="35473e5ee2092c29" providerId="LiveId" clId="{981C7423-C787-4525-8C18-EADC70E34FFD}" dt="2019-08-12T04:51:44.044" v="3631" actId="1076"/>
          <ac:picMkLst>
            <pc:docMk/>
            <pc:sldMk cId="3010517661" sldId="418"/>
            <ac:picMk id="1026" creationId="{FED158E3-95C7-4E63-9970-C688F903997F}"/>
          </ac:picMkLst>
        </pc:picChg>
        <pc:picChg chg="del">
          <ac:chgData name="Whitehead George" userId="35473e5ee2092c29" providerId="LiveId" clId="{981C7423-C787-4525-8C18-EADC70E34FFD}" dt="2019-08-12T04:47:05.322" v="3420" actId="478"/>
          <ac:picMkLst>
            <pc:docMk/>
            <pc:sldMk cId="3010517661" sldId="418"/>
            <ac:picMk id="2052" creationId="{BA9FAD46-D875-4EF0-86C0-675283DB7F87}"/>
          </ac:picMkLst>
        </pc:picChg>
      </pc:sldChg>
      <pc:sldChg chg="modSp add">
        <pc:chgData name="Whitehead George" userId="35473e5ee2092c29" providerId="LiveId" clId="{981C7423-C787-4525-8C18-EADC70E34FFD}" dt="2019-08-12T04:55:26.129" v="3873" actId="20577"/>
        <pc:sldMkLst>
          <pc:docMk/>
          <pc:sldMk cId="2666824069" sldId="419"/>
        </pc:sldMkLst>
        <pc:spChg chg="mod">
          <ac:chgData name="Whitehead George" userId="35473e5ee2092c29" providerId="LiveId" clId="{981C7423-C787-4525-8C18-EADC70E34FFD}" dt="2019-08-12T04:52:45.977" v="3704" actId="20577"/>
          <ac:spMkLst>
            <pc:docMk/>
            <pc:sldMk cId="2666824069" sldId="419"/>
            <ac:spMk id="2" creationId="{6FBA12FF-0A90-4A7E-ADA0-83228522ECDB}"/>
          </ac:spMkLst>
        </pc:spChg>
        <pc:spChg chg="mod">
          <ac:chgData name="Whitehead George" userId="35473e5ee2092c29" providerId="LiveId" clId="{981C7423-C787-4525-8C18-EADC70E34FFD}" dt="2019-08-12T04:55:26.129" v="3873" actId="20577"/>
          <ac:spMkLst>
            <pc:docMk/>
            <pc:sldMk cId="2666824069" sldId="419"/>
            <ac:spMk id="3" creationId="{6851219A-158F-40CC-AA98-5F80DBC144E7}"/>
          </ac:spMkLst>
        </pc:spChg>
      </pc:sldChg>
      <pc:sldChg chg="add del">
        <pc:chgData name="Whitehead George" userId="35473e5ee2092c29" providerId="LiveId" clId="{981C7423-C787-4525-8C18-EADC70E34FFD}" dt="2019-08-12T04:57:10.887" v="3880" actId="2696"/>
        <pc:sldMkLst>
          <pc:docMk/>
          <pc:sldMk cId="4067821870" sldId="420"/>
        </pc:sldMkLst>
      </pc:sldChg>
      <pc:sldChg chg="modSp add">
        <pc:chgData name="Whitehead George" userId="35473e5ee2092c29" providerId="LiveId" clId="{981C7423-C787-4525-8C18-EADC70E34FFD}" dt="2019-08-12T05:05:38.731" v="4231" actId="20577"/>
        <pc:sldMkLst>
          <pc:docMk/>
          <pc:sldMk cId="742835688" sldId="421"/>
        </pc:sldMkLst>
        <pc:spChg chg="mod">
          <ac:chgData name="Whitehead George" userId="35473e5ee2092c29" providerId="LiveId" clId="{981C7423-C787-4525-8C18-EADC70E34FFD}" dt="2019-08-12T04:57:16.599" v="3887" actId="20577"/>
          <ac:spMkLst>
            <pc:docMk/>
            <pc:sldMk cId="742835688" sldId="421"/>
            <ac:spMk id="2" creationId="{00000000-0000-0000-0000-000000000000}"/>
          </ac:spMkLst>
        </pc:spChg>
        <pc:spChg chg="mod">
          <ac:chgData name="Whitehead George" userId="35473e5ee2092c29" providerId="LiveId" clId="{981C7423-C787-4525-8C18-EADC70E34FFD}" dt="2019-08-12T05:05:38.731" v="4231" actId="20577"/>
          <ac:spMkLst>
            <pc:docMk/>
            <pc:sldMk cId="742835688" sldId="421"/>
            <ac:spMk id="3" creationId="{00000000-0000-0000-0000-000000000000}"/>
          </ac:spMkLst>
        </pc:spChg>
      </pc:sldChg>
      <pc:sldChg chg="add del">
        <pc:chgData name="Whitehead George" userId="35473e5ee2092c29" providerId="LiveId" clId="{981C7423-C787-4525-8C18-EADC70E34FFD}" dt="2019-08-12T05:01:49.349" v="4100" actId="2696"/>
        <pc:sldMkLst>
          <pc:docMk/>
          <pc:sldMk cId="257948282" sldId="422"/>
        </pc:sldMkLst>
      </pc:sldChg>
      <pc:sldChg chg="modSp add">
        <pc:chgData name="Whitehead George" userId="35473e5ee2092c29" providerId="LiveId" clId="{981C7423-C787-4525-8C18-EADC70E34FFD}" dt="2019-08-12T05:04:25.844" v="4221" actId="20577"/>
        <pc:sldMkLst>
          <pc:docMk/>
          <pc:sldMk cId="188451246" sldId="423"/>
        </pc:sldMkLst>
        <pc:spChg chg="mod">
          <ac:chgData name="Whitehead George" userId="35473e5ee2092c29" providerId="LiveId" clId="{981C7423-C787-4525-8C18-EADC70E34FFD}" dt="2019-08-12T05:01:52.724" v="4107" actId="20577"/>
          <ac:spMkLst>
            <pc:docMk/>
            <pc:sldMk cId="188451246" sldId="423"/>
            <ac:spMk id="2" creationId="{00000000-0000-0000-0000-000000000000}"/>
          </ac:spMkLst>
        </pc:spChg>
        <pc:spChg chg="mod">
          <ac:chgData name="Whitehead George" userId="35473e5ee2092c29" providerId="LiveId" clId="{981C7423-C787-4525-8C18-EADC70E34FFD}" dt="2019-08-12T05:04:25.844" v="4221" actId="20577"/>
          <ac:spMkLst>
            <pc:docMk/>
            <pc:sldMk cId="188451246" sldId="423"/>
            <ac:spMk id="3" creationId="{00000000-0000-0000-0000-000000000000}"/>
          </ac:spMkLst>
        </pc:spChg>
      </pc:sldChg>
    </pc:docChg>
  </pc:docChgLst>
  <pc:docChgLst>
    <pc:chgData name="George Whitehead" userId="35473e5ee2092c29" providerId="Windows Live" clId="Web-{9C6B0190-4466-452A-AC6B-3103B85ED1DA}"/>
    <pc:docChg chg="delSld modSld sldOrd">
      <pc:chgData name="George Whitehead" userId="35473e5ee2092c29" providerId="Windows Live" clId="Web-{9C6B0190-4466-452A-AC6B-3103B85ED1DA}" dt="2019-08-10T06:08:36" v="25"/>
      <pc:docMkLst>
        <pc:docMk/>
      </pc:docMkLst>
      <pc:sldChg chg="modSp">
        <pc:chgData name="George Whitehead" userId="35473e5ee2092c29" providerId="Windows Live" clId="Web-{9C6B0190-4466-452A-AC6B-3103B85ED1DA}" dt="2019-08-10T06:02:30.108" v="0" actId="20577"/>
        <pc:sldMkLst>
          <pc:docMk/>
          <pc:sldMk cId="2047161782" sldId="256"/>
        </pc:sldMkLst>
        <pc:spChg chg="mod">
          <ac:chgData name="George Whitehead" userId="35473e5ee2092c29" providerId="Windows Live" clId="Web-{9C6B0190-4466-452A-AC6B-3103B85ED1DA}" dt="2019-08-10T06:02:30.108" v="0" actId="20577"/>
          <ac:spMkLst>
            <pc:docMk/>
            <pc:sldMk cId="2047161782" sldId="256"/>
            <ac:spMk id="3" creationId="{EC44213A-7154-44F5-ADA5-FAEC776A2FFD}"/>
          </ac:spMkLst>
        </pc:spChg>
      </pc:sldChg>
      <pc:sldChg chg="del">
        <pc:chgData name="George Whitehead" userId="35473e5ee2092c29" providerId="Windows Live" clId="Web-{9C6B0190-4466-452A-AC6B-3103B85ED1DA}" dt="2019-08-10T06:07:36.187" v="19"/>
        <pc:sldMkLst>
          <pc:docMk/>
          <pc:sldMk cId="2533426022" sldId="317"/>
        </pc:sldMkLst>
      </pc:sldChg>
      <pc:sldChg chg="del">
        <pc:chgData name="George Whitehead" userId="35473e5ee2092c29" providerId="Windows Live" clId="Web-{9C6B0190-4466-452A-AC6B-3103B85ED1DA}" dt="2019-08-10T06:07:36.187" v="18"/>
        <pc:sldMkLst>
          <pc:docMk/>
          <pc:sldMk cId="99603227" sldId="318"/>
        </pc:sldMkLst>
      </pc:sldChg>
      <pc:sldChg chg="del">
        <pc:chgData name="George Whitehead" userId="35473e5ee2092c29" providerId="Windows Live" clId="Web-{9C6B0190-4466-452A-AC6B-3103B85ED1DA}" dt="2019-08-10T06:07:48.015" v="22"/>
        <pc:sldMkLst>
          <pc:docMk/>
          <pc:sldMk cId="793195412" sldId="322"/>
        </pc:sldMkLst>
      </pc:sldChg>
      <pc:sldChg chg="ord">
        <pc:chgData name="George Whitehead" userId="35473e5ee2092c29" providerId="Windows Live" clId="Web-{9C6B0190-4466-452A-AC6B-3103B85ED1DA}" dt="2019-08-10T06:07:50.922" v="24"/>
        <pc:sldMkLst>
          <pc:docMk/>
          <pc:sldMk cId="873369297" sldId="325"/>
        </pc:sldMkLst>
      </pc:sldChg>
      <pc:sldChg chg="del">
        <pc:chgData name="George Whitehead" userId="35473e5ee2092c29" providerId="Windows Live" clId="Web-{9C6B0190-4466-452A-AC6B-3103B85ED1DA}" dt="2019-08-10T06:06:43.312" v="17"/>
        <pc:sldMkLst>
          <pc:docMk/>
          <pc:sldMk cId="1951535215" sldId="332"/>
        </pc:sldMkLst>
      </pc:sldChg>
      <pc:sldChg chg="del">
        <pc:chgData name="George Whitehead" userId="35473e5ee2092c29" providerId="Windows Live" clId="Web-{9C6B0190-4466-452A-AC6B-3103B85ED1DA}" dt="2019-08-10T06:06:21.984" v="15"/>
        <pc:sldMkLst>
          <pc:docMk/>
          <pc:sldMk cId="3390449038" sldId="335"/>
        </pc:sldMkLst>
      </pc:sldChg>
      <pc:sldChg chg="modSp">
        <pc:chgData name="George Whitehead" userId="35473e5ee2092c29" providerId="Windows Live" clId="Web-{9C6B0190-4466-452A-AC6B-3103B85ED1DA}" dt="2019-08-10T06:06:33.843" v="16" actId="1076"/>
        <pc:sldMkLst>
          <pc:docMk/>
          <pc:sldMk cId="3769964216" sldId="336"/>
        </pc:sldMkLst>
        <pc:spChg chg="mod">
          <ac:chgData name="George Whitehead" userId="35473e5ee2092c29" providerId="Windows Live" clId="Web-{9C6B0190-4466-452A-AC6B-3103B85ED1DA}" dt="2019-08-10T06:06:33.843" v="16" actId="1076"/>
          <ac:spMkLst>
            <pc:docMk/>
            <pc:sldMk cId="3769964216" sldId="336"/>
            <ac:spMk id="8" creationId="{00000000-0000-0000-0000-000000000000}"/>
          </ac:spMkLst>
        </pc:spChg>
      </pc:sldChg>
      <pc:sldChg chg="delSp del">
        <pc:chgData name="George Whitehead" userId="35473e5ee2092c29" providerId="Windows Live" clId="Web-{9C6B0190-4466-452A-AC6B-3103B85ED1DA}" dt="2019-08-10T06:05:52.952" v="14"/>
        <pc:sldMkLst>
          <pc:docMk/>
          <pc:sldMk cId="1818417542" sldId="338"/>
        </pc:sldMkLst>
        <pc:spChg chg="del">
          <ac:chgData name="George Whitehead" userId="35473e5ee2092c29" providerId="Windows Live" clId="Web-{9C6B0190-4466-452A-AC6B-3103B85ED1DA}" dt="2019-08-10T06:05:41.530" v="11"/>
          <ac:spMkLst>
            <pc:docMk/>
            <pc:sldMk cId="1818417542" sldId="338"/>
            <ac:spMk id="2052" creationId="{00000000-0000-0000-0000-000000000000}"/>
          </ac:spMkLst>
        </pc:spChg>
      </pc:sldChg>
      <pc:sldChg chg="addSp modSp">
        <pc:chgData name="George Whitehead" userId="35473e5ee2092c29" providerId="Windows Live" clId="Web-{9C6B0190-4466-452A-AC6B-3103B85ED1DA}" dt="2019-08-10T06:05:47.765" v="13" actId="1076"/>
        <pc:sldMkLst>
          <pc:docMk/>
          <pc:sldMk cId="2547328969" sldId="339"/>
        </pc:sldMkLst>
        <pc:spChg chg="add mod">
          <ac:chgData name="George Whitehead" userId="35473e5ee2092c29" providerId="Windows Live" clId="Web-{9C6B0190-4466-452A-AC6B-3103B85ED1DA}" dt="2019-08-10T06:05:47.765" v="13" actId="1076"/>
          <ac:spMkLst>
            <pc:docMk/>
            <pc:sldMk cId="2547328969" sldId="339"/>
            <ac:spMk id="22" creationId="{11D65654-D3E7-4942-A717-4F076125F4AF}"/>
          </ac:spMkLst>
        </pc:spChg>
      </pc:sldChg>
      <pc:sldChg chg="delSp del">
        <pc:chgData name="George Whitehead" userId="35473e5ee2092c29" providerId="Windows Live" clId="Web-{9C6B0190-4466-452A-AC6B-3103B85ED1DA}" dt="2019-08-10T06:05:14.749" v="10"/>
        <pc:sldMkLst>
          <pc:docMk/>
          <pc:sldMk cId="1352631994" sldId="341"/>
        </pc:sldMkLst>
        <pc:spChg chg="del">
          <ac:chgData name="George Whitehead" userId="35473e5ee2092c29" providerId="Windows Live" clId="Web-{9C6B0190-4466-452A-AC6B-3103B85ED1DA}" dt="2019-08-10T06:05:05.640" v="7"/>
          <ac:spMkLst>
            <pc:docMk/>
            <pc:sldMk cId="1352631994" sldId="341"/>
            <ac:spMk id="3076" creationId="{00000000-0000-0000-0000-000000000000}"/>
          </ac:spMkLst>
        </pc:spChg>
      </pc:sldChg>
      <pc:sldChg chg="addSp modSp">
        <pc:chgData name="George Whitehead" userId="35473e5ee2092c29" providerId="Windows Live" clId="Web-{9C6B0190-4466-452A-AC6B-3103B85ED1DA}" dt="2019-08-10T06:05:10.624" v="9" actId="1076"/>
        <pc:sldMkLst>
          <pc:docMk/>
          <pc:sldMk cId="216621764" sldId="342"/>
        </pc:sldMkLst>
        <pc:spChg chg="add mod">
          <ac:chgData name="George Whitehead" userId="35473e5ee2092c29" providerId="Windows Live" clId="Web-{9C6B0190-4466-452A-AC6B-3103B85ED1DA}" dt="2019-08-10T06:05:10.624" v="9" actId="1076"/>
          <ac:spMkLst>
            <pc:docMk/>
            <pc:sldMk cId="216621764" sldId="342"/>
            <ac:spMk id="23" creationId="{5E21EC62-2FDA-42EF-9406-12463A14F52F}"/>
          </ac:spMkLst>
        </pc:spChg>
      </pc:sldChg>
      <pc:sldChg chg="delSp del">
        <pc:chgData name="George Whitehead" userId="35473e5ee2092c29" providerId="Windows Live" clId="Web-{9C6B0190-4466-452A-AC6B-3103B85ED1DA}" dt="2019-08-10T06:04:53.593" v="6"/>
        <pc:sldMkLst>
          <pc:docMk/>
          <pc:sldMk cId="3282197831" sldId="344"/>
        </pc:sldMkLst>
        <pc:spChg chg="del">
          <ac:chgData name="George Whitehead" userId="35473e5ee2092c29" providerId="Windows Live" clId="Web-{9C6B0190-4466-452A-AC6B-3103B85ED1DA}" dt="2019-08-10T06:04:41.296" v="3"/>
          <ac:spMkLst>
            <pc:docMk/>
            <pc:sldMk cId="3282197831" sldId="344"/>
            <ac:spMk id="29698" creationId="{00000000-0000-0000-0000-000000000000}"/>
          </ac:spMkLst>
        </pc:spChg>
      </pc:sldChg>
      <pc:sldChg chg="addSp modSp">
        <pc:chgData name="George Whitehead" userId="35473e5ee2092c29" providerId="Windows Live" clId="Web-{9C6B0190-4466-452A-AC6B-3103B85ED1DA}" dt="2019-08-10T06:04:48.796" v="5" actId="1076"/>
        <pc:sldMkLst>
          <pc:docMk/>
          <pc:sldMk cId="2293918092" sldId="345"/>
        </pc:sldMkLst>
        <pc:spChg chg="add mod">
          <ac:chgData name="George Whitehead" userId="35473e5ee2092c29" providerId="Windows Live" clId="Web-{9C6B0190-4466-452A-AC6B-3103B85ED1DA}" dt="2019-08-10T06:04:48.796" v="5" actId="1076"/>
          <ac:spMkLst>
            <pc:docMk/>
            <pc:sldMk cId="2293918092" sldId="345"/>
            <ac:spMk id="16" creationId="{47DCFFAE-A685-4232-887E-AE24EF951E09}"/>
          </ac:spMkLst>
        </pc:spChg>
      </pc:sldChg>
      <pc:sldChg chg="del">
        <pc:chgData name="George Whitehead" userId="35473e5ee2092c29" providerId="Windows Live" clId="Web-{9C6B0190-4466-452A-AC6B-3103B85ED1DA}" dt="2019-08-10T06:07:48.015" v="23"/>
        <pc:sldMkLst>
          <pc:docMk/>
          <pc:sldMk cId="638917058" sldId="355"/>
        </pc:sldMkLst>
      </pc:sldChg>
      <pc:sldChg chg="del">
        <pc:chgData name="George Whitehead" userId="35473e5ee2092c29" providerId="Windows Live" clId="Web-{9C6B0190-4466-452A-AC6B-3103B85ED1DA}" dt="2019-08-10T06:07:48.015" v="21"/>
        <pc:sldMkLst>
          <pc:docMk/>
          <pc:sldMk cId="2160994096" sldId="356"/>
        </pc:sldMkLst>
      </pc:sldChg>
      <pc:sldChg chg="del">
        <pc:chgData name="George Whitehead" userId="35473e5ee2092c29" providerId="Windows Live" clId="Web-{9C6B0190-4466-452A-AC6B-3103B85ED1DA}" dt="2019-08-10T06:07:48.015" v="20"/>
        <pc:sldMkLst>
          <pc:docMk/>
          <pc:sldMk cId="1081794998" sldId="357"/>
        </pc:sldMkLst>
      </pc:sldChg>
      <pc:sldChg chg="del">
        <pc:chgData name="George Whitehead" userId="35473e5ee2092c29" providerId="Windows Live" clId="Web-{9C6B0190-4466-452A-AC6B-3103B85ED1DA}" dt="2019-08-10T06:08:36" v="25"/>
        <pc:sldMkLst>
          <pc:docMk/>
          <pc:sldMk cId="188905843"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07AD8-471C-4942-B758-BE2EC1E9C19E}" type="datetimeFigureOut">
              <a:rPr lang="en-CA" smtClean="0"/>
              <a:t>2020-10-22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332DD-57C3-43B1-920D-85F09F78988F}" type="slidenum">
              <a:rPr lang="en-CA" smtClean="0"/>
              <a:t>‹#›</a:t>
            </a:fld>
            <a:endParaRPr lang="en-CA"/>
          </a:p>
        </p:txBody>
      </p:sp>
    </p:spTree>
    <p:extLst>
      <p:ext uri="{BB962C8B-B14F-4D97-AF65-F5344CB8AC3E}">
        <p14:creationId xmlns:p14="http://schemas.microsoft.com/office/powerpoint/2010/main" val="39112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5923F103-BC34-4FE4-A40E-EDDEECFDA5D0}" type="datetimeFigureOut">
              <a:rPr lang="en-US" smtClean="0"/>
              <a:pPr/>
              <a:t>10/22/2020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
              </a:t>
            </a: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1116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10/22/2020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04577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7344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2096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392835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8209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8013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73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86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764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10/22/2020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6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10/22/2020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460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10/22/2020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6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smtClean="0"/>
              <a:t>10/22/2020</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25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10/22/2020</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424548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10/22/2020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7108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10/22/2020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950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10/22/2020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4672215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E1B3-F4F2-4D47-B508-4DAEC132B394}"/>
              </a:ext>
            </a:extLst>
          </p:cNvPr>
          <p:cNvSpPr>
            <a:spLocks noGrp="1"/>
          </p:cNvSpPr>
          <p:nvPr>
            <p:ph type="ctrTitle"/>
          </p:nvPr>
        </p:nvSpPr>
        <p:spPr/>
        <p:txBody>
          <a:bodyPr/>
          <a:lstStyle/>
          <a:p>
            <a:r>
              <a:rPr lang="en-CA" dirty="0"/>
              <a:t>Teaching Vocabulary &amp; Grammar</a:t>
            </a:r>
          </a:p>
        </p:txBody>
      </p:sp>
      <p:sp>
        <p:nvSpPr>
          <p:cNvPr id="3" name="Subtitle 2">
            <a:extLst>
              <a:ext uri="{FF2B5EF4-FFF2-40B4-BE49-F238E27FC236}">
                <a16:creationId xmlns:a16="http://schemas.microsoft.com/office/drawing/2014/main" id="{EC44213A-7154-44F5-ADA5-FAEC776A2FFD}"/>
              </a:ext>
            </a:extLst>
          </p:cNvPr>
          <p:cNvSpPr>
            <a:spLocks noGrp="1"/>
          </p:cNvSpPr>
          <p:nvPr>
            <p:ph type="subTitle" idx="1"/>
          </p:nvPr>
        </p:nvSpPr>
        <p:spPr/>
        <p:txBody>
          <a:bodyPr/>
          <a:lstStyle/>
          <a:p>
            <a:r>
              <a:rPr lang="en-CA"/>
              <a:t>Approaches &amp; Techniques</a:t>
            </a:r>
          </a:p>
        </p:txBody>
      </p:sp>
    </p:spTree>
    <p:extLst>
      <p:ext uri="{BB962C8B-B14F-4D97-AF65-F5344CB8AC3E}">
        <p14:creationId xmlns:p14="http://schemas.microsoft.com/office/powerpoint/2010/main" val="204716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1316-CF34-4C08-B1D8-2D7E95D29D3E}"/>
              </a:ext>
            </a:extLst>
          </p:cNvPr>
          <p:cNvSpPr>
            <a:spLocks noGrp="1"/>
          </p:cNvSpPr>
          <p:nvPr>
            <p:ph type="title"/>
          </p:nvPr>
        </p:nvSpPr>
        <p:spPr/>
        <p:txBody>
          <a:bodyPr/>
          <a:lstStyle/>
          <a:p>
            <a:r>
              <a:rPr lang="en-CA"/>
              <a:t>Example </a:t>
            </a:r>
          </a:p>
        </p:txBody>
      </p:sp>
      <p:sp>
        <p:nvSpPr>
          <p:cNvPr id="3" name="Content Placeholder 2">
            <a:extLst>
              <a:ext uri="{FF2B5EF4-FFF2-40B4-BE49-F238E27FC236}">
                <a16:creationId xmlns:a16="http://schemas.microsoft.com/office/drawing/2014/main" id="{FC393F72-1CEF-413E-BF7C-E6FE51B194FA}"/>
              </a:ext>
            </a:extLst>
          </p:cNvPr>
          <p:cNvSpPr>
            <a:spLocks noGrp="1"/>
          </p:cNvSpPr>
          <p:nvPr>
            <p:ph idx="1"/>
          </p:nvPr>
        </p:nvSpPr>
        <p:spPr/>
        <p:txBody>
          <a:bodyPr/>
          <a:lstStyle/>
          <a:p>
            <a:r>
              <a:rPr lang="en-CA"/>
              <a:t>bald (V)  </a:t>
            </a:r>
          </a:p>
          <a:p>
            <a:endParaRPr lang="en-CA"/>
          </a:p>
          <a:p>
            <a:r>
              <a:rPr lang="en-CA"/>
              <a:t> </a:t>
            </a:r>
            <a:r>
              <a:rPr lang="en-CA" err="1"/>
              <a:t>yind</a:t>
            </a:r>
            <a:r>
              <a:rPr lang="en-CA"/>
              <a:t> (V)</a:t>
            </a:r>
          </a:p>
          <a:p>
            <a:endParaRPr lang="en-CA" b="1" i="1"/>
          </a:p>
        </p:txBody>
      </p:sp>
    </p:spTree>
    <p:extLst>
      <p:ext uri="{BB962C8B-B14F-4D97-AF65-F5344CB8AC3E}">
        <p14:creationId xmlns:p14="http://schemas.microsoft.com/office/powerpoint/2010/main" val="238811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63A-7FB5-49C5-B574-4219A3C37E73}"/>
              </a:ext>
            </a:extLst>
          </p:cNvPr>
          <p:cNvSpPr>
            <a:spLocks noGrp="1"/>
          </p:cNvSpPr>
          <p:nvPr>
            <p:ph type="title"/>
          </p:nvPr>
        </p:nvSpPr>
        <p:spPr/>
        <p:txBody>
          <a:bodyPr/>
          <a:lstStyle/>
          <a:p>
            <a:r>
              <a:rPr lang="en-CA"/>
              <a:t>Can you get a general understanding ?</a:t>
            </a:r>
          </a:p>
        </p:txBody>
      </p:sp>
      <p:sp>
        <p:nvSpPr>
          <p:cNvPr id="3" name="Content Placeholder 2">
            <a:extLst>
              <a:ext uri="{FF2B5EF4-FFF2-40B4-BE49-F238E27FC236}">
                <a16:creationId xmlns:a16="http://schemas.microsoft.com/office/drawing/2014/main" id="{B824AA2B-58C7-4185-8BFC-0A6F1E8F0325}"/>
              </a:ext>
            </a:extLst>
          </p:cNvPr>
          <p:cNvSpPr>
            <a:spLocks noGrp="1"/>
          </p:cNvSpPr>
          <p:nvPr>
            <p:ph idx="1"/>
          </p:nvPr>
        </p:nvSpPr>
        <p:spPr/>
        <p:txBody>
          <a:bodyPr/>
          <a:lstStyle/>
          <a:p>
            <a:endParaRPr lang="en-CA"/>
          </a:p>
          <a:p>
            <a:r>
              <a:rPr lang="en-CA"/>
              <a:t>a. Jima Dima climbed slowly and carefully. He didn’t want to </a:t>
            </a:r>
            <a:r>
              <a:rPr lang="en-CA" b="1" i="1"/>
              <a:t>bald </a:t>
            </a:r>
            <a:r>
              <a:rPr lang="en-CA"/>
              <a:t> while climbing Mount Everest. </a:t>
            </a:r>
          </a:p>
          <a:p>
            <a:endParaRPr lang="en-CA"/>
          </a:p>
          <a:p>
            <a:br>
              <a:rPr lang="en-CA"/>
            </a:br>
            <a:r>
              <a:rPr lang="en-CA"/>
              <a:t>b. . Jima Dima climbed slowly and carefully. </a:t>
            </a:r>
            <a:r>
              <a:rPr lang="en-CA" altLang="ko-KR"/>
              <a:t>Jima Dima </a:t>
            </a:r>
            <a:r>
              <a:rPr lang="en-CA"/>
              <a:t>didn’t want to </a:t>
            </a:r>
            <a:r>
              <a:rPr lang="en-CA" b="1" i="1" err="1"/>
              <a:t>yind</a:t>
            </a:r>
            <a:r>
              <a:rPr lang="en-CA"/>
              <a:t> while climbing Mount Everest. </a:t>
            </a:r>
          </a:p>
        </p:txBody>
      </p:sp>
    </p:spTree>
    <p:extLst>
      <p:ext uri="{BB962C8B-B14F-4D97-AF65-F5344CB8AC3E}">
        <p14:creationId xmlns:p14="http://schemas.microsoft.com/office/powerpoint/2010/main" val="387754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58A0-4708-4756-8A66-BCAF6A1C7EB4}"/>
              </a:ext>
            </a:extLst>
          </p:cNvPr>
          <p:cNvSpPr>
            <a:spLocks noGrp="1"/>
          </p:cNvSpPr>
          <p:nvPr>
            <p:ph type="title"/>
          </p:nvPr>
        </p:nvSpPr>
        <p:spPr/>
        <p:txBody>
          <a:bodyPr>
            <a:normAutofit fontScale="90000"/>
          </a:bodyPr>
          <a:lstStyle/>
          <a:p>
            <a:r>
              <a:rPr lang="en-CA"/>
              <a:t>Now try to use the words in a past tense sentence</a:t>
            </a:r>
          </a:p>
        </p:txBody>
      </p:sp>
      <p:sp>
        <p:nvSpPr>
          <p:cNvPr id="3" name="Content Placeholder 2">
            <a:extLst>
              <a:ext uri="{FF2B5EF4-FFF2-40B4-BE49-F238E27FC236}">
                <a16:creationId xmlns:a16="http://schemas.microsoft.com/office/drawing/2014/main" id="{C8E10433-84D3-4039-BFE3-06C1AE9BDC0F}"/>
              </a:ext>
            </a:extLst>
          </p:cNvPr>
          <p:cNvSpPr>
            <a:spLocks noGrp="1"/>
          </p:cNvSpPr>
          <p:nvPr>
            <p:ph idx="1"/>
          </p:nvPr>
        </p:nvSpPr>
        <p:spPr>
          <a:xfrm>
            <a:off x="1295401" y="2556932"/>
            <a:ext cx="3007658" cy="3318936"/>
          </a:xfrm>
        </p:spPr>
        <p:txBody>
          <a:bodyPr/>
          <a:lstStyle/>
          <a:p>
            <a:r>
              <a:rPr lang="en-CA"/>
              <a:t>bald (v)</a:t>
            </a:r>
          </a:p>
          <a:p>
            <a:endParaRPr lang="en-CA"/>
          </a:p>
          <a:p>
            <a:r>
              <a:rPr lang="en-CA"/>
              <a:t> </a:t>
            </a:r>
            <a:r>
              <a:rPr lang="en-CA" err="1"/>
              <a:t>yind</a:t>
            </a:r>
            <a:r>
              <a:rPr lang="en-CA"/>
              <a:t> (v)</a:t>
            </a:r>
          </a:p>
        </p:txBody>
      </p:sp>
      <p:sp>
        <p:nvSpPr>
          <p:cNvPr id="4" name="Content Placeholder 2">
            <a:extLst>
              <a:ext uri="{FF2B5EF4-FFF2-40B4-BE49-F238E27FC236}">
                <a16:creationId xmlns:a16="http://schemas.microsoft.com/office/drawing/2014/main" id="{93FD084C-7A61-4AE3-9FE9-7BDE805024D9}"/>
              </a:ext>
            </a:extLst>
          </p:cNvPr>
          <p:cNvSpPr txBox="1">
            <a:spLocks/>
          </p:cNvSpPr>
          <p:nvPr/>
        </p:nvSpPr>
        <p:spPr>
          <a:xfrm>
            <a:off x="5750860" y="2556932"/>
            <a:ext cx="300765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a:t>die</a:t>
            </a:r>
          </a:p>
          <a:p>
            <a:pPr marL="0" indent="0">
              <a:buNone/>
            </a:pPr>
            <a:endParaRPr lang="en-CA"/>
          </a:p>
          <a:p>
            <a:r>
              <a:rPr lang="en-CA"/>
              <a:t>hurt oneself badly (especially in the legs)</a:t>
            </a:r>
          </a:p>
          <a:p>
            <a:endParaRPr lang="en-CA"/>
          </a:p>
        </p:txBody>
      </p:sp>
    </p:spTree>
    <p:extLst>
      <p:ext uri="{BB962C8B-B14F-4D97-AF65-F5344CB8AC3E}">
        <p14:creationId xmlns:p14="http://schemas.microsoft.com/office/powerpoint/2010/main" val="34765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58A0-4708-4756-8A66-BCAF6A1C7EB4}"/>
              </a:ext>
            </a:extLst>
          </p:cNvPr>
          <p:cNvSpPr>
            <a:spLocks noGrp="1"/>
          </p:cNvSpPr>
          <p:nvPr>
            <p:ph type="title"/>
          </p:nvPr>
        </p:nvSpPr>
        <p:spPr/>
        <p:txBody>
          <a:bodyPr/>
          <a:lstStyle/>
          <a:p>
            <a:r>
              <a:rPr lang="en-CA"/>
              <a:t>Now try to use the words</a:t>
            </a:r>
          </a:p>
        </p:txBody>
      </p:sp>
      <p:sp>
        <p:nvSpPr>
          <p:cNvPr id="3" name="Content Placeholder 2">
            <a:extLst>
              <a:ext uri="{FF2B5EF4-FFF2-40B4-BE49-F238E27FC236}">
                <a16:creationId xmlns:a16="http://schemas.microsoft.com/office/drawing/2014/main" id="{C8E10433-84D3-4039-BFE3-06C1AE9BDC0F}"/>
              </a:ext>
            </a:extLst>
          </p:cNvPr>
          <p:cNvSpPr>
            <a:spLocks noGrp="1"/>
          </p:cNvSpPr>
          <p:nvPr>
            <p:ph idx="1"/>
          </p:nvPr>
        </p:nvSpPr>
        <p:spPr>
          <a:xfrm>
            <a:off x="1295401" y="2556932"/>
            <a:ext cx="3007658" cy="3318936"/>
          </a:xfrm>
        </p:spPr>
        <p:txBody>
          <a:bodyPr/>
          <a:lstStyle/>
          <a:p>
            <a:r>
              <a:rPr lang="en-CA"/>
              <a:t>bald (v)</a:t>
            </a:r>
          </a:p>
          <a:p>
            <a:pPr lvl="1"/>
            <a:r>
              <a:rPr lang="en-CA"/>
              <a:t>bold (past simple)</a:t>
            </a:r>
          </a:p>
          <a:p>
            <a:pPr lvl="1"/>
            <a:r>
              <a:rPr lang="en-CA"/>
              <a:t>bold (past perfect)</a:t>
            </a:r>
          </a:p>
          <a:p>
            <a:endParaRPr lang="en-CA"/>
          </a:p>
          <a:p>
            <a:r>
              <a:rPr lang="en-CA"/>
              <a:t> </a:t>
            </a:r>
            <a:r>
              <a:rPr lang="en-CA" err="1"/>
              <a:t>yind</a:t>
            </a:r>
            <a:r>
              <a:rPr lang="en-CA"/>
              <a:t> (v)</a:t>
            </a:r>
          </a:p>
          <a:p>
            <a:pPr lvl="1"/>
            <a:r>
              <a:rPr lang="en-CA" err="1"/>
              <a:t>yaund</a:t>
            </a:r>
            <a:r>
              <a:rPr lang="en-CA"/>
              <a:t> ( past simple)</a:t>
            </a:r>
          </a:p>
          <a:p>
            <a:pPr lvl="1"/>
            <a:r>
              <a:rPr lang="en-CA" err="1"/>
              <a:t>yaund</a:t>
            </a:r>
            <a:r>
              <a:rPr lang="en-CA"/>
              <a:t> (past perfect)</a:t>
            </a:r>
          </a:p>
        </p:txBody>
      </p:sp>
      <p:sp>
        <p:nvSpPr>
          <p:cNvPr id="4" name="Content Placeholder 2">
            <a:extLst>
              <a:ext uri="{FF2B5EF4-FFF2-40B4-BE49-F238E27FC236}">
                <a16:creationId xmlns:a16="http://schemas.microsoft.com/office/drawing/2014/main" id="{93FD084C-7A61-4AE3-9FE9-7BDE805024D9}"/>
              </a:ext>
            </a:extLst>
          </p:cNvPr>
          <p:cNvSpPr txBox="1">
            <a:spLocks/>
          </p:cNvSpPr>
          <p:nvPr/>
        </p:nvSpPr>
        <p:spPr>
          <a:xfrm>
            <a:off x="5750860" y="2556932"/>
            <a:ext cx="514573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a:t>die</a:t>
            </a:r>
          </a:p>
          <a:p>
            <a:endParaRPr lang="en-CA"/>
          </a:p>
          <a:p>
            <a:endParaRPr lang="en-CA"/>
          </a:p>
          <a:p>
            <a:endParaRPr lang="en-CA"/>
          </a:p>
          <a:p>
            <a:r>
              <a:rPr lang="en-CA"/>
              <a:t>hurt oneself badly (especially in the legs)</a:t>
            </a:r>
          </a:p>
          <a:p>
            <a:endParaRPr lang="en-CA"/>
          </a:p>
        </p:txBody>
      </p:sp>
    </p:spTree>
    <p:extLst>
      <p:ext uri="{BB962C8B-B14F-4D97-AF65-F5344CB8AC3E}">
        <p14:creationId xmlns:p14="http://schemas.microsoft.com/office/powerpoint/2010/main" val="3301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519B1-6671-4B35-8C5A-22BF2F29427B}"/>
              </a:ext>
            </a:extLst>
          </p:cNvPr>
          <p:cNvSpPr>
            <a:spLocks noGrp="1"/>
          </p:cNvSpPr>
          <p:nvPr>
            <p:ph type="ctrTitle"/>
          </p:nvPr>
        </p:nvSpPr>
        <p:spPr/>
        <p:txBody>
          <a:bodyPr/>
          <a:lstStyle/>
          <a:p>
            <a:r>
              <a:rPr lang="en-CA"/>
              <a:t>Receptive vs. Productive</a:t>
            </a:r>
          </a:p>
        </p:txBody>
      </p:sp>
      <p:sp>
        <p:nvSpPr>
          <p:cNvPr id="5" name="Subtitle 4">
            <a:extLst>
              <a:ext uri="{FF2B5EF4-FFF2-40B4-BE49-F238E27FC236}">
                <a16:creationId xmlns:a16="http://schemas.microsoft.com/office/drawing/2014/main" id="{D920249A-9917-4A3D-A653-6ED442D4169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8623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194-A04A-4F48-A735-694E25325B45}"/>
              </a:ext>
            </a:extLst>
          </p:cNvPr>
          <p:cNvSpPr>
            <a:spLocks noGrp="1"/>
          </p:cNvSpPr>
          <p:nvPr>
            <p:ph type="title"/>
          </p:nvPr>
        </p:nvSpPr>
        <p:spPr/>
        <p:txBody>
          <a:bodyPr/>
          <a:lstStyle/>
          <a:p>
            <a:r>
              <a:rPr lang="en-CA"/>
              <a:t>Form Use Meaning Pronunciation</a:t>
            </a:r>
          </a:p>
        </p:txBody>
      </p:sp>
      <p:sp>
        <p:nvSpPr>
          <p:cNvPr id="3" name="Content Placeholder 2">
            <a:extLst>
              <a:ext uri="{FF2B5EF4-FFF2-40B4-BE49-F238E27FC236}">
                <a16:creationId xmlns:a16="http://schemas.microsoft.com/office/drawing/2014/main" id="{7DEAA956-1126-4C8E-9B7A-6549614AC105}"/>
              </a:ext>
            </a:extLst>
          </p:cNvPr>
          <p:cNvSpPr>
            <a:spLocks noGrp="1"/>
          </p:cNvSpPr>
          <p:nvPr>
            <p:ph idx="1"/>
          </p:nvPr>
        </p:nvSpPr>
        <p:spPr>
          <a:xfrm>
            <a:off x="1295401" y="2556932"/>
            <a:ext cx="4746811" cy="3431492"/>
          </a:xfrm>
        </p:spPr>
        <p:txBody>
          <a:bodyPr>
            <a:normAutofit lnSpcReduction="10000"/>
          </a:bodyPr>
          <a:lstStyle/>
          <a:p>
            <a:pPr marL="0" indent="0">
              <a:buNone/>
            </a:pPr>
            <a:r>
              <a:rPr lang="en-CA" dirty="0"/>
              <a:t>Receptive </a:t>
            </a:r>
          </a:p>
          <a:p>
            <a:pPr lvl="1"/>
            <a:r>
              <a:rPr lang="en-CA" dirty="0"/>
              <a:t>What does it look like (spelling, grammar construction)?</a:t>
            </a:r>
          </a:p>
          <a:p>
            <a:pPr lvl="1"/>
            <a:r>
              <a:rPr lang="en-CA" dirty="0"/>
              <a:t>What does it mean in the context I will see it?</a:t>
            </a:r>
          </a:p>
          <a:p>
            <a:pPr lvl="2"/>
            <a:r>
              <a:rPr lang="en-CA" dirty="0"/>
              <a:t>Connotative/Denotative meaning</a:t>
            </a:r>
          </a:p>
          <a:p>
            <a:pPr lvl="1"/>
            <a:r>
              <a:rPr lang="en-CA" dirty="0"/>
              <a:t>If it has multiple meanings, how can I know which is correct?</a:t>
            </a:r>
          </a:p>
          <a:p>
            <a:pPr lvl="1"/>
            <a:r>
              <a:rPr lang="en-CA" dirty="0"/>
              <a:t>(How is it pronounced?)</a:t>
            </a:r>
          </a:p>
          <a:p>
            <a:pPr lvl="1"/>
            <a:endParaRPr lang="en-CA" dirty="0"/>
          </a:p>
          <a:p>
            <a:pPr lvl="1"/>
            <a:endParaRPr lang="en-CA" dirty="0"/>
          </a:p>
          <a:p>
            <a:pPr lvl="1"/>
            <a:endParaRPr lang="en-CA" dirty="0"/>
          </a:p>
          <a:p>
            <a:endParaRPr lang="en-CA" dirty="0"/>
          </a:p>
        </p:txBody>
      </p:sp>
      <p:pic>
        <p:nvPicPr>
          <p:cNvPr id="2050" name="Picture 2" descr="Image result for listen understand">
            <a:extLst>
              <a:ext uri="{FF2B5EF4-FFF2-40B4-BE49-F238E27FC236}">
                <a16:creationId xmlns:a16="http://schemas.microsoft.com/office/drawing/2014/main" id="{3AB24FB7-B3BC-4408-90AB-1211639BA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648" y="2944906"/>
            <a:ext cx="2402541"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0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2222-124A-46D0-8474-7A6C59F2D3DE}"/>
              </a:ext>
            </a:extLst>
          </p:cNvPr>
          <p:cNvSpPr>
            <a:spLocks noGrp="1"/>
          </p:cNvSpPr>
          <p:nvPr>
            <p:ph type="title"/>
          </p:nvPr>
        </p:nvSpPr>
        <p:spPr/>
        <p:txBody>
          <a:bodyPr/>
          <a:lstStyle/>
          <a:p>
            <a:r>
              <a:rPr lang="en-CA"/>
              <a:t>Form Use Meaning Pronunciation</a:t>
            </a:r>
          </a:p>
        </p:txBody>
      </p:sp>
      <p:sp>
        <p:nvSpPr>
          <p:cNvPr id="4" name="Content Placeholder 2">
            <a:extLst>
              <a:ext uri="{FF2B5EF4-FFF2-40B4-BE49-F238E27FC236}">
                <a16:creationId xmlns:a16="http://schemas.microsoft.com/office/drawing/2014/main" id="{92D51DEB-B08E-4487-A0BD-9668558D94C8}"/>
              </a:ext>
            </a:extLst>
          </p:cNvPr>
          <p:cNvSpPr txBox="1">
            <a:spLocks/>
          </p:cNvSpPr>
          <p:nvPr/>
        </p:nvSpPr>
        <p:spPr>
          <a:xfrm>
            <a:off x="1125071" y="2549958"/>
            <a:ext cx="4746811" cy="3754221"/>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dirty="0"/>
              <a:t>Productive </a:t>
            </a:r>
          </a:p>
          <a:p>
            <a:pPr lvl="1"/>
            <a:r>
              <a:rPr lang="en-CA" dirty="0"/>
              <a:t>How is it pronounced?</a:t>
            </a:r>
          </a:p>
          <a:p>
            <a:pPr lvl="1"/>
            <a:r>
              <a:rPr lang="en-CA" dirty="0"/>
              <a:t>Part of speech ( vocab.)</a:t>
            </a:r>
          </a:p>
          <a:p>
            <a:pPr lvl="1"/>
            <a:r>
              <a:rPr lang="en-CA" dirty="0"/>
              <a:t>How is it spelled/ constructed?</a:t>
            </a:r>
          </a:p>
          <a:p>
            <a:pPr lvl="1"/>
            <a:r>
              <a:rPr lang="en-CA" dirty="0"/>
              <a:t>What does it mean?</a:t>
            </a:r>
          </a:p>
          <a:p>
            <a:pPr lvl="2"/>
            <a:r>
              <a:rPr lang="en-CA" dirty="0"/>
              <a:t>Connotative/Denotative meaning</a:t>
            </a:r>
          </a:p>
          <a:p>
            <a:pPr lvl="1"/>
            <a:r>
              <a:rPr lang="en-CA" dirty="0"/>
              <a:t>Is it formal/informal/ common/ uncommon in speaking/writing?</a:t>
            </a:r>
          </a:p>
          <a:p>
            <a:pPr lvl="1"/>
            <a:r>
              <a:rPr lang="en-CA" dirty="0"/>
              <a:t>How can I use </a:t>
            </a:r>
            <a:r>
              <a:rPr lang="en-CA" dirty="0" err="1"/>
              <a:t>use</a:t>
            </a:r>
            <a:r>
              <a:rPr lang="en-CA" dirty="0"/>
              <a:t> it in speaking/ in writing?</a:t>
            </a:r>
          </a:p>
          <a:p>
            <a:pPr lvl="1"/>
            <a:endParaRPr lang="en-CA" dirty="0"/>
          </a:p>
          <a:p>
            <a:pPr lvl="1"/>
            <a:endParaRPr lang="en-CA" dirty="0"/>
          </a:p>
          <a:p>
            <a:pPr lvl="1"/>
            <a:endParaRPr lang="en-CA" dirty="0"/>
          </a:p>
          <a:p>
            <a:pPr lvl="1"/>
            <a:endParaRPr lang="en-CA" dirty="0"/>
          </a:p>
          <a:p>
            <a:endParaRPr lang="en-CA" dirty="0"/>
          </a:p>
        </p:txBody>
      </p:sp>
      <p:pic>
        <p:nvPicPr>
          <p:cNvPr id="1026" name="Picture 2" descr="Image result for speaking">
            <a:extLst>
              <a:ext uri="{FF2B5EF4-FFF2-40B4-BE49-F238E27FC236}">
                <a16:creationId xmlns:a16="http://schemas.microsoft.com/office/drawing/2014/main" id="{9F2F8848-EF1B-4FE6-8D03-C82F0D86B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882" y="3244421"/>
            <a:ext cx="4040603" cy="2154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riting">
            <a:extLst>
              <a:ext uri="{FF2B5EF4-FFF2-40B4-BE49-F238E27FC236}">
                <a16:creationId xmlns:a16="http://schemas.microsoft.com/office/drawing/2014/main" id="{88B906AA-BEB5-41C3-BA7F-72A25FAD87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888" y="3365638"/>
            <a:ext cx="2157030" cy="203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A4BF-C9BA-4A1F-B956-CA83A217E29B}"/>
              </a:ext>
            </a:extLst>
          </p:cNvPr>
          <p:cNvSpPr>
            <a:spLocks noGrp="1"/>
          </p:cNvSpPr>
          <p:nvPr>
            <p:ph type="title"/>
          </p:nvPr>
        </p:nvSpPr>
        <p:spPr/>
        <p:txBody>
          <a:bodyPr>
            <a:normAutofit/>
          </a:bodyPr>
          <a:lstStyle/>
          <a:p>
            <a:r>
              <a:rPr lang="en-CA"/>
              <a:t>Traditional Approach: Presenting Meaning</a:t>
            </a:r>
          </a:p>
        </p:txBody>
      </p:sp>
      <p:sp>
        <p:nvSpPr>
          <p:cNvPr id="3" name="Content Placeholder 2">
            <a:extLst>
              <a:ext uri="{FF2B5EF4-FFF2-40B4-BE49-F238E27FC236}">
                <a16:creationId xmlns:a16="http://schemas.microsoft.com/office/drawing/2014/main" id="{F658F577-20BD-44FE-AF00-2BB150E4ECDA}"/>
              </a:ext>
            </a:extLst>
          </p:cNvPr>
          <p:cNvSpPr>
            <a:spLocks noGrp="1"/>
          </p:cNvSpPr>
          <p:nvPr>
            <p:ph idx="1"/>
          </p:nvPr>
        </p:nvSpPr>
        <p:spPr/>
        <p:txBody>
          <a:bodyPr/>
          <a:lstStyle/>
          <a:p>
            <a:r>
              <a:rPr lang="en-CA"/>
              <a:t>Deductive presentation – direct/ teacher-centered</a:t>
            </a:r>
          </a:p>
          <a:p>
            <a:endParaRPr lang="en-CA"/>
          </a:p>
          <a:p>
            <a:r>
              <a:rPr lang="en-CA"/>
              <a:t>Inductive presentation – eliciting/ student centered/ </a:t>
            </a:r>
            <a:r>
              <a:rPr lang="en-GB" altLang="en-US"/>
              <a:t>Teacher provides a ‘pregnant context’ , e.g. a situation or story from which the meaning of the word can be easily guessed</a:t>
            </a:r>
          </a:p>
          <a:p>
            <a:endParaRPr lang="en-CA"/>
          </a:p>
        </p:txBody>
      </p:sp>
    </p:spTree>
    <p:extLst>
      <p:ext uri="{BB962C8B-B14F-4D97-AF65-F5344CB8AC3E}">
        <p14:creationId xmlns:p14="http://schemas.microsoft.com/office/powerpoint/2010/main" val="218204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EF1BA-8239-4F79-BF5E-3BC9E8E7A114}"/>
              </a:ext>
            </a:extLst>
          </p:cNvPr>
          <p:cNvSpPr>
            <a:spLocks noGrp="1"/>
          </p:cNvSpPr>
          <p:nvPr>
            <p:ph type="ctrTitle"/>
          </p:nvPr>
        </p:nvSpPr>
        <p:spPr/>
        <p:txBody>
          <a:bodyPr/>
          <a:lstStyle/>
          <a:p>
            <a:r>
              <a:rPr lang="en-CA" dirty="0"/>
              <a:t>What Words/ Grammar Do I Teach?</a:t>
            </a:r>
          </a:p>
        </p:txBody>
      </p:sp>
      <p:sp>
        <p:nvSpPr>
          <p:cNvPr id="5" name="Subtitle 4">
            <a:extLst>
              <a:ext uri="{FF2B5EF4-FFF2-40B4-BE49-F238E27FC236}">
                <a16:creationId xmlns:a16="http://schemas.microsoft.com/office/drawing/2014/main" id="{65D71E6B-792E-479E-ABDB-09957A613E23}"/>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7776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0C0-DF50-4646-A7BB-5E10477A6F85}"/>
              </a:ext>
            </a:extLst>
          </p:cNvPr>
          <p:cNvSpPr>
            <a:spLocks noGrp="1"/>
          </p:cNvSpPr>
          <p:nvPr>
            <p:ph type="title"/>
          </p:nvPr>
        </p:nvSpPr>
        <p:spPr/>
        <p:txBody>
          <a:bodyPr>
            <a:normAutofit fontScale="90000"/>
          </a:bodyPr>
          <a:lstStyle/>
          <a:p>
            <a:r>
              <a:rPr lang="en-CA" dirty="0"/>
              <a:t>Do students need to know all of the words and grammatical patterns to get the general meaning?</a:t>
            </a:r>
          </a:p>
        </p:txBody>
      </p:sp>
      <p:sp>
        <p:nvSpPr>
          <p:cNvPr id="3" name="Content Placeholder 2">
            <a:extLst>
              <a:ext uri="{FF2B5EF4-FFF2-40B4-BE49-F238E27FC236}">
                <a16:creationId xmlns:a16="http://schemas.microsoft.com/office/drawing/2014/main" id="{8DA6E283-A5A7-417E-BB9C-CCB3ECC14C7C}"/>
              </a:ext>
            </a:extLst>
          </p:cNvPr>
          <p:cNvSpPr>
            <a:spLocks noGrp="1"/>
          </p:cNvSpPr>
          <p:nvPr>
            <p:ph idx="1"/>
          </p:nvPr>
        </p:nvSpPr>
        <p:spPr/>
        <p:txBody>
          <a:bodyPr/>
          <a:lstStyle/>
          <a:p>
            <a:endParaRPr lang="en-CA"/>
          </a:p>
          <a:p>
            <a:endParaRPr lang="en-CA"/>
          </a:p>
        </p:txBody>
      </p:sp>
      <p:pic>
        <p:nvPicPr>
          <p:cNvPr id="5122" name="Picture 2" descr="Image result for question mark">
            <a:extLst>
              <a:ext uri="{FF2B5EF4-FFF2-40B4-BE49-F238E27FC236}">
                <a16:creationId xmlns:a16="http://schemas.microsoft.com/office/drawing/2014/main" id="{BC607B0B-BE43-4A7B-A1FE-2DD7D2A5D56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39" t="2706" r="1539" b="8985"/>
          <a:stretch/>
        </p:blipFill>
        <p:spPr bwMode="auto">
          <a:xfrm>
            <a:off x="4991238" y="2754518"/>
            <a:ext cx="3105840" cy="31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1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10CD-0D19-4CE1-974A-04672313DE33}"/>
              </a:ext>
            </a:extLst>
          </p:cNvPr>
          <p:cNvSpPr>
            <a:spLocks noGrp="1"/>
          </p:cNvSpPr>
          <p:nvPr>
            <p:ph type="title"/>
          </p:nvPr>
        </p:nvSpPr>
        <p:spPr/>
        <p:txBody>
          <a:bodyPr/>
          <a:lstStyle/>
          <a:p>
            <a:r>
              <a:rPr lang="en-CA" dirty="0"/>
              <a:t>Things to ask yourself</a:t>
            </a:r>
          </a:p>
        </p:txBody>
      </p:sp>
      <p:sp>
        <p:nvSpPr>
          <p:cNvPr id="3" name="Content Placeholder 2">
            <a:extLst>
              <a:ext uri="{FF2B5EF4-FFF2-40B4-BE49-F238E27FC236}">
                <a16:creationId xmlns:a16="http://schemas.microsoft.com/office/drawing/2014/main" id="{DFDD8A75-AC7D-4B49-9A33-2DEE366FA639}"/>
              </a:ext>
            </a:extLst>
          </p:cNvPr>
          <p:cNvSpPr>
            <a:spLocks noGrp="1"/>
          </p:cNvSpPr>
          <p:nvPr>
            <p:ph idx="1"/>
          </p:nvPr>
        </p:nvSpPr>
        <p:spPr/>
        <p:txBody>
          <a:bodyPr/>
          <a:lstStyle/>
          <a:p>
            <a:r>
              <a:rPr lang="en-CA" dirty="0"/>
              <a:t>What am I going to teach ( words, phrases, grammar patterns)</a:t>
            </a:r>
          </a:p>
          <a:p>
            <a:r>
              <a:rPr lang="en-CA" dirty="0"/>
              <a:t>How many</a:t>
            </a:r>
            <a:r>
              <a:rPr lang="en-CA"/>
              <a:t>? </a:t>
            </a:r>
          </a:p>
          <a:p>
            <a:r>
              <a:rPr lang="en-CA" dirty="0"/>
              <a:t>When am I going to teach it? ( before, during, after)</a:t>
            </a:r>
          </a:p>
          <a:p>
            <a:r>
              <a:rPr lang="en-CA" dirty="0"/>
              <a:t>How am I going to teach it ( deductively, inductively)</a:t>
            </a:r>
          </a:p>
          <a:p>
            <a:r>
              <a:rPr lang="en-CA" dirty="0"/>
              <a:t>What do I want my students to be able to do with what they learn? ( understand (receptive) , understand and use (productive))</a:t>
            </a:r>
          </a:p>
        </p:txBody>
      </p:sp>
    </p:spTree>
    <p:extLst>
      <p:ext uri="{BB962C8B-B14F-4D97-AF65-F5344CB8AC3E}">
        <p14:creationId xmlns:p14="http://schemas.microsoft.com/office/powerpoint/2010/main" val="1917599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2308-65CA-487F-8AA7-0EDD9A37FD58}"/>
              </a:ext>
            </a:extLst>
          </p:cNvPr>
          <p:cNvSpPr>
            <a:spLocks noGrp="1"/>
          </p:cNvSpPr>
          <p:nvPr>
            <p:ph type="title"/>
          </p:nvPr>
        </p:nvSpPr>
        <p:spPr/>
        <p:txBody>
          <a:bodyPr/>
          <a:lstStyle/>
          <a:p>
            <a:r>
              <a:rPr lang="en-CA"/>
              <a:t>Personally…</a:t>
            </a:r>
          </a:p>
        </p:txBody>
      </p:sp>
      <p:sp>
        <p:nvSpPr>
          <p:cNvPr id="3" name="Content Placeholder 2">
            <a:extLst>
              <a:ext uri="{FF2B5EF4-FFF2-40B4-BE49-F238E27FC236}">
                <a16:creationId xmlns:a16="http://schemas.microsoft.com/office/drawing/2014/main" id="{53F1A880-781F-4514-90F9-C637282BC797}"/>
              </a:ext>
            </a:extLst>
          </p:cNvPr>
          <p:cNvSpPr>
            <a:spLocks noGrp="1"/>
          </p:cNvSpPr>
          <p:nvPr>
            <p:ph idx="1"/>
          </p:nvPr>
        </p:nvSpPr>
        <p:spPr/>
        <p:txBody>
          <a:bodyPr>
            <a:normAutofit fontScale="92500"/>
          </a:bodyPr>
          <a:lstStyle/>
          <a:p>
            <a:r>
              <a:rPr lang="en-CA" dirty="0"/>
              <a:t>I use my best judgement based on what I feel students will benefit most from. </a:t>
            </a:r>
          </a:p>
          <a:p>
            <a:endParaRPr lang="en-CA" dirty="0"/>
          </a:p>
          <a:p>
            <a:r>
              <a:rPr lang="en-CA" dirty="0"/>
              <a:t>I think about words they don’t know, but should know (if they are basic)</a:t>
            </a:r>
          </a:p>
          <a:p>
            <a:r>
              <a:rPr lang="en-CA" dirty="0"/>
              <a:t>I also think about which words and grammatical constructions that are crucial for students to understand the input (Key words).</a:t>
            </a:r>
          </a:p>
          <a:p>
            <a:r>
              <a:rPr lang="en-CA" dirty="0"/>
              <a:t>I then have students tell me additional words, phrases, grammar points they would like me to explain (but this may be better to have them do by themselves).</a:t>
            </a:r>
          </a:p>
        </p:txBody>
      </p:sp>
    </p:spTree>
    <p:extLst>
      <p:ext uri="{BB962C8B-B14F-4D97-AF65-F5344CB8AC3E}">
        <p14:creationId xmlns:p14="http://schemas.microsoft.com/office/powerpoint/2010/main" val="84493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5C97F-38CD-40A9-8E2B-18D50BA0D862}"/>
              </a:ext>
            </a:extLst>
          </p:cNvPr>
          <p:cNvSpPr>
            <a:spLocks noGrp="1"/>
          </p:cNvSpPr>
          <p:nvPr>
            <p:ph type="title"/>
          </p:nvPr>
        </p:nvSpPr>
        <p:spPr/>
        <p:txBody>
          <a:bodyPr>
            <a:normAutofit fontScale="90000"/>
          </a:bodyPr>
          <a:lstStyle/>
          <a:p>
            <a:r>
              <a:rPr lang="en-CA" dirty="0"/>
              <a:t>Should you teach all of the words and grammar patterns?</a:t>
            </a:r>
          </a:p>
        </p:txBody>
      </p:sp>
      <p:sp>
        <p:nvSpPr>
          <p:cNvPr id="3" name="Content Placeholder 2">
            <a:extLst>
              <a:ext uri="{FF2B5EF4-FFF2-40B4-BE49-F238E27FC236}">
                <a16:creationId xmlns:a16="http://schemas.microsoft.com/office/drawing/2014/main" id="{ECEC8C85-4F8A-4BB0-BC48-96384F8263A5}"/>
              </a:ext>
            </a:extLst>
          </p:cNvPr>
          <p:cNvSpPr>
            <a:spLocks noGrp="1"/>
          </p:cNvSpPr>
          <p:nvPr>
            <p:ph idx="1"/>
          </p:nvPr>
        </p:nvSpPr>
        <p:spPr/>
        <p:txBody>
          <a:bodyPr/>
          <a:lstStyle/>
          <a:p>
            <a:r>
              <a:rPr lang="en-CA" dirty="0"/>
              <a:t>I wouldn’t recommend it.</a:t>
            </a:r>
          </a:p>
          <a:p>
            <a:endParaRPr lang="en-CA" dirty="0"/>
          </a:p>
          <a:p>
            <a:r>
              <a:rPr lang="en-CA" dirty="0"/>
              <a:t>Definitely teach the words and grammar constructs that are necessary to comprehend the text.</a:t>
            </a:r>
          </a:p>
          <a:p>
            <a:endParaRPr lang="en-CA" dirty="0"/>
          </a:p>
          <a:p>
            <a:r>
              <a:rPr lang="en-CA" dirty="0"/>
              <a:t>You can skip the ones that you think most of the students already know.</a:t>
            </a:r>
          </a:p>
        </p:txBody>
      </p:sp>
    </p:spTree>
    <p:extLst>
      <p:ext uri="{BB962C8B-B14F-4D97-AF65-F5344CB8AC3E}">
        <p14:creationId xmlns:p14="http://schemas.microsoft.com/office/powerpoint/2010/main" val="253515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6DF3-D4AE-45A6-B34C-8B3E6A149A78}"/>
              </a:ext>
            </a:extLst>
          </p:cNvPr>
          <p:cNvSpPr>
            <a:spLocks noGrp="1"/>
          </p:cNvSpPr>
          <p:nvPr>
            <p:ph type="title"/>
          </p:nvPr>
        </p:nvSpPr>
        <p:spPr/>
        <p:txBody>
          <a:bodyPr/>
          <a:lstStyle/>
          <a:p>
            <a:r>
              <a:rPr lang="en-CA"/>
              <a:t>Application Task</a:t>
            </a:r>
          </a:p>
        </p:txBody>
      </p:sp>
      <p:sp>
        <p:nvSpPr>
          <p:cNvPr id="3" name="Content Placeholder 2">
            <a:extLst>
              <a:ext uri="{FF2B5EF4-FFF2-40B4-BE49-F238E27FC236}">
                <a16:creationId xmlns:a16="http://schemas.microsoft.com/office/drawing/2014/main" id="{BA0AFC44-B4C0-4B70-883A-1F922D8ED8B6}"/>
              </a:ext>
            </a:extLst>
          </p:cNvPr>
          <p:cNvSpPr>
            <a:spLocks noGrp="1"/>
          </p:cNvSpPr>
          <p:nvPr>
            <p:ph idx="1"/>
          </p:nvPr>
        </p:nvSpPr>
        <p:spPr/>
        <p:txBody>
          <a:bodyPr>
            <a:normAutofit fontScale="92500"/>
          </a:bodyPr>
          <a:lstStyle/>
          <a:p>
            <a:r>
              <a:rPr lang="en-CA" dirty="0"/>
              <a:t>Look at the following excerpts.</a:t>
            </a:r>
          </a:p>
          <a:p>
            <a:endParaRPr lang="en-CA" dirty="0"/>
          </a:p>
          <a:p>
            <a:r>
              <a:rPr lang="en-CA" dirty="0"/>
              <a:t>List all the words or grammar patterns that are likely to be unfamiliar to students.</a:t>
            </a:r>
          </a:p>
          <a:p>
            <a:endParaRPr lang="en-CA" dirty="0"/>
          </a:p>
          <a:p>
            <a:r>
              <a:rPr lang="en-CA" dirty="0"/>
              <a:t>On the basis of your analysis, what will you teach? Why?</a:t>
            </a:r>
          </a:p>
          <a:p>
            <a:pPr lvl="1"/>
            <a:r>
              <a:rPr lang="en-CA" dirty="0"/>
              <a:t>Which will need only brief attention? Why?</a:t>
            </a:r>
          </a:p>
          <a:p>
            <a:pPr lvl="1"/>
            <a:r>
              <a:rPr lang="en-CA" dirty="0"/>
              <a:t>Which will you give more elaborate attention to? Why?</a:t>
            </a:r>
          </a:p>
          <a:p>
            <a:endParaRPr lang="en-CA" dirty="0"/>
          </a:p>
        </p:txBody>
      </p:sp>
    </p:spTree>
    <p:extLst>
      <p:ext uri="{BB962C8B-B14F-4D97-AF65-F5344CB8AC3E}">
        <p14:creationId xmlns:p14="http://schemas.microsoft.com/office/powerpoint/2010/main" val="118482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339-731F-4E75-84A0-ABC346DB2CB3}"/>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636C0C4A-3456-4BE7-8F62-B36C49DAC244}"/>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D8DAD1A3-E07C-4A0E-8DAB-D1EEE0009C97}"/>
              </a:ext>
            </a:extLst>
          </p:cNvPr>
          <p:cNvPicPr>
            <a:picLocks noChangeAspect="1"/>
          </p:cNvPicPr>
          <p:nvPr/>
        </p:nvPicPr>
        <p:blipFill rotWithShape="1">
          <a:blip r:embed="rId2"/>
          <a:srcRect l="23333" t="26296" r="40833" b="33103"/>
          <a:stretch/>
        </p:blipFill>
        <p:spPr>
          <a:xfrm>
            <a:off x="1295402" y="982132"/>
            <a:ext cx="9601195" cy="1947332"/>
          </a:xfrm>
          <a:prstGeom prst="rect">
            <a:avLst/>
          </a:prstGeom>
        </p:spPr>
      </p:pic>
      <p:pic>
        <p:nvPicPr>
          <p:cNvPr id="6" name="Picture 5">
            <a:extLst>
              <a:ext uri="{FF2B5EF4-FFF2-40B4-BE49-F238E27FC236}">
                <a16:creationId xmlns:a16="http://schemas.microsoft.com/office/drawing/2014/main" id="{FAAFEC64-751D-46A0-9F3F-8925F863EA15}"/>
              </a:ext>
            </a:extLst>
          </p:cNvPr>
          <p:cNvPicPr>
            <a:picLocks noChangeAspect="1"/>
          </p:cNvPicPr>
          <p:nvPr/>
        </p:nvPicPr>
        <p:blipFill rotWithShape="1">
          <a:blip r:embed="rId2"/>
          <a:srcRect l="23333" t="69537" r="40833" b="15926"/>
          <a:stretch/>
        </p:blipFill>
        <p:spPr>
          <a:xfrm>
            <a:off x="1295399" y="2929464"/>
            <a:ext cx="9845141" cy="2246693"/>
          </a:xfrm>
          <a:prstGeom prst="rect">
            <a:avLst/>
          </a:prstGeom>
        </p:spPr>
      </p:pic>
    </p:spTree>
    <p:extLst>
      <p:ext uri="{BB962C8B-B14F-4D97-AF65-F5344CB8AC3E}">
        <p14:creationId xmlns:p14="http://schemas.microsoft.com/office/powerpoint/2010/main" val="139519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F339-731F-4E75-84A0-ABC346DB2CB3}"/>
              </a:ext>
            </a:extLst>
          </p:cNvPr>
          <p:cNvSpPr>
            <a:spLocks noGrp="1"/>
          </p:cNvSpPr>
          <p:nvPr>
            <p:ph type="title"/>
          </p:nvPr>
        </p:nvSpPr>
        <p:spPr/>
        <p:txBody>
          <a:bodyPr/>
          <a:lstStyle/>
          <a:p>
            <a:r>
              <a:rPr lang="en-CA"/>
              <a:t>Practice</a:t>
            </a:r>
          </a:p>
        </p:txBody>
      </p:sp>
      <p:pic>
        <p:nvPicPr>
          <p:cNvPr id="5" name="Picture 4">
            <a:extLst>
              <a:ext uri="{FF2B5EF4-FFF2-40B4-BE49-F238E27FC236}">
                <a16:creationId xmlns:a16="http://schemas.microsoft.com/office/drawing/2014/main" id="{D8DAD1A3-E07C-4A0E-8DAB-D1EEE0009C97}"/>
              </a:ext>
            </a:extLst>
          </p:cNvPr>
          <p:cNvPicPr>
            <a:picLocks noChangeAspect="1"/>
          </p:cNvPicPr>
          <p:nvPr/>
        </p:nvPicPr>
        <p:blipFill rotWithShape="1">
          <a:blip r:embed="rId2"/>
          <a:srcRect l="23333" t="26296" r="40833" b="33103"/>
          <a:stretch/>
        </p:blipFill>
        <p:spPr>
          <a:xfrm>
            <a:off x="1110051" y="982132"/>
            <a:ext cx="9601195" cy="1947332"/>
          </a:xfrm>
          <a:prstGeom prst="rect">
            <a:avLst/>
          </a:prstGeom>
        </p:spPr>
      </p:pic>
      <p:pic>
        <p:nvPicPr>
          <p:cNvPr id="6" name="Picture 5">
            <a:extLst>
              <a:ext uri="{FF2B5EF4-FFF2-40B4-BE49-F238E27FC236}">
                <a16:creationId xmlns:a16="http://schemas.microsoft.com/office/drawing/2014/main" id="{FAAFEC64-751D-46A0-9F3F-8925F863EA15}"/>
              </a:ext>
            </a:extLst>
          </p:cNvPr>
          <p:cNvPicPr>
            <a:picLocks noChangeAspect="1"/>
          </p:cNvPicPr>
          <p:nvPr/>
        </p:nvPicPr>
        <p:blipFill rotWithShape="1">
          <a:blip r:embed="rId2"/>
          <a:srcRect l="23333" t="69537" r="40833" b="15926"/>
          <a:stretch/>
        </p:blipFill>
        <p:spPr>
          <a:xfrm>
            <a:off x="1344824" y="2976373"/>
            <a:ext cx="10186867" cy="2324676"/>
          </a:xfrm>
          <a:prstGeom prst="rect">
            <a:avLst/>
          </a:prstGeom>
        </p:spPr>
      </p:pic>
      <p:sp>
        <p:nvSpPr>
          <p:cNvPr id="4" name="Freeform: Shape 3">
            <a:extLst>
              <a:ext uri="{FF2B5EF4-FFF2-40B4-BE49-F238E27FC236}">
                <a16:creationId xmlns:a16="http://schemas.microsoft.com/office/drawing/2014/main" id="{9DCD5B44-34C5-486F-AE67-0145881DBAD9}"/>
              </a:ext>
            </a:extLst>
          </p:cNvPr>
          <p:cNvSpPr/>
          <p:nvPr/>
        </p:nvSpPr>
        <p:spPr>
          <a:xfrm>
            <a:off x="7364624" y="2977978"/>
            <a:ext cx="494273"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7CE4456D-65B2-4922-B5DD-C4DBCCA94D8D}"/>
              </a:ext>
            </a:extLst>
          </p:cNvPr>
          <p:cNvSpPr/>
          <p:nvPr/>
        </p:nvSpPr>
        <p:spPr>
          <a:xfrm>
            <a:off x="9949249" y="3865147"/>
            <a:ext cx="897927"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Shape 7">
            <a:extLst>
              <a:ext uri="{FF2B5EF4-FFF2-40B4-BE49-F238E27FC236}">
                <a16:creationId xmlns:a16="http://schemas.microsoft.com/office/drawing/2014/main" id="{6E8BEA05-79E3-43C9-B50C-ACD2635DBFED}"/>
              </a:ext>
            </a:extLst>
          </p:cNvPr>
          <p:cNvSpPr/>
          <p:nvPr/>
        </p:nvSpPr>
        <p:spPr>
          <a:xfrm>
            <a:off x="5741770" y="4826000"/>
            <a:ext cx="1371600"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41DB7995-A51E-4F9F-823D-56B741EF684E}"/>
              </a:ext>
            </a:extLst>
          </p:cNvPr>
          <p:cNvSpPr/>
          <p:nvPr/>
        </p:nvSpPr>
        <p:spPr>
          <a:xfrm>
            <a:off x="7113370" y="4010454"/>
            <a:ext cx="897927" cy="358346"/>
          </a:xfrm>
          <a:custGeom>
            <a:avLst/>
            <a:gdLst>
              <a:gd name="connsiteX0" fmla="*/ 383062 w 494273"/>
              <a:gd name="connsiteY0" fmla="*/ 0 h 358346"/>
              <a:gd name="connsiteX1" fmla="*/ 12360 w 494273"/>
              <a:gd name="connsiteY1" fmla="*/ 12357 h 358346"/>
              <a:gd name="connsiteX2" fmla="*/ 3 w 494273"/>
              <a:gd name="connsiteY2" fmla="*/ 49427 h 358346"/>
              <a:gd name="connsiteX3" fmla="*/ 12360 w 494273"/>
              <a:gd name="connsiteY3" fmla="*/ 197708 h 358346"/>
              <a:gd name="connsiteX4" fmla="*/ 61787 w 494273"/>
              <a:gd name="connsiteY4" fmla="*/ 259492 h 358346"/>
              <a:gd name="connsiteX5" fmla="*/ 86500 w 494273"/>
              <a:gd name="connsiteY5" fmla="*/ 296563 h 358346"/>
              <a:gd name="connsiteX6" fmla="*/ 160641 w 494273"/>
              <a:gd name="connsiteY6" fmla="*/ 321276 h 358346"/>
              <a:gd name="connsiteX7" fmla="*/ 259495 w 494273"/>
              <a:gd name="connsiteY7" fmla="*/ 358346 h 358346"/>
              <a:gd name="connsiteX8" fmla="*/ 407776 w 494273"/>
              <a:gd name="connsiteY8" fmla="*/ 345990 h 358346"/>
              <a:gd name="connsiteX9" fmla="*/ 444846 w 494273"/>
              <a:gd name="connsiteY9" fmla="*/ 333633 h 358346"/>
              <a:gd name="connsiteX10" fmla="*/ 494273 w 494273"/>
              <a:gd name="connsiteY10" fmla="*/ 259492 h 358346"/>
              <a:gd name="connsiteX11" fmla="*/ 481917 w 494273"/>
              <a:gd name="connsiteY11" fmla="*/ 98854 h 358346"/>
              <a:gd name="connsiteX12" fmla="*/ 444846 w 494273"/>
              <a:gd name="connsiteY12" fmla="*/ 61784 h 358346"/>
              <a:gd name="connsiteX13" fmla="*/ 407776 w 494273"/>
              <a:gd name="connsiteY13" fmla="*/ 49427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273" h="358346">
                <a:moveTo>
                  <a:pt x="383062" y="0"/>
                </a:moveTo>
                <a:cubicBezTo>
                  <a:pt x="259495" y="4119"/>
                  <a:pt x="134979" y="-3465"/>
                  <a:pt x="12360" y="12357"/>
                </a:cubicBezTo>
                <a:cubicBezTo>
                  <a:pt x="-558" y="14024"/>
                  <a:pt x="3" y="36402"/>
                  <a:pt x="3" y="49427"/>
                </a:cubicBezTo>
                <a:cubicBezTo>
                  <a:pt x="3" y="99025"/>
                  <a:pt x="5805" y="148545"/>
                  <a:pt x="12360" y="197708"/>
                </a:cubicBezTo>
                <a:cubicBezTo>
                  <a:pt x="18183" y="241381"/>
                  <a:pt x="26683" y="236090"/>
                  <a:pt x="61787" y="259492"/>
                </a:cubicBezTo>
                <a:cubicBezTo>
                  <a:pt x="70025" y="271849"/>
                  <a:pt x="73906" y="288692"/>
                  <a:pt x="86500" y="296563"/>
                </a:cubicBezTo>
                <a:cubicBezTo>
                  <a:pt x="108591" y="310370"/>
                  <a:pt x="138966" y="306826"/>
                  <a:pt x="160641" y="321276"/>
                </a:cubicBezTo>
                <a:cubicBezTo>
                  <a:pt x="215186" y="357640"/>
                  <a:pt x="183148" y="343078"/>
                  <a:pt x="259495" y="358346"/>
                </a:cubicBezTo>
                <a:cubicBezTo>
                  <a:pt x="308922" y="354227"/>
                  <a:pt x="358613" y="352545"/>
                  <a:pt x="407776" y="345990"/>
                </a:cubicBezTo>
                <a:cubicBezTo>
                  <a:pt x="420687" y="344269"/>
                  <a:pt x="435636" y="342843"/>
                  <a:pt x="444846" y="333633"/>
                </a:cubicBezTo>
                <a:cubicBezTo>
                  <a:pt x="465848" y="312630"/>
                  <a:pt x="494273" y="259492"/>
                  <a:pt x="494273" y="259492"/>
                </a:cubicBezTo>
                <a:cubicBezTo>
                  <a:pt x="490154" y="205946"/>
                  <a:pt x="494942" y="150955"/>
                  <a:pt x="481917" y="98854"/>
                </a:cubicBezTo>
                <a:cubicBezTo>
                  <a:pt x="477679" y="81901"/>
                  <a:pt x="459386" y="71477"/>
                  <a:pt x="444846" y="61784"/>
                </a:cubicBezTo>
                <a:cubicBezTo>
                  <a:pt x="434008" y="54559"/>
                  <a:pt x="407776" y="49427"/>
                  <a:pt x="40777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3749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BD6F-3DFC-4FB4-AF49-EE3121C1B3AC}"/>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9CA43D34-95C0-48B7-A37F-948A68096DA1}"/>
              </a:ext>
            </a:extLst>
          </p:cNvPr>
          <p:cNvSpPr>
            <a:spLocks noGrp="1"/>
          </p:cNvSpPr>
          <p:nvPr>
            <p:ph idx="1"/>
          </p:nvPr>
        </p:nvSpPr>
        <p:spPr/>
        <p:txBody>
          <a:bodyPr>
            <a:normAutofit fontScale="92500" lnSpcReduction="10000"/>
          </a:bodyPr>
          <a:lstStyle/>
          <a:p>
            <a:r>
              <a:rPr lang="en-CA" dirty="0"/>
              <a:t>Many years ago, psychologists performed an experiment in which they put a number of people in a room, alone except for a ring toss set. It was one of those children’s toys with a short wooden post held upright on the floor and a bunch of round rings. The subjects were left alone to amuse themselves as best they could. As expected, with time to kill, they began trying to toss the rings around the post. What the psychologists discovered was that most of the people moved far enough away from the post so that tossing the rings around it was challenging but not so difficult as to be totally frustrating. In other words, they deliberately positioned themselves between frustration on the one hand and boredom on the other. The process of alternately producing and relieving tension was what made the activity stimulating. </a:t>
            </a:r>
          </a:p>
        </p:txBody>
      </p:sp>
      <p:pic>
        <p:nvPicPr>
          <p:cNvPr id="5" name="Picture 4">
            <a:extLst>
              <a:ext uri="{FF2B5EF4-FFF2-40B4-BE49-F238E27FC236}">
                <a16:creationId xmlns:a16="http://schemas.microsoft.com/office/drawing/2014/main" id="{2689BF41-B7F5-4550-99DE-67C5A26B31EC}"/>
              </a:ext>
            </a:extLst>
          </p:cNvPr>
          <p:cNvPicPr>
            <a:picLocks noChangeAspect="1"/>
          </p:cNvPicPr>
          <p:nvPr/>
        </p:nvPicPr>
        <p:blipFill rotWithShape="1">
          <a:blip r:embed="rId2"/>
          <a:srcRect l="9167" t="30742" r="19167" b="20370"/>
          <a:stretch/>
        </p:blipFill>
        <p:spPr>
          <a:xfrm>
            <a:off x="-16194314" y="21647997"/>
            <a:ext cx="10419771" cy="4680918"/>
          </a:xfrm>
          <a:prstGeom prst="rect">
            <a:avLst/>
          </a:prstGeom>
        </p:spPr>
      </p:pic>
    </p:spTree>
    <p:extLst>
      <p:ext uri="{BB962C8B-B14F-4D97-AF65-F5344CB8AC3E}">
        <p14:creationId xmlns:p14="http://schemas.microsoft.com/office/powerpoint/2010/main" val="137934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BD6F-3DFC-4FB4-AF49-EE3121C1B3AC}"/>
              </a:ext>
            </a:extLst>
          </p:cNvPr>
          <p:cNvSpPr>
            <a:spLocks noGrp="1"/>
          </p:cNvSpPr>
          <p:nvPr>
            <p:ph type="title"/>
          </p:nvPr>
        </p:nvSpPr>
        <p:spPr/>
        <p:txBody>
          <a:bodyPr/>
          <a:lstStyle/>
          <a:p>
            <a:r>
              <a:rPr lang="en-CA"/>
              <a:t>Practice</a:t>
            </a:r>
          </a:p>
        </p:txBody>
      </p:sp>
      <p:sp>
        <p:nvSpPr>
          <p:cNvPr id="3" name="Content Placeholder 2">
            <a:extLst>
              <a:ext uri="{FF2B5EF4-FFF2-40B4-BE49-F238E27FC236}">
                <a16:creationId xmlns:a16="http://schemas.microsoft.com/office/drawing/2014/main" id="{9CA43D34-95C0-48B7-A37F-948A68096DA1}"/>
              </a:ext>
            </a:extLst>
          </p:cNvPr>
          <p:cNvSpPr>
            <a:spLocks noGrp="1"/>
          </p:cNvSpPr>
          <p:nvPr>
            <p:ph idx="1"/>
          </p:nvPr>
        </p:nvSpPr>
        <p:spPr/>
        <p:txBody>
          <a:bodyPr>
            <a:normAutofit fontScale="92500" lnSpcReduction="10000"/>
          </a:bodyPr>
          <a:lstStyle/>
          <a:p>
            <a:r>
              <a:rPr lang="en-CA" dirty="0"/>
              <a:t>Many years ago, psychologists performed an </a:t>
            </a:r>
            <a:r>
              <a:rPr lang="en-CA" dirty="0">
                <a:highlight>
                  <a:srgbClr val="FFFF00"/>
                </a:highlight>
              </a:rPr>
              <a:t>experiment</a:t>
            </a:r>
            <a:r>
              <a:rPr lang="en-CA" dirty="0"/>
              <a:t> in which they put a number of people in a room, alone except for </a:t>
            </a:r>
            <a:r>
              <a:rPr lang="en-CA" dirty="0">
                <a:highlight>
                  <a:srgbClr val="FFFF00"/>
                </a:highlight>
              </a:rPr>
              <a:t>a ring toss set</a:t>
            </a:r>
            <a:r>
              <a:rPr lang="en-CA" dirty="0"/>
              <a:t>. It was one of those children’s toys with a short wooden post held upright on the floor and a bunch of round rings. The subjects were left alone to </a:t>
            </a:r>
            <a:r>
              <a:rPr lang="en-CA" dirty="0">
                <a:highlight>
                  <a:srgbClr val="FFFF00"/>
                </a:highlight>
              </a:rPr>
              <a:t>amuse themselves </a:t>
            </a:r>
            <a:r>
              <a:rPr lang="en-CA" dirty="0"/>
              <a:t>as best they could. As expected, with time to kill, they began trying to toss the rings around the post. What the psychologists discovered was that most of the people moved far enough away from the post so that tossing the rings around it was </a:t>
            </a:r>
            <a:r>
              <a:rPr lang="en-CA" dirty="0">
                <a:highlight>
                  <a:srgbClr val="FFFF00"/>
                </a:highlight>
              </a:rPr>
              <a:t>challenging</a:t>
            </a:r>
            <a:r>
              <a:rPr lang="en-CA" dirty="0"/>
              <a:t> but not so difficult as to be totally </a:t>
            </a:r>
            <a:r>
              <a:rPr lang="en-CA" dirty="0">
                <a:highlight>
                  <a:srgbClr val="FFFF00"/>
                </a:highlight>
              </a:rPr>
              <a:t>frustrating</a:t>
            </a:r>
            <a:r>
              <a:rPr lang="en-CA" dirty="0"/>
              <a:t>. In other words, they deliberately</a:t>
            </a:r>
            <a:r>
              <a:rPr lang="en-CA" dirty="0">
                <a:highlight>
                  <a:srgbClr val="FFFF00"/>
                </a:highlight>
              </a:rPr>
              <a:t> positioned </a:t>
            </a:r>
            <a:r>
              <a:rPr lang="en-CA" dirty="0"/>
              <a:t>themselves between frustration on the one hand and </a:t>
            </a:r>
            <a:r>
              <a:rPr lang="en-CA" dirty="0">
                <a:highlight>
                  <a:srgbClr val="FFFF00"/>
                </a:highlight>
              </a:rPr>
              <a:t>boredom</a:t>
            </a:r>
            <a:r>
              <a:rPr lang="en-CA" dirty="0"/>
              <a:t> on the other. The process of </a:t>
            </a:r>
            <a:r>
              <a:rPr lang="en-CA" dirty="0">
                <a:highlight>
                  <a:srgbClr val="FFFF00"/>
                </a:highlight>
              </a:rPr>
              <a:t>alternately producing and relieving tension </a:t>
            </a:r>
            <a:r>
              <a:rPr lang="en-CA" dirty="0"/>
              <a:t>was what made the activity </a:t>
            </a:r>
            <a:r>
              <a:rPr lang="en-CA" dirty="0">
                <a:highlight>
                  <a:srgbClr val="FFFF00"/>
                </a:highlight>
              </a:rPr>
              <a:t>stimulating</a:t>
            </a:r>
            <a:r>
              <a:rPr lang="en-CA" dirty="0"/>
              <a:t>. </a:t>
            </a:r>
          </a:p>
        </p:txBody>
      </p:sp>
      <p:pic>
        <p:nvPicPr>
          <p:cNvPr id="5" name="Picture 4">
            <a:extLst>
              <a:ext uri="{FF2B5EF4-FFF2-40B4-BE49-F238E27FC236}">
                <a16:creationId xmlns:a16="http://schemas.microsoft.com/office/drawing/2014/main" id="{2689BF41-B7F5-4550-99DE-67C5A26B31EC}"/>
              </a:ext>
            </a:extLst>
          </p:cNvPr>
          <p:cNvPicPr>
            <a:picLocks noChangeAspect="1"/>
          </p:cNvPicPr>
          <p:nvPr/>
        </p:nvPicPr>
        <p:blipFill rotWithShape="1">
          <a:blip r:embed="rId2"/>
          <a:srcRect l="9167" t="30742" r="19167" b="20370"/>
          <a:stretch/>
        </p:blipFill>
        <p:spPr>
          <a:xfrm>
            <a:off x="-16194314" y="21647997"/>
            <a:ext cx="10419771" cy="4680918"/>
          </a:xfrm>
          <a:prstGeom prst="rect">
            <a:avLst/>
          </a:prstGeom>
        </p:spPr>
      </p:pic>
    </p:spTree>
    <p:extLst>
      <p:ext uri="{BB962C8B-B14F-4D97-AF65-F5344CB8AC3E}">
        <p14:creationId xmlns:p14="http://schemas.microsoft.com/office/powerpoint/2010/main" val="992834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6F4BA-8C4D-4C46-B827-1156691239ED}"/>
              </a:ext>
            </a:extLst>
          </p:cNvPr>
          <p:cNvSpPr>
            <a:spLocks noGrp="1"/>
          </p:cNvSpPr>
          <p:nvPr>
            <p:ph type="ctrTitle"/>
          </p:nvPr>
        </p:nvSpPr>
        <p:spPr/>
        <p:txBody>
          <a:bodyPr/>
          <a:lstStyle/>
          <a:p>
            <a:r>
              <a:rPr lang="en-CA"/>
              <a:t>Traditional Deductive Teaching Approaches</a:t>
            </a:r>
          </a:p>
        </p:txBody>
      </p:sp>
      <p:sp>
        <p:nvSpPr>
          <p:cNvPr id="5" name="Subtitle 4">
            <a:extLst>
              <a:ext uri="{FF2B5EF4-FFF2-40B4-BE49-F238E27FC236}">
                <a16:creationId xmlns:a16="http://schemas.microsoft.com/office/drawing/2014/main" id="{748B08A7-F32D-4989-85E0-F6FD11E9C02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05532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DCC6-A14D-4173-9273-35BA75CDE659}"/>
              </a:ext>
            </a:extLst>
          </p:cNvPr>
          <p:cNvSpPr>
            <a:spLocks noGrp="1"/>
          </p:cNvSpPr>
          <p:nvPr>
            <p:ph type="title"/>
          </p:nvPr>
        </p:nvSpPr>
        <p:spPr/>
        <p:txBody>
          <a:bodyPr>
            <a:normAutofit/>
          </a:bodyPr>
          <a:lstStyle/>
          <a:p>
            <a:r>
              <a:rPr lang="en-CA" dirty="0"/>
              <a:t>Deductive teaching</a:t>
            </a:r>
          </a:p>
        </p:txBody>
      </p:sp>
      <p:sp>
        <p:nvSpPr>
          <p:cNvPr id="5" name="Content Placeholder 2">
            <a:extLst>
              <a:ext uri="{FF2B5EF4-FFF2-40B4-BE49-F238E27FC236}">
                <a16:creationId xmlns:a16="http://schemas.microsoft.com/office/drawing/2014/main" id="{8BEB2223-6AAE-4FD4-985B-2B269B007D2E}"/>
              </a:ext>
            </a:extLst>
          </p:cNvPr>
          <p:cNvSpPr txBox="1">
            <a:spLocks/>
          </p:cNvSpPr>
          <p:nvPr/>
        </p:nvSpPr>
        <p:spPr>
          <a:xfrm>
            <a:off x="1053354" y="2556932"/>
            <a:ext cx="10247920" cy="375110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CA" dirty="0"/>
              <a:t>Receptive</a:t>
            </a:r>
          </a:p>
          <a:p>
            <a:pPr lvl="1"/>
            <a:r>
              <a:rPr lang="en-CA" sz="1800" dirty="0"/>
              <a:t>Show the word/ phrase/ grammar pattern/ rule</a:t>
            </a:r>
          </a:p>
          <a:p>
            <a:pPr lvl="1"/>
            <a:r>
              <a:rPr lang="en-CA" sz="1800" dirty="0"/>
              <a:t>Present the meaning in the context students will </a:t>
            </a:r>
            <a:r>
              <a:rPr lang="en-CA" sz="1800" b="1" dirty="0"/>
              <a:t>see</a:t>
            </a:r>
            <a:r>
              <a:rPr lang="en-CA" sz="1800" dirty="0"/>
              <a:t> it. ( example sentence)</a:t>
            </a:r>
          </a:p>
          <a:p>
            <a:pPr lvl="1"/>
            <a:r>
              <a:rPr lang="en-CA" sz="1800" dirty="0"/>
              <a:t>Do not present multiple meanings</a:t>
            </a:r>
          </a:p>
          <a:p>
            <a:pPr lvl="1"/>
            <a:r>
              <a:rPr lang="en-CA" sz="1800" dirty="0"/>
              <a:t>If they know another meaning of the word you can help them to examine the different contexts and how the meaning changes. </a:t>
            </a:r>
          </a:p>
          <a:p>
            <a:pPr lvl="1"/>
            <a:r>
              <a:rPr lang="en-CA" sz="1800" dirty="0"/>
              <a:t>Introduce them to how the word is pronounced.  (Technology is your friend!)</a:t>
            </a:r>
          </a:p>
          <a:p>
            <a:pPr lvl="1"/>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308757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2856-C90D-4662-9CAA-1309B63C4E3C}"/>
              </a:ext>
            </a:extLst>
          </p:cNvPr>
          <p:cNvSpPr>
            <a:spLocks noGrp="1"/>
          </p:cNvSpPr>
          <p:nvPr>
            <p:ph type="title"/>
          </p:nvPr>
        </p:nvSpPr>
        <p:spPr/>
        <p:txBody>
          <a:bodyPr/>
          <a:lstStyle/>
          <a:p>
            <a:r>
              <a:rPr lang="en-CA" dirty="0"/>
              <a:t>Deductive teaching</a:t>
            </a:r>
          </a:p>
        </p:txBody>
      </p:sp>
      <p:sp>
        <p:nvSpPr>
          <p:cNvPr id="4" name="Content Placeholder 2">
            <a:extLst>
              <a:ext uri="{FF2B5EF4-FFF2-40B4-BE49-F238E27FC236}">
                <a16:creationId xmlns:a16="http://schemas.microsoft.com/office/drawing/2014/main" id="{24471FA8-51D0-47DC-8942-0481BFC33B42}"/>
              </a:ext>
            </a:extLst>
          </p:cNvPr>
          <p:cNvSpPr txBox="1">
            <a:spLocks/>
          </p:cNvSpPr>
          <p:nvPr/>
        </p:nvSpPr>
        <p:spPr>
          <a:xfrm>
            <a:off x="1188869" y="2285999"/>
            <a:ext cx="9601196" cy="3816249"/>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CA" sz="2600" dirty="0"/>
          </a:p>
          <a:p>
            <a:pPr marL="0" indent="0">
              <a:buFont typeface="Arial"/>
              <a:buNone/>
            </a:pPr>
            <a:r>
              <a:rPr lang="en-CA" sz="2600" dirty="0"/>
              <a:t>Productive </a:t>
            </a:r>
          </a:p>
          <a:p>
            <a:pPr lvl="1"/>
            <a:r>
              <a:rPr lang="en-CA" dirty="0"/>
              <a:t>Show the word/phrase/ grammar pattern/ rule</a:t>
            </a:r>
          </a:p>
          <a:p>
            <a:pPr lvl="1"/>
            <a:r>
              <a:rPr lang="en-CA" dirty="0"/>
              <a:t>Present the meaning in the context students will </a:t>
            </a:r>
            <a:r>
              <a:rPr lang="en-CA" b="1" dirty="0"/>
              <a:t>use</a:t>
            </a:r>
            <a:r>
              <a:rPr lang="en-CA" dirty="0"/>
              <a:t> it.  (example sentence)</a:t>
            </a:r>
          </a:p>
          <a:p>
            <a:pPr lvl="1"/>
            <a:r>
              <a:rPr lang="en-CA" dirty="0"/>
              <a:t>Give them lots of examples (speaking or writing).</a:t>
            </a:r>
          </a:p>
          <a:p>
            <a:pPr lvl="1"/>
            <a:r>
              <a:rPr lang="en-CA" dirty="0"/>
              <a:t>Focus on accurate usage (grammar, meaning in context, appropriate situations etc.). </a:t>
            </a:r>
          </a:p>
          <a:p>
            <a:pPr lvl="1"/>
            <a:r>
              <a:rPr lang="en-CA" dirty="0"/>
              <a:t>If they know another meaning of the word you can help them to examine the different contexts and how the meaning changes. </a:t>
            </a:r>
          </a:p>
          <a:p>
            <a:pPr lvl="1"/>
            <a:r>
              <a:rPr lang="en-CA" dirty="0"/>
              <a:t>Introduce them to how the word/ phrase is pronounced.  </a:t>
            </a:r>
          </a:p>
          <a:p>
            <a:pPr lvl="1"/>
            <a:endParaRPr lang="en-CA" dirty="0"/>
          </a:p>
          <a:p>
            <a:pPr lvl="1"/>
            <a:endParaRPr lang="en-CA" dirty="0"/>
          </a:p>
          <a:p>
            <a:endParaRPr lang="en-CA" dirty="0"/>
          </a:p>
        </p:txBody>
      </p:sp>
    </p:spTree>
    <p:extLst>
      <p:ext uri="{BB962C8B-B14F-4D97-AF65-F5344CB8AC3E}">
        <p14:creationId xmlns:p14="http://schemas.microsoft.com/office/powerpoint/2010/main" val="386667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01-BA91-4387-81FB-13A30D2368BD}"/>
              </a:ext>
            </a:extLst>
          </p:cNvPr>
          <p:cNvSpPr>
            <a:spLocks noGrp="1"/>
          </p:cNvSpPr>
          <p:nvPr>
            <p:ph type="title"/>
          </p:nvPr>
        </p:nvSpPr>
        <p:spPr/>
        <p:txBody>
          <a:bodyPr/>
          <a:lstStyle/>
          <a:p>
            <a:r>
              <a:rPr lang="en-CA" dirty="0"/>
              <a:t>How many new words in a day?</a:t>
            </a:r>
          </a:p>
        </p:txBody>
      </p:sp>
      <p:sp>
        <p:nvSpPr>
          <p:cNvPr id="3" name="Content Placeholder 2">
            <a:extLst>
              <a:ext uri="{FF2B5EF4-FFF2-40B4-BE49-F238E27FC236}">
                <a16:creationId xmlns:a16="http://schemas.microsoft.com/office/drawing/2014/main" id="{56985BE9-DA1A-4932-809D-753C9FA616CE}"/>
              </a:ext>
            </a:extLst>
          </p:cNvPr>
          <p:cNvSpPr>
            <a:spLocks noGrp="1"/>
          </p:cNvSpPr>
          <p:nvPr>
            <p:ph idx="1"/>
          </p:nvPr>
        </p:nvSpPr>
        <p:spPr/>
        <p:txBody>
          <a:bodyPr>
            <a:normAutofit fontScale="70000" lnSpcReduction="20000"/>
          </a:bodyPr>
          <a:lstStyle/>
          <a:p>
            <a:endParaRPr lang="en-CA" dirty="0"/>
          </a:p>
          <a:p>
            <a:r>
              <a:rPr lang="en-CA" dirty="0"/>
              <a:t>This question does not have a straightforward answer as it depends on the difficulty and abstractness of the words. </a:t>
            </a:r>
          </a:p>
          <a:p>
            <a:endParaRPr lang="en-CA" dirty="0"/>
          </a:p>
          <a:p>
            <a:r>
              <a:rPr lang="en-CA" dirty="0"/>
              <a:t>If they are simple verbs or nouns 5-7 would seem appropriate. </a:t>
            </a:r>
          </a:p>
          <a:p>
            <a:endParaRPr lang="en-CA" dirty="0"/>
          </a:p>
          <a:p>
            <a:r>
              <a:rPr lang="en-CA" dirty="0"/>
              <a:t>For more difficult words 3-5 may be more than enough. </a:t>
            </a:r>
          </a:p>
          <a:p>
            <a:endParaRPr lang="en-CA" dirty="0"/>
          </a:p>
          <a:p>
            <a:r>
              <a:rPr lang="en-CA" dirty="0"/>
              <a:t>Miller (1956) found that adults, when given a list of items to attempt to memorize, have the ability to recall seven of the items—plus or minus two—without any special training. (but these were just words in a list that these people already knew)</a:t>
            </a:r>
          </a:p>
        </p:txBody>
      </p:sp>
    </p:spTree>
    <p:extLst>
      <p:ext uri="{BB962C8B-B14F-4D97-AF65-F5344CB8AC3E}">
        <p14:creationId xmlns:p14="http://schemas.microsoft.com/office/powerpoint/2010/main" val="137892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019631" y="5004692"/>
            <a:ext cx="9601196" cy="1303867"/>
          </a:xfrm>
        </p:spPr>
        <p:txBody>
          <a:bodyPr>
            <a:normAutofit fontScale="90000"/>
          </a:bodyPr>
          <a:lstStyle/>
          <a:p>
            <a:r>
              <a:rPr lang="en-CA"/>
              <a:t>He gets </a:t>
            </a:r>
            <a:r>
              <a:rPr lang="en-CA" b="1" u="sng"/>
              <a:t>nervous</a:t>
            </a:r>
            <a:r>
              <a:rPr lang="en-CA"/>
              <a:t> when he speaks in front of people.</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a:t>nervous (adj.)</a:t>
            </a:r>
          </a:p>
        </p:txBody>
      </p:sp>
      <p:pic>
        <p:nvPicPr>
          <p:cNvPr id="2052" name="Picture 4" descr="Image result for shy public speaking">
            <a:extLst>
              <a:ext uri="{FF2B5EF4-FFF2-40B4-BE49-F238E27FC236}">
                <a16:creationId xmlns:a16="http://schemas.microsoft.com/office/drawing/2014/main" id="{BA9FAD46-D875-4EF0-86C0-675283DB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62" y="1253065"/>
            <a:ext cx="5818985" cy="375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14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95402" y="1217686"/>
            <a:ext cx="9601196" cy="636211"/>
          </a:xfrm>
        </p:spPr>
        <p:txBody>
          <a:bodyPr>
            <a:noAutofit/>
          </a:bodyPr>
          <a:lstStyle/>
          <a:p>
            <a:pPr marL="0" indent="0">
              <a:buNone/>
            </a:pPr>
            <a:r>
              <a:rPr lang="en-CA" sz="3600" dirty="0"/>
              <a:t>nervous (adj.) </a:t>
            </a:r>
          </a:p>
          <a:p>
            <a:pPr marL="0" indent="0">
              <a:buNone/>
            </a:pPr>
            <a:r>
              <a:rPr lang="en-CA" sz="1400" dirty="0"/>
              <a:t>– feeling anxious, scared, uneasy</a:t>
            </a:r>
          </a:p>
        </p:txBody>
      </p:sp>
      <p:sp>
        <p:nvSpPr>
          <p:cNvPr id="6" name="TextBox 5">
            <a:extLst>
              <a:ext uri="{FF2B5EF4-FFF2-40B4-BE49-F238E27FC236}">
                <a16:creationId xmlns:a16="http://schemas.microsoft.com/office/drawing/2014/main" id="{F0B8681A-81DB-4D3D-9AE5-5D59E8539D73}"/>
              </a:ext>
            </a:extLst>
          </p:cNvPr>
          <p:cNvSpPr txBox="1"/>
          <p:nvPr/>
        </p:nvSpPr>
        <p:spPr>
          <a:xfrm>
            <a:off x="1295402" y="3116062"/>
            <a:ext cx="9601196" cy="1631216"/>
          </a:xfrm>
          <a:prstGeom prst="rect">
            <a:avLst/>
          </a:prstGeom>
          <a:noFill/>
        </p:spPr>
        <p:txBody>
          <a:bodyPr wrap="square" rtlCol="0">
            <a:spAutoFit/>
          </a:bodyPr>
          <a:lstStyle/>
          <a:p>
            <a:pPr marL="342900" indent="-342900">
              <a:buFont typeface="+mj-lt"/>
              <a:buAutoNum type="arabicPeriod"/>
            </a:pPr>
            <a:r>
              <a:rPr lang="en-CA" sz="2000" dirty="0"/>
              <a:t>She feels nervous in an airplane. </a:t>
            </a:r>
          </a:p>
          <a:p>
            <a:pPr marL="342900" indent="-342900">
              <a:buFont typeface="+mj-lt"/>
              <a:buAutoNum type="arabicPeriod"/>
            </a:pPr>
            <a:endParaRPr lang="en-CA" sz="2000" dirty="0"/>
          </a:p>
          <a:p>
            <a:pPr marL="342900" indent="-342900">
              <a:buFont typeface="+mj-lt"/>
              <a:buAutoNum type="arabicPeriod"/>
            </a:pPr>
            <a:r>
              <a:rPr lang="en-CA" sz="2000" dirty="0"/>
              <a:t>She is nervous because she has a final exam tomorrow. </a:t>
            </a:r>
          </a:p>
          <a:p>
            <a:pPr marL="342900" indent="-342900">
              <a:buFont typeface="+mj-lt"/>
              <a:buAutoNum type="arabicPeriod"/>
            </a:pPr>
            <a:endParaRPr lang="en-CA" sz="2000" dirty="0"/>
          </a:p>
          <a:p>
            <a:pPr marL="342900" indent="-342900">
              <a:buFont typeface="+mj-lt"/>
              <a:buAutoNum type="arabicPeriod"/>
            </a:pPr>
            <a:r>
              <a:rPr lang="en-CA" sz="2000" dirty="0"/>
              <a:t>He always gets nervous before interviews. </a:t>
            </a:r>
          </a:p>
        </p:txBody>
      </p:sp>
    </p:spTree>
    <p:extLst>
      <p:ext uri="{BB962C8B-B14F-4D97-AF65-F5344CB8AC3E}">
        <p14:creationId xmlns:p14="http://schemas.microsoft.com/office/powerpoint/2010/main" val="99962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019631" y="5004692"/>
            <a:ext cx="9601196" cy="1303867"/>
          </a:xfrm>
        </p:spPr>
        <p:txBody>
          <a:bodyPr>
            <a:normAutofit fontScale="90000"/>
          </a:bodyPr>
          <a:lstStyle/>
          <a:p>
            <a:r>
              <a:rPr lang="en-CA" dirty="0">
                <a:solidFill>
                  <a:srgbClr val="00B0F0"/>
                </a:solidFill>
              </a:rPr>
              <a:t>He</a:t>
            </a:r>
            <a:r>
              <a:rPr lang="en-CA" dirty="0"/>
              <a:t> </a:t>
            </a:r>
            <a:r>
              <a:rPr lang="en-CA" dirty="0">
                <a:solidFill>
                  <a:srgbClr val="00B050"/>
                </a:solidFill>
              </a:rPr>
              <a:t>gets</a:t>
            </a:r>
            <a:r>
              <a:rPr lang="en-CA" dirty="0"/>
              <a:t> </a:t>
            </a:r>
            <a:r>
              <a:rPr lang="en-CA" b="1" dirty="0">
                <a:solidFill>
                  <a:srgbClr val="7030A0"/>
                </a:solidFill>
              </a:rPr>
              <a:t>nervous</a:t>
            </a:r>
            <a:r>
              <a:rPr lang="en-CA" dirty="0"/>
              <a:t> when he speaks in front of people.</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dirty="0">
                <a:solidFill>
                  <a:srgbClr val="00B0F0"/>
                </a:solidFill>
              </a:rPr>
              <a:t>Subject </a:t>
            </a:r>
            <a:r>
              <a:rPr lang="en-CA" sz="3600" dirty="0"/>
              <a:t>+ </a:t>
            </a:r>
            <a:r>
              <a:rPr lang="en-CA" sz="3600" dirty="0">
                <a:solidFill>
                  <a:srgbClr val="00B050"/>
                </a:solidFill>
              </a:rPr>
              <a:t>get (s)</a:t>
            </a:r>
            <a:r>
              <a:rPr lang="en-CA" sz="3600" dirty="0"/>
              <a:t> + </a:t>
            </a:r>
            <a:r>
              <a:rPr lang="en-CA" sz="3600" dirty="0">
                <a:solidFill>
                  <a:srgbClr val="7030A0"/>
                </a:solidFill>
              </a:rPr>
              <a:t>adj.</a:t>
            </a:r>
            <a:r>
              <a:rPr lang="en-CA" sz="3600" dirty="0">
                <a:solidFill>
                  <a:schemeClr val="tx1"/>
                </a:solidFill>
              </a:rPr>
              <a:t>+ when + subject + verb</a:t>
            </a:r>
            <a:endParaRPr lang="en-CA" sz="3600" dirty="0">
              <a:solidFill>
                <a:srgbClr val="7030A0"/>
              </a:solidFill>
            </a:endParaRPr>
          </a:p>
          <a:p>
            <a:pPr marL="0" indent="0">
              <a:buNone/>
            </a:pPr>
            <a:r>
              <a:rPr lang="en-CA" sz="1400" dirty="0">
                <a:solidFill>
                  <a:srgbClr val="7030A0"/>
                </a:solidFill>
              </a:rPr>
              <a:t>To become (adj) in a specific situation.</a:t>
            </a:r>
          </a:p>
        </p:txBody>
      </p:sp>
      <p:pic>
        <p:nvPicPr>
          <p:cNvPr id="2052" name="Picture 4" descr="Image result for shy public speaking">
            <a:extLst>
              <a:ext uri="{FF2B5EF4-FFF2-40B4-BE49-F238E27FC236}">
                <a16:creationId xmlns:a16="http://schemas.microsoft.com/office/drawing/2014/main" id="{BA9FAD46-D875-4EF0-86C0-675283DB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013" y="1853308"/>
            <a:ext cx="4567974" cy="294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2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117285" y="2545578"/>
            <a:ext cx="9601196" cy="3162764"/>
          </a:xfrm>
        </p:spPr>
        <p:txBody>
          <a:bodyPr>
            <a:normAutofit/>
          </a:bodyPr>
          <a:lstStyle/>
          <a:p>
            <a:pPr algn="l"/>
            <a:r>
              <a:rPr lang="en-CA" sz="2000" dirty="0">
                <a:solidFill>
                  <a:schemeClr val="tx1"/>
                </a:solidFill>
              </a:rPr>
              <a:t>1. </a:t>
            </a:r>
            <a:r>
              <a:rPr lang="en-CA" sz="2000" dirty="0">
                <a:solidFill>
                  <a:srgbClr val="00B0F0"/>
                </a:solidFill>
              </a:rPr>
              <a:t>He</a:t>
            </a:r>
            <a:r>
              <a:rPr lang="en-CA" sz="2000" dirty="0"/>
              <a:t> </a:t>
            </a:r>
            <a:r>
              <a:rPr lang="en-CA" sz="2000" dirty="0">
                <a:solidFill>
                  <a:srgbClr val="00B050"/>
                </a:solidFill>
              </a:rPr>
              <a:t>gets</a:t>
            </a:r>
            <a:r>
              <a:rPr lang="en-CA" sz="2000" dirty="0"/>
              <a:t> </a:t>
            </a:r>
            <a:r>
              <a:rPr lang="en-CA" sz="2000" b="1" dirty="0">
                <a:solidFill>
                  <a:srgbClr val="7030A0"/>
                </a:solidFill>
              </a:rPr>
              <a:t>nervous</a:t>
            </a:r>
            <a:r>
              <a:rPr lang="en-CA" sz="2000" dirty="0"/>
              <a:t> when he speaks in English.</a:t>
            </a:r>
            <a:br>
              <a:rPr lang="en-CA" sz="2000" dirty="0"/>
            </a:br>
            <a:br>
              <a:rPr lang="en-CA" sz="2000" dirty="0"/>
            </a:br>
            <a:r>
              <a:rPr lang="en-CA" sz="2000" dirty="0"/>
              <a:t>2. </a:t>
            </a:r>
            <a:r>
              <a:rPr lang="en-CA" sz="2000" dirty="0">
                <a:solidFill>
                  <a:srgbClr val="00B0F0"/>
                </a:solidFill>
              </a:rPr>
              <a:t>She</a:t>
            </a:r>
            <a:r>
              <a:rPr lang="en-CA" sz="2000" dirty="0"/>
              <a:t> </a:t>
            </a:r>
            <a:r>
              <a:rPr lang="en-CA" sz="2000" dirty="0">
                <a:solidFill>
                  <a:srgbClr val="00B050"/>
                </a:solidFill>
              </a:rPr>
              <a:t>gets</a:t>
            </a:r>
            <a:r>
              <a:rPr lang="en-CA" sz="2000" dirty="0"/>
              <a:t> </a:t>
            </a:r>
            <a:r>
              <a:rPr lang="en-CA" sz="2000" b="1" dirty="0">
                <a:solidFill>
                  <a:srgbClr val="7030A0"/>
                </a:solidFill>
              </a:rPr>
              <a:t>nervous</a:t>
            </a:r>
            <a:r>
              <a:rPr lang="en-CA" sz="2000" dirty="0"/>
              <a:t> when she has an exam.</a:t>
            </a:r>
            <a:br>
              <a:rPr lang="en-CA" sz="2000" dirty="0"/>
            </a:br>
            <a:br>
              <a:rPr lang="en-CA" sz="2000" dirty="0"/>
            </a:br>
            <a:r>
              <a:rPr lang="en-CA" sz="2000" dirty="0"/>
              <a:t>3. </a:t>
            </a:r>
            <a:r>
              <a:rPr lang="en-CA" sz="2000" dirty="0">
                <a:solidFill>
                  <a:srgbClr val="00B0F0"/>
                </a:solidFill>
              </a:rPr>
              <a:t>They</a:t>
            </a:r>
            <a:r>
              <a:rPr lang="en-CA" sz="2000" dirty="0"/>
              <a:t> </a:t>
            </a:r>
            <a:r>
              <a:rPr lang="en-CA" sz="2000" dirty="0">
                <a:solidFill>
                  <a:srgbClr val="00B050"/>
                </a:solidFill>
              </a:rPr>
              <a:t>get</a:t>
            </a:r>
            <a:r>
              <a:rPr lang="en-CA" sz="2000" dirty="0"/>
              <a:t> </a:t>
            </a:r>
            <a:r>
              <a:rPr lang="en-CA" sz="2000" b="1" dirty="0">
                <a:solidFill>
                  <a:srgbClr val="7030A0"/>
                </a:solidFill>
              </a:rPr>
              <a:t>nervous</a:t>
            </a:r>
            <a:r>
              <a:rPr lang="en-CA" sz="2000" dirty="0"/>
              <a:t> when they have a presentation. </a:t>
            </a:r>
            <a:br>
              <a:rPr lang="en-CA" sz="2000" dirty="0"/>
            </a:br>
            <a:br>
              <a:rPr lang="en-CA" sz="2000" dirty="0"/>
            </a:br>
            <a:r>
              <a:rPr lang="en-CA" sz="2000" dirty="0"/>
              <a:t>4. </a:t>
            </a:r>
            <a:r>
              <a:rPr lang="en-CA" sz="2000" dirty="0">
                <a:solidFill>
                  <a:srgbClr val="00B0F0"/>
                </a:solidFill>
              </a:rPr>
              <a:t>I</a:t>
            </a:r>
            <a:r>
              <a:rPr lang="en-CA" sz="2000" dirty="0"/>
              <a:t> </a:t>
            </a:r>
            <a:r>
              <a:rPr lang="en-CA" sz="2000" dirty="0">
                <a:solidFill>
                  <a:srgbClr val="00B050"/>
                </a:solidFill>
              </a:rPr>
              <a:t>get</a:t>
            </a:r>
            <a:r>
              <a:rPr lang="en-CA" sz="2000" dirty="0"/>
              <a:t> </a:t>
            </a:r>
            <a:r>
              <a:rPr lang="en-CA" sz="2000" b="1" dirty="0">
                <a:solidFill>
                  <a:srgbClr val="7030A0"/>
                </a:solidFill>
              </a:rPr>
              <a:t>nervous</a:t>
            </a:r>
            <a:r>
              <a:rPr lang="en-CA" sz="2000" dirty="0"/>
              <a:t> when I fly. </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dirty="0">
                <a:solidFill>
                  <a:srgbClr val="00B0F0"/>
                </a:solidFill>
              </a:rPr>
              <a:t>Subject </a:t>
            </a:r>
            <a:r>
              <a:rPr lang="en-CA" sz="3600" dirty="0"/>
              <a:t>+ </a:t>
            </a:r>
            <a:r>
              <a:rPr lang="en-CA" sz="3600" dirty="0">
                <a:solidFill>
                  <a:srgbClr val="00B050"/>
                </a:solidFill>
              </a:rPr>
              <a:t>get (s)</a:t>
            </a:r>
            <a:r>
              <a:rPr lang="en-CA" sz="3600" dirty="0"/>
              <a:t> + </a:t>
            </a:r>
            <a:r>
              <a:rPr lang="en-CA" sz="3600" dirty="0">
                <a:solidFill>
                  <a:srgbClr val="7030A0"/>
                </a:solidFill>
              </a:rPr>
              <a:t>adj.</a:t>
            </a:r>
            <a:r>
              <a:rPr lang="en-CA" sz="3600" dirty="0">
                <a:solidFill>
                  <a:schemeClr val="tx1"/>
                </a:solidFill>
              </a:rPr>
              <a:t>+ when + subject + verb</a:t>
            </a:r>
            <a:endParaRPr lang="en-CA" sz="3600" dirty="0">
              <a:solidFill>
                <a:srgbClr val="7030A0"/>
              </a:solidFill>
            </a:endParaRPr>
          </a:p>
          <a:p>
            <a:pPr marL="0" indent="0">
              <a:buNone/>
            </a:pPr>
            <a:r>
              <a:rPr lang="en-CA" sz="1400" dirty="0">
                <a:solidFill>
                  <a:srgbClr val="7030A0"/>
                </a:solidFill>
              </a:rPr>
              <a:t>To become (adj) in a specific situation.</a:t>
            </a:r>
          </a:p>
        </p:txBody>
      </p:sp>
      <p:pic>
        <p:nvPicPr>
          <p:cNvPr id="1026" name="Picture 2" descr="Image result for nervous">
            <a:extLst>
              <a:ext uri="{FF2B5EF4-FFF2-40B4-BE49-F238E27FC236}">
                <a16:creationId xmlns:a16="http://schemas.microsoft.com/office/drawing/2014/main" id="{FED158E3-95C7-4E63-9970-C688F9039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189" y="2974019"/>
            <a:ext cx="3249041" cy="182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17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8F68-3082-4E93-8CD4-64830DD10838}"/>
              </a:ext>
            </a:extLst>
          </p:cNvPr>
          <p:cNvSpPr>
            <a:spLocks noGrp="1"/>
          </p:cNvSpPr>
          <p:nvPr>
            <p:ph type="title"/>
          </p:nvPr>
        </p:nvSpPr>
        <p:spPr/>
        <p:txBody>
          <a:bodyPr/>
          <a:lstStyle/>
          <a:p>
            <a:r>
              <a:rPr lang="en-CA"/>
              <a:t>Present Practice Produce</a:t>
            </a:r>
          </a:p>
        </p:txBody>
      </p:sp>
      <p:sp>
        <p:nvSpPr>
          <p:cNvPr id="3" name="Content Placeholder 2">
            <a:extLst>
              <a:ext uri="{FF2B5EF4-FFF2-40B4-BE49-F238E27FC236}">
                <a16:creationId xmlns:a16="http://schemas.microsoft.com/office/drawing/2014/main" id="{819191A2-54F4-4CEE-8A18-535BD01526CF}"/>
              </a:ext>
            </a:extLst>
          </p:cNvPr>
          <p:cNvSpPr>
            <a:spLocks noGrp="1"/>
          </p:cNvSpPr>
          <p:nvPr>
            <p:ph idx="1"/>
          </p:nvPr>
        </p:nvSpPr>
        <p:spPr/>
        <p:txBody>
          <a:bodyPr>
            <a:normAutofit fontScale="92500"/>
          </a:bodyPr>
          <a:lstStyle/>
          <a:p>
            <a:pPr marL="0" indent="0">
              <a:buNone/>
            </a:pPr>
            <a:r>
              <a:rPr lang="en-US" b="1" dirty="0"/>
              <a:t>Present:</a:t>
            </a:r>
            <a:r>
              <a:rPr lang="en-US" dirty="0"/>
              <a:t> Teacher presents the new terms to the learners.</a:t>
            </a:r>
            <a:endParaRPr lang="en-CA" dirty="0"/>
          </a:p>
          <a:p>
            <a:endParaRPr lang="en-CA" dirty="0"/>
          </a:p>
          <a:p>
            <a:pPr marL="0" indent="0">
              <a:buNone/>
            </a:pPr>
            <a:r>
              <a:rPr lang="en-US" b="1" dirty="0"/>
              <a:t>Practice</a:t>
            </a:r>
            <a:r>
              <a:rPr lang="en-US" dirty="0"/>
              <a:t>: Students then engage in controlled or semi-controlled </a:t>
            </a:r>
            <a:r>
              <a:rPr lang="en-US" b="1" dirty="0"/>
              <a:t>activities</a:t>
            </a:r>
            <a:r>
              <a:rPr lang="en-US" dirty="0"/>
              <a:t> or worksheets that help them learn, personalize, and use the words in the appropriate context. (more than one activity can and probably should go here)</a:t>
            </a:r>
            <a:endParaRPr lang="en-CA" dirty="0"/>
          </a:p>
          <a:p>
            <a:endParaRPr lang="en-CA" dirty="0"/>
          </a:p>
          <a:p>
            <a:pPr marL="0" indent="0">
              <a:buNone/>
            </a:pPr>
            <a:r>
              <a:rPr lang="en-US" b="1" dirty="0"/>
              <a:t>Production</a:t>
            </a:r>
            <a:r>
              <a:rPr lang="en-US" dirty="0"/>
              <a:t>: Students use the words in a productive activity (speaking or writing).  </a:t>
            </a:r>
            <a:endParaRPr lang="en-CA" dirty="0"/>
          </a:p>
        </p:txBody>
      </p:sp>
    </p:spTree>
    <p:extLst>
      <p:ext uri="{BB962C8B-B14F-4D97-AF65-F5344CB8AC3E}">
        <p14:creationId xmlns:p14="http://schemas.microsoft.com/office/powerpoint/2010/main" val="933281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12FF-0A90-4A7E-ADA0-83228522ECDB}"/>
              </a:ext>
            </a:extLst>
          </p:cNvPr>
          <p:cNvSpPr>
            <a:spLocks noGrp="1"/>
          </p:cNvSpPr>
          <p:nvPr>
            <p:ph type="title"/>
          </p:nvPr>
        </p:nvSpPr>
        <p:spPr/>
        <p:txBody>
          <a:bodyPr/>
          <a:lstStyle/>
          <a:p>
            <a:r>
              <a:rPr lang="en-CA" dirty="0"/>
              <a:t>Sample vocabulary procedures</a:t>
            </a:r>
          </a:p>
        </p:txBody>
      </p:sp>
      <p:sp>
        <p:nvSpPr>
          <p:cNvPr id="3" name="Content Placeholder 2">
            <a:extLst>
              <a:ext uri="{FF2B5EF4-FFF2-40B4-BE49-F238E27FC236}">
                <a16:creationId xmlns:a16="http://schemas.microsoft.com/office/drawing/2014/main" id="{6851219A-158F-40CC-AA98-5F80DBC144E7}"/>
              </a:ext>
            </a:extLst>
          </p:cNvPr>
          <p:cNvSpPr>
            <a:spLocks noGrp="1"/>
          </p:cNvSpPr>
          <p:nvPr>
            <p:ph idx="1"/>
          </p:nvPr>
        </p:nvSpPr>
        <p:spPr/>
        <p:txBody>
          <a:bodyPr>
            <a:normAutofit fontScale="92500" lnSpcReduction="10000"/>
          </a:bodyPr>
          <a:lstStyle/>
          <a:p>
            <a:r>
              <a:rPr lang="en-CA" b="1"/>
              <a:t>Present: </a:t>
            </a:r>
            <a:r>
              <a:rPr lang="en-CA"/>
              <a:t>Teacher presents the Form, Use, Meaning, and Pronunciation or words that students will see in their textbook story today.</a:t>
            </a:r>
          </a:p>
          <a:p>
            <a:endParaRPr lang="en-CA"/>
          </a:p>
          <a:p>
            <a:r>
              <a:rPr lang="en-CA" b="1"/>
              <a:t>Practice: </a:t>
            </a:r>
            <a:r>
              <a:rPr lang="en-CA"/>
              <a:t>Teacher has students do a worksheet which has them write down their own definitions of the words and then do a fill-in-the-blank worksheet.</a:t>
            </a:r>
          </a:p>
          <a:p>
            <a:endParaRPr lang="en-CA"/>
          </a:p>
          <a:p>
            <a:r>
              <a:rPr lang="en-CA" b="1"/>
              <a:t>Produce: </a:t>
            </a:r>
            <a:r>
              <a:rPr lang="en-CA"/>
              <a:t>The teacher then has them do a writing activity which they have to make 3 of their own sentences for each word they learned. </a:t>
            </a:r>
          </a:p>
        </p:txBody>
      </p:sp>
    </p:spTree>
    <p:extLst>
      <p:ext uri="{BB962C8B-B14F-4D97-AF65-F5344CB8AC3E}">
        <p14:creationId xmlns:p14="http://schemas.microsoft.com/office/powerpoint/2010/main" val="65351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12FF-0A90-4A7E-ADA0-83228522ECDB}"/>
              </a:ext>
            </a:extLst>
          </p:cNvPr>
          <p:cNvSpPr>
            <a:spLocks noGrp="1"/>
          </p:cNvSpPr>
          <p:nvPr>
            <p:ph type="title"/>
          </p:nvPr>
        </p:nvSpPr>
        <p:spPr/>
        <p:txBody>
          <a:bodyPr/>
          <a:lstStyle/>
          <a:p>
            <a:r>
              <a:rPr lang="en-CA" dirty="0"/>
              <a:t>Sample grammar procedures</a:t>
            </a:r>
          </a:p>
        </p:txBody>
      </p:sp>
      <p:sp>
        <p:nvSpPr>
          <p:cNvPr id="3" name="Content Placeholder 2">
            <a:extLst>
              <a:ext uri="{FF2B5EF4-FFF2-40B4-BE49-F238E27FC236}">
                <a16:creationId xmlns:a16="http://schemas.microsoft.com/office/drawing/2014/main" id="{6851219A-158F-40CC-AA98-5F80DBC144E7}"/>
              </a:ext>
            </a:extLst>
          </p:cNvPr>
          <p:cNvSpPr>
            <a:spLocks noGrp="1"/>
          </p:cNvSpPr>
          <p:nvPr>
            <p:ph idx="1"/>
          </p:nvPr>
        </p:nvSpPr>
        <p:spPr/>
        <p:txBody>
          <a:bodyPr>
            <a:normAutofit fontScale="92500" lnSpcReduction="10000"/>
          </a:bodyPr>
          <a:lstStyle/>
          <a:p>
            <a:r>
              <a:rPr lang="en-CA" b="1" dirty="0"/>
              <a:t>Present: </a:t>
            </a:r>
            <a:r>
              <a:rPr lang="en-CA" dirty="0"/>
              <a:t>Teacher presents the grammar point and covers rules, patterns, meaning, examples etc. .</a:t>
            </a:r>
          </a:p>
          <a:p>
            <a:endParaRPr lang="en-CA" dirty="0"/>
          </a:p>
          <a:p>
            <a:r>
              <a:rPr lang="en-CA" b="1" dirty="0"/>
              <a:t>Practice: </a:t>
            </a:r>
            <a:r>
              <a:rPr lang="en-CA" dirty="0"/>
              <a:t>Teacher has students do a worksheet or activity which has them use the grammar.</a:t>
            </a:r>
          </a:p>
          <a:p>
            <a:endParaRPr lang="en-CA" dirty="0"/>
          </a:p>
          <a:p>
            <a:r>
              <a:rPr lang="en-CA" b="1" dirty="0"/>
              <a:t>Produce: </a:t>
            </a:r>
            <a:r>
              <a:rPr lang="en-CA" dirty="0"/>
              <a:t>The teacher then has them do a writing activity which they have to make 3 of their own sentences using the grammar point they learned. </a:t>
            </a:r>
          </a:p>
        </p:txBody>
      </p:sp>
    </p:spTree>
    <p:extLst>
      <p:ext uri="{BB962C8B-B14F-4D97-AF65-F5344CB8AC3E}">
        <p14:creationId xmlns:p14="http://schemas.microsoft.com/office/powerpoint/2010/main" val="266682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080DD-3549-485E-A0DD-C6E39483EBB9}"/>
              </a:ext>
            </a:extLst>
          </p:cNvPr>
          <p:cNvSpPr>
            <a:spLocks noGrp="1"/>
          </p:cNvSpPr>
          <p:nvPr>
            <p:ph type="ctrTitle"/>
          </p:nvPr>
        </p:nvSpPr>
        <p:spPr/>
        <p:txBody>
          <a:bodyPr/>
          <a:lstStyle/>
          <a:p>
            <a:r>
              <a:rPr lang="en-CA"/>
              <a:t>Teaching Meaning</a:t>
            </a:r>
          </a:p>
        </p:txBody>
      </p:sp>
      <p:sp>
        <p:nvSpPr>
          <p:cNvPr id="5" name="Subtitle 4">
            <a:extLst>
              <a:ext uri="{FF2B5EF4-FFF2-40B4-BE49-F238E27FC236}">
                <a16:creationId xmlns:a16="http://schemas.microsoft.com/office/drawing/2014/main" id="{3F82D2D0-C07C-47A4-AF44-01C1990900A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4645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are different ways to teach the meaning of words?</a:t>
            </a:r>
          </a:p>
        </p:txBody>
      </p:sp>
      <p:sp>
        <p:nvSpPr>
          <p:cNvPr id="3" name="Content Placeholder 2"/>
          <p:cNvSpPr>
            <a:spLocks noGrp="1"/>
          </p:cNvSpPr>
          <p:nvPr>
            <p:ph idx="1"/>
          </p:nvPr>
        </p:nvSpPr>
        <p:spPr/>
        <p:txBody>
          <a:bodyPr>
            <a:normAutofit fontScale="92500" lnSpcReduction="10000"/>
          </a:bodyPr>
          <a:lstStyle/>
          <a:p>
            <a:r>
              <a:rPr lang="en-US"/>
              <a:t>With your group think of as many ways as possible to teach the meaning of words?</a:t>
            </a:r>
          </a:p>
          <a:p>
            <a:endParaRPr lang="en-US"/>
          </a:p>
          <a:p>
            <a:r>
              <a:rPr lang="en-US"/>
              <a:t>Consider the following words:</a:t>
            </a:r>
          </a:p>
          <a:p>
            <a:endParaRPr lang="en-US"/>
          </a:p>
          <a:p>
            <a:r>
              <a:rPr lang="en-US"/>
              <a:t>cake (n.)</a:t>
            </a:r>
          </a:p>
          <a:p>
            <a:r>
              <a:rPr lang="en-US"/>
              <a:t>scream (v.)</a:t>
            </a:r>
          </a:p>
          <a:p>
            <a:r>
              <a:rPr lang="en-US"/>
              <a:t>paranoid ( adj.)</a:t>
            </a:r>
          </a:p>
          <a:p>
            <a:endParaRPr lang="en-US"/>
          </a:p>
        </p:txBody>
      </p:sp>
    </p:spTree>
    <p:extLst>
      <p:ext uri="{BB962C8B-B14F-4D97-AF65-F5344CB8AC3E}">
        <p14:creationId xmlns:p14="http://schemas.microsoft.com/office/powerpoint/2010/main" val="2502185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different ways to teach the meaning of grammar?</a:t>
            </a:r>
          </a:p>
        </p:txBody>
      </p:sp>
      <p:sp>
        <p:nvSpPr>
          <p:cNvPr id="3" name="Content Placeholder 2"/>
          <p:cNvSpPr>
            <a:spLocks noGrp="1"/>
          </p:cNvSpPr>
          <p:nvPr>
            <p:ph idx="1"/>
          </p:nvPr>
        </p:nvSpPr>
        <p:spPr/>
        <p:txBody>
          <a:bodyPr>
            <a:normAutofit/>
          </a:bodyPr>
          <a:lstStyle/>
          <a:p>
            <a:r>
              <a:rPr lang="en-US" dirty="0"/>
              <a:t>With your group think of as many ways as possible to teach the meaning of words?</a:t>
            </a:r>
          </a:p>
          <a:p>
            <a:endParaRPr lang="en-US" dirty="0"/>
          </a:p>
          <a:p>
            <a:r>
              <a:rPr lang="en-US" dirty="0"/>
              <a:t>Consider the following grammar points</a:t>
            </a:r>
          </a:p>
          <a:p>
            <a:pPr lvl="1"/>
            <a:r>
              <a:rPr lang="en-US" dirty="0"/>
              <a:t>Always, often, sometimes, rarely, never</a:t>
            </a:r>
          </a:p>
          <a:p>
            <a:pPr lvl="1"/>
            <a:r>
              <a:rPr lang="en-US" b="1" dirty="0"/>
              <a:t>I have been </a:t>
            </a:r>
            <a:r>
              <a:rPr lang="en-US" dirty="0"/>
              <a:t>to Europe 3 times. </a:t>
            </a:r>
          </a:p>
          <a:p>
            <a:pPr lvl="1"/>
            <a:r>
              <a:rPr lang="en-US" dirty="0"/>
              <a:t>He </a:t>
            </a:r>
            <a:r>
              <a:rPr lang="en-US" b="1"/>
              <a:t>can </a:t>
            </a:r>
            <a:r>
              <a:rPr lang="en-US"/>
              <a:t>juggle.</a:t>
            </a:r>
            <a:endParaRPr lang="en-US" dirty="0"/>
          </a:p>
          <a:p>
            <a:endParaRPr lang="en-US" dirty="0"/>
          </a:p>
        </p:txBody>
      </p:sp>
    </p:spTree>
    <p:extLst>
      <p:ext uri="{BB962C8B-B14F-4D97-AF65-F5344CB8AC3E}">
        <p14:creationId xmlns:p14="http://schemas.microsoft.com/office/powerpoint/2010/main" val="74283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7D97-201D-48B4-9FE5-78AF1F3BB08D}"/>
              </a:ext>
            </a:extLst>
          </p:cNvPr>
          <p:cNvSpPr>
            <a:spLocks noGrp="1"/>
          </p:cNvSpPr>
          <p:nvPr>
            <p:ph type="title"/>
          </p:nvPr>
        </p:nvSpPr>
        <p:spPr/>
        <p:txBody>
          <a:bodyPr/>
          <a:lstStyle/>
          <a:p>
            <a:r>
              <a:rPr lang="en-CA"/>
              <a:t>Receptive vs. Productive</a:t>
            </a:r>
          </a:p>
        </p:txBody>
      </p:sp>
      <p:sp>
        <p:nvSpPr>
          <p:cNvPr id="3" name="Content Placeholder 2">
            <a:extLst>
              <a:ext uri="{FF2B5EF4-FFF2-40B4-BE49-F238E27FC236}">
                <a16:creationId xmlns:a16="http://schemas.microsoft.com/office/drawing/2014/main" id="{BB0FC522-5967-4F4C-943F-4C63339474C2}"/>
              </a:ext>
            </a:extLst>
          </p:cNvPr>
          <p:cNvSpPr>
            <a:spLocks noGrp="1"/>
          </p:cNvSpPr>
          <p:nvPr>
            <p:ph idx="1"/>
          </p:nvPr>
        </p:nvSpPr>
        <p:spPr>
          <a:xfrm>
            <a:off x="1295401" y="2556932"/>
            <a:ext cx="4308986" cy="3318936"/>
          </a:xfrm>
        </p:spPr>
        <p:txBody>
          <a:bodyPr/>
          <a:lstStyle/>
          <a:p>
            <a:r>
              <a:rPr lang="en-CA" dirty="0"/>
              <a:t>You are in </a:t>
            </a:r>
            <a:r>
              <a:rPr lang="en-CA" b="1" dirty="0"/>
              <a:t>receptive </a:t>
            </a:r>
            <a:r>
              <a:rPr lang="en-CA" dirty="0"/>
              <a:t>control of the language that you understand when you hear it.</a:t>
            </a:r>
          </a:p>
          <a:p>
            <a:r>
              <a:rPr lang="en-CA" dirty="0"/>
              <a:t>You are in </a:t>
            </a:r>
            <a:r>
              <a:rPr lang="en-CA" b="1" dirty="0"/>
              <a:t>productive </a:t>
            </a:r>
            <a:r>
              <a:rPr lang="en-CA" dirty="0"/>
              <a:t>control of language that you use to express yourself, in speech or in writing.</a:t>
            </a:r>
          </a:p>
          <a:p>
            <a:endParaRPr lang="en-CA" dirty="0"/>
          </a:p>
        </p:txBody>
      </p:sp>
      <p:pic>
        <p:nvPicPr>
          <p:cNvPr id="1026" name="Picture 2" descr="Image result for receptive vs productive vocabulary">
            <a:extLst>
              <a:ext uri="{FF2B5EF4-FFF2-40B4-BE49-F238E27FC236}">
                <a16:creationId xmlns:a16="http://schemas.microsoft.com/office/drawing/2014/main" id="{58EB016D-3579-4FC9-8B61-A8A9AED4A53A}"/>
              </a:ext>
            </a:extLst>
          </p:cNvPr>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b="17559"/>
          <a:stretch/>
        </p:blipFill>
        <p:spPr bwMode="auto">
          <a:xfrm>
            <a:off x="5899355" y="2418735"/>
            <a:ext cx="5449796" cy="345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9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Meaning of Words &amp; Phrases</a:t>
            </a:r>
          </a:p>
        </p:txBody>
      </p:sp>
      <p:sp>
        <p:nvSpPr>
          <p:cNvPr id="3" name="Content Placeholder 2"/>
          <p:cNvSpPr>
            <a:spLocks noGrp="1"/>
          </p:cNvSpPr>
          <p:nvPr>
            <p:ph idx="1"/>
          </p:nvPr>
        </p:nvSpPr>
        <p:spPr>
          <a:xfrm>
            <a:off x="1506072" y="2402539"/>
            <a:ext cx="8646458" cy="4074458"/>
          </a:xfrm>
        </p:spPr>
        <p:txBody>
          <a:bodyPr numCol="2">
            <a:noAutofit/>
          </a:bodyPr>
          <a:lstStyle/>
          <a:p>
            <a:r>
              <a:rPr lang="en-US" sz="2000" dirty="0"/>
              <a:t>1:1 translation</a:t>
            </a:r>
          </a:p>
          <a:p>
            <a:r>
              <a:rPr lang="en-US" sz="2000" dirty="0"/>
              <a:t>dictionary definition</a:t>
            </a:r>
          </a:p>
          <a:p>
            <a:r>
              <a:rPr lang="en-US" sz="2000" dirty="0"/>
              <a:t>oral/written description</a:t>
            </a:r>
          </a:p>
          <a:p>
            <a:r>
              <a:rPr lang="en-US" sz="2000" dirty="0"/>
              <a:t>pictures (make sure meaning is clear/ accurate)</a:t>
            </a:r>
          </a:p>
          <a:p>
            <a:r>
              <a:rPr lang="en-US" sz="2000" dirty="0"/>
              <a:t>body language (gestures, facial expressions)</a:t>
            </a:r>
          </a:p>
          <a:p>
            <a:r>
              <a:rPr lang="en-US" sz="2000" dirty="0"/>
              <a:t>realia</a:t>
            </a:r>
          </a:p>
          <a:p>
            <a:endParaRPr lang="en-US" sz="2000" dirty="0"/>
          </a:p>
          <a:p>
            <a:endParaRPr lang="en-US" sz="2000" dirty="0"/>
          </a:p>
          <a:p>
            <a:r>
              <a:rPr lang="en-US" sz="2000" dirty="0"/>
              <a:t>synonyms/antonyms</a:t>
            </a:r>
          </a:p>
          <a:p>
            <a:r>
              <a:rPr lang="en-US" sz="2000" dirty="0"/>
              <a:t>examples (lots of them)</a:t>
            </a:r>
          </a:p>
          <a:p>
            <a:r>
              <a:rPr lang="en-US" sz="2000" dirty="0"/>
              <a:t>media (video, clips, internet)</a:t>
            </a:r>
          </a:p>
          <a:p>
            <a:r>
              <a:rPr lang="en-US" sz="2000" dirty="0"/>
              <a:t>drawing </a:t>
            </a:r>
          </a:p>
          <a:p>
            <a:r>
              <a:rPr lang="en-US" sz="2000" dirty="0"/>
              <a:t>eliciting from students</a:t>
            </a:r>
          </a:p>
          <a:p>
            <a:r>
              <a:rPr lang="en-US" sz="2000" dirty="0"/>
              <a:t>cline</a:t>
            </a:r>
          </a:p>
          <a:p>
            <a:r>
              <a:rPr lang="en-US" sz="2000" dirty="0"/>
              <a:t>chart</a:t>
            </a:r>
          </a:p>
          <a:p>
            <a:endParaRPr lang="en-US" sz="2800" dirty="0"/>
          </a:p>
        </p:txBody>
      </p:sp>
    </p:spTree>
    <p:extLst>
      <p:ext uri="{BB962C8B-B14F-4D97-AF65-F5344CB8AC3E}">
        <p14:creationId xmlns:p14="http://schemas.microsoft.com/office/powerpoint/2010/main" val="3265504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Meaning of Grammar</a:t>
            </a:r>
          </a:p>
        </p:txBody>
      </p:sp>
      <p:sp>
        <p:nvSpPr>
          <p:cNvPr id="3" name="Content Placeholder 2"/>
          <p:cNvSpPr>
            <a:spLocks noGrp="1"/>
          </p:cNvSpPr>
          <p:nvPr>
            <p:ph idx="1"/>
          </p:nvPr>
        </p:nvSpPr>
        <p:spPr>
          <a:xfrm>
            <a:off x="1506072" y="2402539"/>
            <a:ext cx="8646458" cy="4074458"/>
          </a:xfrm>
        </p:spPr>
        <p:txBody>
          <a:bodyPr numCol="2">
            <a:noAutofit/>
          </a:bodyPr>
          <a:lstStyle/>
          <a:p>
            <a:r>
              <a:rPr lang="en-US" sz="2000" dirty="0"/>
              <a:t>L1/ L2 explanation</a:t>
            </a:r>
          </a:p>
          <a:p>
            <a:r>
              <a:rPr lang="en-US" sz="2000" dirty="0"/>
              <a:t>graphs</a:t>
            </a:r>
          </a:p>
          <a:p>
            <a:r>
              <a:rPr lang="en-US" sz="2000" dirty="0"/>
              <a:t>charts</a:t>
            </a:r>
          </a:p>
          <a:p>
            <a:r>
              <a:rPr lang="en-US" sz="2000" dirty="0"/>
              <a:t>clines</a:t>
            </a:r>
          </a:p>
          <a:p>
            <a:r>
              <a:rPr lang="en-US" sz="2000" dirty="0"/>
              <a:t>examples (lots of them)</a:t>
            </a:r>
          </a:p>
          <a:p>
            <a:r>
              <a:rPr lang="en-US" sz="2000" dirty="0"/>
              <a:t>stories</a:t>
            </a:r>
          </a:p>
          <a:p>
            <a:r>
              <a:rPr lang="en-US" sz="2000" dirty="0"/>
              <a:t>media (video, clips, internet)</a:t>
            </a:r>
          </a:p>
          <a:p>
            <a:r>
              <a:rPr lang="en-US" sz="2000" dirty="0"/>
              <a:t>drawing </a:t>
            </a:r>
          </a:p>
          <a:p>
            <a:r>
              <a:rPr lang="en-US" sz="2000" dirty="0"/>
              <a:t>eliciting from students</a:t>
            </a:r>
          </a:p>
          <a:p>
            <a:endParaRPr lang="en-US" sz="2000" dirty="0"/>
          </a:p>
          <a:p>
            <a:endParaRPr lang="en-US" sz="2800" dirty="0"/>
          </a:p>
        </p:txBody>
      </p:sp>
    </p:spTree>
    <p:extLst>
      <p:ext uri="{BB962C8B-B14F-4D97-AF65-F5344CB8AC3E}">
        <p14:creationId xmlns:p14="http://schemas.microsoft.com/office/powerpoint/2010/main" val="188451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5245-5FE1-4B6A-AE76-E5DB4481CD9D}"/>
              </a:ext>
            </a:extLst>
          </p:cNvPr>
          <p:cNvSpPr>
            <a:spLocks noGrp="1"/>
          </p:cNvSpPr>
          <p:nvPr>
            <p:ph type="title"/>
          </p:nvPr>
        </p:nvSpPr>
        <p:spPr/>
        <p:txBody>
          <a:bodyPr>
            <a:normAutofit fontScale="90000"/>
          </a:bodyPr>
          <a:lstStyle/>
          <a:p>
            <a:r>
              <a:rPr lang="en-CA"/>
              <a:t>He gets </a:t>
            </a:r>
            <a:r>
              <a:rPr lang="en-CA" b="1" u="sng"/>
              <a:t>nervous</a:t>
            </a:r>
            <a:r>
              <a:rPr lang="en-CA"/>
              <a:t> when he speaks in front of people.</a:t>
            </a:r>
          </a:p>
        </p:txBody>
      </p:sp>
      <p:sp>
        <p:nvSpPr>
          <p:cNvPr id="3" name="Content Placeholder 2">
            <a:extLst>
              <a:ext uri="{FF2B5EF4-FFF2-40B4-BE49-F238E27FC236}">
                <a16:creationId xmlns:a16="http://schemas.microsoft.com/office/drawing/2014/main" id="{13F14EFA-87BA-403B-A760-DA6CA40426D5}"/>
              </a:ext>
            </a:extLst>
          </p:cNvPr>
          <p:cNvSpPr>
            <a:spLocks noGrp="1"/>
          </p:cNvSpPr>
          <p:nvPr>
            <p:ph idx="1"/>
          </p:nvPr>
        </p:nvSpPr>
        <p:spPr/>
        <p:txBody>
          <a:bodyPr/>
          <a:lstStyle/>
          <a:p>
            <a:endParaRPr lang="en-CA"/>
          </a:p>
        </p:txBody>
      </p:sp>
      <p:pic>
        <p:nvPicPr>
          <p:cNvPr id="1026" name="Picture 2" descr="Image result for shy">
            <a:extLst>
              <a:ext uri="{FF2B5EF4-FFF2-40B4-BE49-F238E27FC236}">
                <a16:creationId xmlns:a16="http://schemas.microsoft.com/office/drawing/2014/main" id="{32436494-BB42-49E1-A3B7-87F4B8319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767" y="2729451"/>
            <a:ext cx="2569805" cy="297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2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7192-7BC1-4427-A79E-E1AD9A669823}"/>
              </a:ext>
            </a:extLst>
          </p:cNvPr>
          <p:cNvSpPr>
            <a:spLocks noGrp="1"/>
          </p:cNvSpPr>
          <p:nvPr>
            <p:ph type="title"/>
          </p:nvPr>
        </p:nvSpPr>
        <p:spPr>
          <a:xfrm>
            <a:off x="1019631" y="5004692"/>
            <a:ext cx="9601196" cy="1303867"/>
          </a:xfrm>
        </p:spPr>
        <p:txBody>
          <a:bodyPr>
            <a:normAutofit fontScale="90000"/>
          </a:bodyPr>
          <a:lstStyle/>
          <a:p>
            <a:r>
              <a:rPr lang="en-CA"/>
              <a:t>He gets </a:t>
            </a:r>
            <a:r>
              <a:rPr lang="en-CA" b="1" u="sng"/>
              <a:t>nervous</a:t>
            </a:r>
            <a:r>
              <a:rPr lang="en-CA"/>
              <a:t> when he speaks in front of people.</a:t>
            </a:r>
          </a:p>
        </p:txBody>
      </p:sp>
      <p:sp>
        <p:nvSpPr>
          <p:cNvPr id="3" name="Content Placeholder 2">
            <a:extLst>
              <a:ext uri="{FF2B5EF4-FFF2-40B4-BE49-F238E27FC236}">
                <a16:creationId xmlns:a16="http://schemas.microsoft.com/office/drawing/2014/main" id="{2ABC9A8A-F4D3-4A1F-A276-D44BF694B7E6}"/>
              </a:ext>
            </a:extLst>
          </p:cNvPr>
          <p:cNvSpPr>
            <a:spLocks noGrp="1"/>
          </p:cNvSpPr>
          <p:nvPr>
            <p:ph idx="1"/>
          </p:nvPr>
        </p:nvSpPr>
        <p:spPr>
          <a:xfrm>
            <a:off x="1222830" y="605127"/>
            <a:ext cx="9601196" cy="636211"/>
          </a:xfrm>
        </p:spPr>
        <p:txBody>
          <a:bodyPr>
            <a:noAutofit/>
          </a:bodyPr>
          <a:lstStyle/>
          <a:p>
            <a:pPr marL="0" indent="0">
              <a:buNone/>
            </a:pPr>
            <a:r>
              <a:rPr lang="en-CA" sz="3600"/>
              <a:t>nervous (adj.)</a:t>
            </a:r>
          </a:p>
        </p:txBody>
      </p:sp>
      <p:pic>
        <p:nvPicPr>
          <p:cNvPr id="2052" name="Picture 4" descr="Image result for shy public speaking">
            <a:extLst>
              <a:ext uri="{FF2B5EF4-FFF2-40B4-BE49-F238E27FC236}">
                <a16:creationId xmlns:a16="http://schemas.microsoft.com/office/drawing/2014/main" id="{BA9FAD46-D875-4EF0-86C0-675283DB7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62" y="1253065"/>
            <a:ext cx="5818985" cy="375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86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B63C-988E-4034-8E2B-8D23E21E1AB4}"/>
              </a:ext>
            </a:extLst>
          </p:cNvPr>
          <p:cNvSpPr>
            <a:spLocks noGrp="1"/>
          </p:cNvSpPr>
          <p:nvPr>
            <p:ph type="title"/>
          </p:nvPr>
        </p:nvSpPr>
        <p:spPr/>
        <p:txBody>
          <a:bodyPr/>
          <a:lstStyle/>
          <a:p>
            <a:r>
              <a:rPr lang="en-CA"/>
              <a:t>Facial Expressions &amp; Gestures</a:t>
            </a:r>
          </a:p>
        </p:txBody>
      </p:sp>
      <p:sp>
        <p:nvSpPr>
          <p:cNvPr id="3" name="Content Placeholder 2">
            <a:extLst>
              <a:ext uri="{FF2B5EF4-FFF2-40B4-BE49-F238E27FC236}">
                <a16:creationId xmlns:a16="http://schemas.microsoft.com/office/drawing/2014/main" id="{CB8C77C0-1EEA-4387-89D6-6F768ADB388D}"/>
              </a:ext>
            </a:extLst>
          </p:cNvPr>
          <p:cNvSpPr>
            <a:spLocks noGrp="1"/>
          </p:cNvSpPr>
          <p:nvPr>
            <p:ph idx="1"/>
          </p:nvPr>
        </p:nvSpPr>
        <p:spPr/>
        <p:txBody>
          <a:bodyPr>
            <a:normAutofit lnSpcReduction="10000"/>
          </a:bodyPr>
          <a:lstStyle/>
          <a:p>
            <a:pPr marL="0" indent="0">
              <a:buNone/>
            </a:pPr>
            <a:r>
              <a:rPr lang="en-US" b="1"/>
              <a:t>exciting				enormous			terrible	       	painful                              </a:t>
            </a:r>
          </a:p>
          <a:p>
            <a:endParaRPr lang="en-US" b="1"/>
          </a:p>
          <a:p>
            <a:pPr marL="0" indent="0">
              <a:buNone/>
            </a:pPr>
            <a:r>
              <a:rPr lang="en-US" b="1"/>
              <a:t>strange				exhausting		tiny		             itchy                            </a:t>
            </a:r>
          </a:p>
          <a:p>
            <a:pPr marL="0" indent="0">
              <a:buNone/>
            </a:pPr>
            <a:endParaRPr lang="en-US" b="1"/>
          </a:p>
          <a:p>
            <a:pPr marL="0" indent="0">
              <a:buNone/>
            </a:pPr>
            <a:r>
              <a:rPr lang="en-US" b="1"/>
              <a:t>relax                        	smelly				funny				confused</a:t>
            </a:r>
            <a:endParaRPr lang="en-CA"/>
          </a:p>
          <a:p>
            <a:pPr marL="0" indent="0">
              <a:buNone/>
            </a:pPr>
            <a:endParaRPr lang="en-US" b="1"/>
          </a:p>
          <a:p>
            <a:pPr marL="0" indent="0">
              <a:buNone/>
            </a:pPr>
            <a:r>
              <a:rPr lang="en-US" b="1"/>
              <a:t>boring                         long	 			tired				hungry</a:t>
            </a:r>
            <a:endParaRPr lang="en-CA"/>
          </a:p>
        </p:txBody>
      </p:sp>
    </p:spTree>
    <p:extLst>
      <p:ext uri="{BB962C8B-B14F-4D97-AF65-F5344CB8AC3E}">
        <p14:creationId xmlns:p14="http://schemas.microsoft.com/office/powerpoint/2010/main" val="1918151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AD89-B158-4FF6-B86B-37DD78D127BF}"/>
              </a:ext>
            </a:extLst>
          </p:cNvPr>
          <p:cNvSpPr>
            <a:spLocks noGrp="1"/>
          </p:cNvSpPr>
          <p:nvPr>
            <p:ph type="title"/>
          </p:nvPr>
        </p:nvSpPr>
        <p:spPr/>
        <p:txBody>
          <a:bodyPr/>
          <a:lstStyle/>
          <a:p>
            <a:r>
              <a:rPr lang="en-CA"/>
              <a:t>Drawing</a:t>
            </a:r>
          </a:p>
        </p:txBody>
      </p:sp>
      <p:sp>
        <p:nvSpPr>
          <p:cNvPr id="3" name="Content Placeholder 2">
            <a:extLst>
              <a:ext uri="{FF2B5EF4-FFF2-40B4-BE49-F238E27FC236}">
                <a16:creationId xmlns:a16="http://schemas.microsoft.com/office/drawing/2014/main" id="{8213D444-45B1-4E07-B096-53090284F90D}"/>
              </a:ext>
            </a:extLst>
          </p:cNvPr>
          <p:cNvSpPr>
            <a:spLocks noGrp="1"/>
          </p:cNvSpPr>
          <p:nvPr>
            <p:ph idx="1"/>
          </p:nvPr>
        </p:nvSpPr>
        <p:spPr/>
        <p:txBody>
          <a:bodyPr/>
          <a:lstStyle/>
          <a:p>
            <a:r>
              <a:rPr lang="en-CA"/>
              <a:t>between</a:t>
            </a:r>
          </a:p>
          <a:p>
            <a:r>
              <a:rPr lang="en-CA"/>
              <a:t>ukulele</a:t>
            </a:r>
          </a:p>
          <a:p>
            <a:r>
              <a:rPr lang="en-CA"/>
              <a:t>angry</a:t>
            </a:r>
          </a:p>
          <a:p>
            <a:r>
              <a:rPr lang="en-CA"/>
              <a:t>scorpion</a:t>
            </a:r>
          </a:p>
          <a:p>
            <a:r>
              <a:rPr lang="en-CA"/>
              <a:t>bucket</a:t>
            </a:r>
          </a:p>
          <a:p>
            <a:r>
              <a:rPr lang="en-CA"/>
              <a:t>raccoon </a:t>
            </a:r>
          </a:p>
          <a:p>
            <a:endParaRPr lang="en-CA"/>
          </a:p>
          <a:p>
            <a:endParaRPr lang="en-CA"/>
          </a:p>
          <a:p>
            <a:endParaRPr lang="en-CA"/>
          </a:p>
          <a:p>
            <a:endParaRPr lang="en-CA"/>
          </a:p>
          <a:p>
            <a:endParaRPr lang="en-CA"/>
          </a:p>
          <a:p>
            <a:endParaRPr lang="en-CA"/>
          </a:p>
        </p:txBody>
      </p:sp>
    </p:spTree>
    <p:extLst>
      <p:ext uri="{BB962C8B-B14F-4D97-AF65-F5344CB8AC3E}">
        <p14:creationId xmlns:p14="http://schemas.microsoft.com/office/powerpoint/2010/main" val="2919276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9977-9ACA-4190-BAC4-2551DD0E221C}"/>
              </a:ext>
            </a:extLst>
          </p:cNvPr>
          <p:cNvSpPr>
            <a:spLocks noGrp="1"/>
          </p:cNvSpPr>
          <p:nvPr>
            <p:ph type="title"/>
          </p:nvPr>
        </p:nvSpPr>
        <p:spPr/>
        <p:txBody>
          <a:bodyPr/>
          <a:lstStyle/>
          <a:p>
            <a:r>
              <a:rPr lang="en-CA"/>
              <a:t>How would you teach the meaning ?</a:t>
            </a:r>
          </a:p>
        </p:txBody>
      </p:sp>
      <p:sp>
        <p:nvSpPr>
          <p:cNvPr id="3" name="Content Placeholder 2">
            <a:extLst>
              <a:ext uri="{FF2B5EF4-FFF2-40B4-BE49-F238E27FC236}">
                <a16:creationId xmlns:a16="http://schemas.microsoft.com/office/drawing/2014/main" id="{78DE2D4A-1459-4A3E-8FD2-02BD9CC026D1}"/>
              </a:ext>
            </a:extLst>
          </p:cNvPr>
          <p:cNvSpPr>
            <a:spLocks noGrp="1"/>
          </p:cNvSpPr>
          <p:nvPr>
            <p:ph idx="1"/>
          </p:nvPr>
        </p:nvSpPr>
        <p:spPr>
          <a:xfrm>
            <a:off x="1295401" y="2556932"/>
            <a:ext cx="3993775" cy="3318936"/>
          </a:xfrm>
        </p:spPr>
        <p:txBody>
          <a:bodyPr>
            <a:normAutofit fontScale="92500" lnSpcReduction="20000"/>
          </a:bodyPr>
          <a:lstStyle/>
          <a:p>
            <a:r>
              <a:rPr lang="en-CA"/>
              <a:t>candle (n)</a:t>
            </a:r>
          </a:p>
          <a:p>
            <a:r>
              <a:rPr lang="en-CA"/>
              <a:t>adore (v)</a:t>
            </a:r>
          </a:p>
          <a:p>
            <a:r>
              <a:rPr lang="en-CA"/>
              <a:t>rotate (v)</a:t>
            </a:r>
          </a:p>
          <a:p>
            <a:r>
              <a:rPr lang="en-CA"/>
              <a:t>fundamental (adj.)</a:t>
            </a:r>
          </a:p>
          <a:p>
            <a:r>
              <a:rPr lang="en-CA"/>
              <a:t>acceptable (adj.)</a:t>
            </a:r>
          </a:p>
          <a:p>
            <a:r>
              <a:rPr lang="en-CA"/>
              <a:t>suspect (n)</a:t>
            </a:r>
          </a:p>
          <a:p>
            <a:r>
              <a:rPr lang="en-CA"/>
              <a:t>accomplish (v)</a:t>
            </a:r>
          </a:p>
          <a:p>
            <a:r>
              <a:rPr lang="en-CA"/>
              <a:t>imagination (n)</a:t>
            </a:r>
          </a:p>
          <a:p>
            <a:endParaRPr lang="en-CA"/>
          </a:p>
          <a:p>
            <a:endParaRPr lang="en-CA"/>
          </a:p>
          <a:p>
            <a:endParaRPr lang="en-CA"/>
          </a:p>
          <a:p>
            <a:endParaRPr lang="en-CA"/>
          </a:p>
          <a:p>
            <a:endParaRPr lang="en-CA"/>
          </a:p>
          <a:p>
            <a:endParaRPr lang="en-CA"/>
          </a:p>
        </p:txBody>
      </p:sp>
    </p:spTree>
    <p:extLst>
      <p:ext uri="{BB962C8B-B14F-4D97-AF65-F5344CB8AC3E}">
        <p14:creationId xmlns:p14="http://schemas.microsoft.com/office/powerpoint/2010/main" val="825524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6C76-ACAA-4F63-99A6-C9A61F6B31D6}"/>
              </a:ext>
            </a:extLst>
          </p:cNvPr>
          <p:cNvSpPr>
            <a:spLocks noGrp="1"/>
          </p:cNvSpPr>
          <p:nvPr>
            <p:ph type="title"/>
          </p:nvPr>
        </p:nvSpPr>
        <p:spPr/>
        <p:txBody>
          <a:bodyPr/>
          <a:lstStyle/>
          <a:p>
            <a:r>
              <a:rPr lang="en-CA"/>
              <a:t>Task</a:t>
            </a:r>
          </a:p>
        </p:txBody>
      </p:sp>
      <p:sp>
        <p:nvSpPr>
          <p:cNvPr id="3" name="Content Placeholder 2">
            <a:extLst>
              <a:ext uri="{FF2B5EF4-FFF2-40B4-BE49-F238E27FC236}">
                <a16:creationId xmlns:a16="http://schemas.microsoft.com/office/drawing/2014/main" id="{8EB904D9-ABB5-4404-A84B-6A41D7A3CC6A}"/>
              </a:ext>
            </a:extLst>
          </p:cNvPr>
          <p:cNvSpPr>
            <a:spLocks noGrp="1"/>
          </p:cNvSpPr>
          <p:nvPr>
            <p:ph idx="1"/>
          </p:nvPr>
        </p:nvSpPr>
        <p:spPr/>
        <p:txBody>
          <a:bodyPr/>
          <a:lstStyle/>
          <a:p>
            <a:r>
              <a:rPr lang="en-CA"/>
              <a:t>Practice directly teaching the meaning of 3 words on the following list.</a:t>
            </a:r>
          </a:p>
        </p:txBody>
      </p:sp>
    </p:spTree>
    <p:extLst>
      <p:ext uri="{BB962C8B-B14F-4D97-AF65-F5344CB8AC3E}">
        <p14:creationId xmlns:p14="http://schemas.microsoft.com/office/powerpoint/2010/main" val="2671311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2200"/>
            <a:ext cx="9144000" cy="781050"/>
          </a:xfrm>
        </p:spPr>
        <p:txBody>
          <a:bodyPr>
            <a:normAutofit fontScale="90000"/>
          </a:bodyPr>
          <a:lstStyle/>
          <a:p>
            <a:pPr algn="ctr"/>
            <a:r>
              <a:rPr lang="en-US"/>
              <a:t>Translating Words and Lexemes</a:t>
            </a:r>
          </a:p>
        </p:txBody>
      </p:sp>
      <p:sp>
        <p:nvSpPr>
          <p:cNvPr id="5" name="Subtitle 4">
            <a:extLst>
              <a:ext uri="{FF2B5EF4-FFF2-40B4-BE49-F238E27FC236}">
                <a16:creationId xmlns:a16="http://schemas.microsoft.com/office/drawing/2014/main" id="{0EFBE984-9BDB-4DBB-85FC-A26AA9D2AF2E}"/>
              </a:ext>
            </a:extLst>
          </p:cNvPr>
          <p:cNvSpPr>
            <a:spLocks noGrp="1"/>
          </p:cNvSpPr>
          <p:nvPr>
            <p:ph type="subTitle" idx="1"/>
          </p:nvPr>
        </p:nvSpPr>
        <p:spPr/>
        <p:txBody>
          <a:bodyPr/>
          <a:lstStyle/>
          <a:p>
            <a:r>
              <a:rPr lang="en-CA"/>
              <a:t>Examining the benefits and drawbacks</a:t>
            </a:r>
          </a:p>
        </p:txBody>
      </p:sp>
    </p:spTree>
    <p:extLst>
      <p:ext uri="{BB962C8B-B14F-4D97-AF65-F5344CB8AC3E}">
        <p14:creationId xmlns:p14="http://schemas.microsoft.com/office/powerpoint/2010/main" val="3911991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0823-7F7A-4617-A477-5378A1D2894B}"/>
              </a:ext>
            </a:extLst>
          </p:cNvPr>
          <p:cNvSpPr>
            <a:spLocks noGrp="1"/>
          </p:cNvSpPr>
          <p:nvPr>
            <p:ph type="title"/>
          </p:nvPr>
        </p:nvSpPr>
        <p:spPr/>
        <p:txBody>
          <a:bodyPr>
            <a:normAutofit/>
          </a:bodyPr>
          <a:lstStyle/>
          <a:p>
            <a:r>
              <a:rPr lang="en-CA"/>
              <a:t>Benefits and Drawbacks</a:t>
            </a:r>
          </a:p>
        </p:txBody>
      </p:sp>
      <p:sp>
        <p:nvSpPr>
          <p:cNvPr id="3" name="Content Placeholder 2">
            <a:extLst>
              <a:ext uri="{FF2B5EF4-FFF2-40B4-BE49-F238E27FC236}">
                <a16:creationId xmlns:a16="http://schemas.microsoft.com/office/drawing/2014/main" id="{E5811A18-0905-464E-A695-7E41D3ACEE2E}"/>
              </a:ext>
            </a:extLst>
          </p:cNvPr>
          <p:cNvSpPr>
            <a:spLocks noGrp="1"/>
          </p:cNvSpPr>
          <p:nvPr>
            <p:ph idx="1"/>
          </p:nvPr>
        </p:nvSpPr>
        <p:spPr/>
        <p:txBody>
          <a:bodyPr/>
          <a:lstStyle/>
          <a:p>
            <a:r>
              <a:rPr lang="en-CA"/>
              <a:t>What are some of the benefits and drawbacks of translation when teaching the meaning of vocabulary items or lexis?</a:t>
            </a:r>
          </a:p>
        </p:txBody>
      </p:sp>
    </p:spTree>
    <p:extLst>
      <p:ext uri="{BB962C8B-B14F-4D97-AF65-F5344CB8AC3E}">
        <p14:creationId xmlns:p14="http://schemas.microsoft.com/office/powerpoint/2010/main" val="98763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0EB8EA-8328-4EFC-96CA-4F28F2DD52AA}"/>
              </a:ext>
            </a:extLst>
          </p:cNvPr>
          <p:cNvSpPr>
            <a:spLocks noGrp="1"/>
          </p:cNvSpPr>
          <p:nvPr>
            <p:ph type="ctrTitle"/>
          </p:nvPr>
        </p:nvSpPr>
        <p:spPr/>
        <p:txBody>
          <a:bodyPr/>
          <a:lstStyle/>
          <a:p>
            <a:r>
              <a:rPr lang="en-CA" dirty="0"/>
              <a:t>Words &amp; Phrases</a:t>
            </a:r>
          </a:p>
        </p:txBody>
      </p:sp>
      <p:sp>
        <p:nvSpPr>
          <p:cNvPr id="5" name="Subtitle 4">
            <a:extLst>
              <a:ext uri="{FF2B5EF4-FFF2-40B4-BE49-F238E27FC236}">
                <a16:creationId xmlns:a16="http://schemas.microsoft.com/office/drawing/2014/main" id="{5ECC2B52-750A-4579-95D5-11BF9C7D164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95377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49C9-F877-4BD5-AEBB-D665E08B3F2B}"/>
              </a:ext>
            </a:extLst>
          </p:cNvPr>
          <p:cNvSpPr>
            <a:spLocks noGrp="1"/>
          </p:cNvSpPr>
          <p:nvPr>
            <p:ph type="title"/>
          </p:nvPr>
        </p:nvSpPr>
        <p:spPr/>
        <p:txBody>
          <a:bodyPr/>
          <a:lstStyle/>
          <a:p>
            <a:r>
              <a:rPr lang="en-CA" dirty="0"/>
              <a:t>L1 use is extremely helpful…</a:t>
            </a:r>
          </a:p>
        </p:txBody>
      </p:sp>
      <p:sp>
        <p:nvSpPr>
          <p:cNvPr id="3" name="Content Placeholder 2">
            <a:extLst>
              <a:ext uri="{FF2B5EF4-FFF2-40B4-BE49-F238E27FC236}">
                <a16:creationId xmlns:a16="http://schemas.microsoft.com/office/drawing/2014/main" id="{DB726D74-939E-4EE0-81FF-0EC2EB244BA5}"/>
              </a:ext>
            </a:extLst>
          </p:cNvPr>
          <p:cNvSpPr>
            <a:spLocks noGrp="1"/>
          </p:cNvSpPr>
          <p:nvPr>
            <p:ph idx="1"/>
          </p:nvPr>
        </p:nvSpPr>
        <p:spPr/>
        <p:txBody>
          <a:bodyPr/>
          <a:lstStyle/>
          <a:p>
            <a:r>
              <a:rPr lang="en-CA" dirty="0"/>
              <a:t>To teach students difficult, detailed concepts.</a:t>
            </a:r>
          </a:p>
          <a:p>
            <a:r>
              <a:rPr lang="en-CA" dirty="0"/>
              <a:t>To explain things to students that are too difficult for them to comprehend in L2.</a:t>
            </a:r>
          </a:p>
          <a:p>
            <a:r>
              <a:rPr lang="en-CA" dirty="0"/>
              <a:t>To clarify things. </a:t>
            </a:r>
          </a:p>
          <a:p>
            <a:r>
              <a:rPr lang="en-CA" dirty="0"/>
              <a:t>To check students understanding. </a:t>
            </a:r>
          </a:p>
        </p:txBody>
      </p:sp>
    </p:spTree>
    <p:extLst>
      <p:ext uri="{BB962C8B-B14F-4D97-AF65-F5344CB8AC3E}">
        <p14:creationId xmlns:p14="http://schemas.microsoft.com/office/powerpoint/2010/main" val="610593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Dangers of Translation</a:t>
            </a:r>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BESEhQUFBMXFRYXFhgYGBUVFBgdGBYXGBcXGBcYHSghGx0mHxYXITIhJSsrMS4uFx8zODMsNygtLisBCgoKDg0OGxAQGzQkICYsLDQvLC80NCwtLCwtLzQsLDcvLC8vLDQsLC4sLCwsLCwsLywsLC0sLCwsLCwsLDQsLP/AABEIAMEBBQMBEQACEQEDEQH/xAAcAAEAAgMBAQEAAAAAAAAAAAAABQYDBAcCAQj/xABPEAABAwIBBwYICQkFCQAAAAABAAIDBBEFBgcSITFBURMiYXGBkTI0cnOSobGyFBcjMzVCUoLRFiRTVGKiwcLSRJPT4fEIFSVDY5Ti4/D/xAAbAQEAAgMBAQAAAAAAAAAAAAAABAUBAgMGB//EAD4RAAIBAgIFCAgFAwQDAAAAAAABAgMEESEFEjFRcQZBYYGRscHRExQiMjM0oeEWQlJTciPS8BUkYvFDouL/2gAMAwEAAhEDEQA/AOTZT5TVFdO+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i78EB9dh8o2xSD7jvwQHh1K8bWPHW0oDCgCAIAgCAIAgCAIAgCAIAgCAIAgCAIAgCAIAgPUbC4gNBJOwAXJ6ggLLhGb/EajXHSStb9qQckzrvJa/ZdAliTkWatzD+dV9DBxa15mlHWxoHtXOVanHayZS0fdVc4U2+rLtN1uRuER/OVVbOd/Ixxxi/XLfUuEr2ktmZY0+T15P3sI8X5Ym7DS4PFbQw+WUjfNORfrDNXqXKV+uZEyHJiX56i6lj5GYYtSt+awvDx5yMz+8Qubv58yRLhyat1705PhgvM2YssJWfNwUUfkU7B/Faeu1DuuT1kt/b9j0cuKzc+NvkxRj+C1d5V3nVaCsV+T6s8/lxX/AKwfQi/oWPWq283/ANFsf2/q/MflxX/rLvQi/oT1qrvM/wCjWP7f1fmBlxXb5g7rjiP8qet1d5q9CWL/ACfV+Z6/LepIs5tO/wAqFhW6vapyegLJ8z7TXkyhY/52gw2TpNM0O7HA6llX1TcjlLk5aPY5LrXkYnz4a8WkwqEcTFLJGewf5ror/fEiz5MR/LU7V9zTnyfwWQ3DMQpzwY6GVg69PnHvXVX0OdMiT5NXC92cX2rwNSpzdUbwTS4nGDubUxui19Lxe3cu0bmlLnIFXQt7T/8AHjwz7iOq81GINbpwiGqbxp5WSauIBsT2BdlJPYyvqUqlN4Ti1xWBU8RwmeA2nhlhN7fKMez3gFk5mkgCAIAgCAIAgCAIAgCAIAgLlgmbSunYJZGspYP0tQ4RC3Q08491ulYcklizenSnUlqwTb6Myx0mS2E01uVfNiEg2hn5vT9/hnrB1qJO9px2Zl5bcnrmpnUwgunN9i8SUiyoMIIoqemowd8cbTIeuR2s9yizvaj2ZF3Q5PWlP38ZPpyXYvMjK7Fp5jeaaWToc9xb2N2DsCjSqTltZbUrWjR+HBLgvHaaYC0O4QBAEAQBAEAQBAEAQBAEAQHqKQtN2ktPFpLT3hZTa2GJRUlhJYrpJulyvq2N0TLyrNhbMBK0jgdLX612jdVY85XVtD2dXbDDhl9voYKn/dlT4zQCF36SkdyW3aeSPNPrUqF/+pdhTXHJnnoz6pea8iHrM2DZbuw2siqN/Iy/IVHUNLmu69Q1qZCvTnsZQ3Ojbm2+JB4b9q7UUbGcFqKWTk6mF8L+DwRfpadjh0i66kE0EAQBAEAQBAEAQF0yZzdzVEYqal7aOktcSyC7n+aiBDn+oHddaznGCxkztQt6teepSjiy40VbR0OrDqccoB41PaSYnixhGizs7Qq+rfPZDtPU2fJyKwlcPHoWzt8u0jcQr5Z36c0jpHcXG9uobB2KDOcpvGTPR0aFOjHVpxSXQay1OoQBAEAQBAEAQBAEAQBAEAQBAEAQBAEAQCyAnKTKiYR8jOGVVPvinAePuuPOB71Jp3VSHSiqu9DWtxnhqy3ry2EXX5C0dbzsOk+DVFvFZnEsceEU57rO29CsKVzCplsZ5S+0NcWuMvejvXiubu6TnOLYVNTSuhqI3RSN2tcLHoI3EdI1KSVBpoAgCAID3FGXODWguc4gNABJJOoAAbSUB1fA8lYMMayata2or3AOjpjrigvra6b7T/2f9RGr3Kp5LaXGjNEVLx60sob9/DzMeLYpLUycpM8vdu3NaODW7AFU1KkpvGTPcW9tSt4alJYLv47zTWh3PbYnHY1x6gT7ESbMOSW1n3kH/Yf6LvwWdV7jGvHeu08OaQbEEHp1H1rBsmnsPiAAIDIYXfZd6J/BZ1Wa68d6MawbHprCdgJ6gT7ESxMNpbQ+MjaCOsEe1GmgpJ7GfAL7NaGccD06Jw1lrgOkEe1ZaaMKUXsZ4WDJnpaOSU2ijkkP7DHP90FbRhKWxHOpVp0/fklxaXee6rDZoheWGWMcXxvYO9wSVOUdqMU7ilUyhNPg0zVWp1PTIydgJ6gT7ESbMOSW1nrkH/Yf6LvwWdV7jGvHeu0cg/7D/Rd+Car3DXjvXaeC03tY34b+5YNsVtPfIP8AsP8ARd+Czqvca68d67RyD/sP9F34JqvcNeO9dpjWDYIAgJ1uKxVUIpcTaZorWjmHjMB4tdtc3ZqN+3YptC7ccp5o89pLQUK2NSh7Mt3M/J/Q55lrkfLQSNu4S08g0oJ2eBIOHQ4bwrRNNYo8ZOEqcnGSwa5itrJoEAQHVMgcKbQUjcTlaHVU2k2jY4AhjfrVBB37h19OqPc1vRRy2lronRzvKvte6tvl19xgnmc9znvcXOcSXOJuSTtJKpm23iz6BCMYRUYrBLYjwsGwQHXs0A/MpfPu9yNWtj8N8TxXKR/7qP8AFd7LJXZRUkLzHLPEx4tdriARcXCkSq04vBsqqVhdVY69ODa3mSpoqash5zYpo3bHDRd2tcNh6QsuMKizzRpCtcWlTJuMlzbO1HEcrMCNHVPhJLmanRuO1zTsv0jWD1dKpq9L0c8D3+jr1XdBVNj2NbmSGbbD+WxCIkXbEHSHhq1N/ecD2LpaQ1qi6CNpyv6Kzlhtll5/Q7bLC1zXNIBBBB6iLFXDSeR4GM3Fpp7D854nRmGeaE7Y5HM7GkgHtFj2qgnHVk0fUKFVVqUai50mXLM+PzybzP8AOFLsfffAouUny8f5eBfMucD+FUcjGj5RnPj46Td3aLjtU64pa8Guc87om99WuVJv2Xk+D8tpx/I/6Qo/PM9qqaHxI8T2+kvlKv8AFnUM67f+HO87H7ys7z4R5Lk8/wDeLgznuQmTPw2ch9xDGAZCNRN76LAd17G54BV9tQ9LLPYj0ultI+p0sY+89nizsVRU01FCNIxwRDU0CzR1NaNp6lbOUKcc8keHhTuLypljKTPGEY7TVjXCF7ZLDnNIsQDxa4bFiFWFRey8Ta5sri0a9JHDc/ujmecvJVlM5lRANGKR2i5g2MfYkaPBpAOrdbpVfd0FD2o7D1eg9JyuYulVeMlmnvXT0on8zg/Nqjzw9xq72PuPiV3KZ/14fx8WW2vygpIXmOaaON4AOi42OvYpUqsIvBspaNjdVo69ODa3o1vyuoP1mHvC19PS3nX/AEu9/bkcmx2pZLizpI3B7HVERa4awfmxq7iqyo1Kvit57O0pzp6PUJrBqMsu07hVTsjY6SQtaxou5x2AcSrhtJYs+f04TqSUIZt8xFw5VULnBramG5NhzgPauarU3zkuWjbyKxdOXYa2WOS0VVA+zGtna0mN4ADrjWGk7wdlulaV6EakdmZ10ZpKpa1Vi8YPavHicJBVKfRGfUMBATeB1sckb6Cs10k2q++B/wBWVhPg69v+t5drcaj1Xs7ik0zoxXNP0kF7a+q3cd3YcuymwOSiqpaWbw43WvucDra8dBBBVueDItAb+A4eaiqp6cbZZWR34aTgCey9+xAdXy0qg+sexgtFABBE0bGtiGjq7b+pUt1PXqPoPomh7dULSC53m+v7YEGo5ZhAEB1/M/4lL593uRq1sPhvieJ5SfNR/iu9lHzk/Sc/Uz3AoV38VnoNB/Iw6+8nczte4TT05PMLBIBwcCAbdYI7l3sZvFxK7lLQi6cKvOnh1Gznmp9VJJvvIw9oa4ew963v45RZy5MVM6kOD70bOZ7DtGGeoO17wxvUzb+84+is2MMIuW85cpa+tVhSXMsXxf2LfQYw2SqqqcbYeTv99pJ/gpcaic3HcUla1lToU6z/ADY/Q5dnXw/k64SAc2aMO+83mu9Wh3qtvYYVMd56/k9X9Ja6j2xf0ea8TYzPeOTeZ/natrH33wOXKX5eP8vA6t8KbyvJX55ZpgcQDY26iR3hWesscDx3o5anpObHDrOWYtgvwbHaYtFo5pmyM4A357ewm/3gq2dLUuE+Zs9fb3nrGiqifvRi0/D6dxac6/0c7zsfvKTefCKjk986uDPOaikDMPD98kj3H7p0B7vrWLKOFPHeZ5Q1XK81f0pLtz8Si5zsTdLXvYTzIQGNHSWhzz1km3U0KFeTcqmG49DoG3jStFLnlm+5f50kNgNdNSzsnjY4lt9Ra7RcCLEGw2fgFypSlTlrJE67o0rmk6U3k+GRO5SZaz1VO6GSnaxpLTpAPuC0gjaLdHau1a5lOOq0V9joeja1lVhUxeeWXOWjM34tU+eHuNUmx9x8So5TfHh/HxZgy2yIqaqsfNEYtAtYBpOIPNFjqDStbi2nUnrI6aK0xb21sqVTHHF7Fv6yC+LGt4wem7+lcPUavQWH4is90uxeZWKKIsqo2Ha2djTwu2QA+xcIrCaXSW9WSlQlJc8W+1Hcss4XPw+qYxpc4xkAAXJPAAK5rpum0j59oycYXdOUngsTikeTVW46IpprnVrYQO86gqdUajexnvXpC1isXUXad3pvkaVnKu1xxDTd5LecfUrpezDPmR87qf1q79GtryXF5H51c65J2XJPfrVAz6elgsD4gCAIDJnPh5fD8Orj840vpJTvdoc6Ik8dHS71dWs9emsT57pm3VC7ko7Hmuv7nMVIKotGbGdrMYw9ztnLtb2uu1vrIQFvxyMtqqlp2iaW/plUFX33xPqFpJSoU2v0ruNJaHcIAgOv5n/EpfPu9yNWth8N8TxPKT5qP8V3so+cn6Tn6me4FCu/is9BoP5GHX3kpmfgJrJn7mQ2PW5wsP3T3LrYx9tvoIfKWaVvGO+XcvuSueie0dIzeXSO9FrR/Mut+8ooicl4YzqS6Eu3/oumS2HfB6Onh3tYNLync53rJUujDUgolDpC49YuZ1N7y4LJfQrmTWTVXDiM9VK6Isl5TSDXOLuc4ObqLQNVgO0rhSozjUc3zlpfaRta1lChBPGOGGKXMsHz84zt4dylE2UbYZAT5LuafWWnsS9hjTx3Dk7X1Ll03+ZfVZ+ZWsz3jk3mf52qPY+++Ba8pfl4/wAvAm84OLmlxCgnGxrZNMcWlzQ4dxv1gLtc1PR1IyIGhrVXVnWpPnaw454FtxPDmVIppWkExyxzMduI+sO1p9ikzgp4NczxKWhcSt/SQf5k4td3YyDzr/RzvOx+8uV58IsOT3zq4MzZsJQcMhH2XSNP944+whZtPhI56ejhfT6cO5HL8v4S3EasHe8OHU5jSPaq65WFVnrtDzUrKk1u7mzqeCZX0Zjp4RO0yFsbA2z76RAbbZxVjTuKeCWJ5C60Vdqc6mp7OLeOWzafc5P0ZUfc99qXfwmY0H89Dr7iFzN+LVPnh7jVysPcfEn8pvjw/j4s2sqsv/gdS6D4PylmtdpcroeEL7NA+1bVrv0ctXA46P0H63QVX0mGbywx2daIj42j+qD+/wD/AFLl6/8A8fr9ib+F1+7/AOv/ANFCpZtOrY+1tKoa6222lKDa+/aoUXjUx6T0dSGpbuO6LXYj9BYlXMgifNJcMYNJ1hc26leSkorFnzWhRlWqKnDa9hXqTOFQyPawSOaXGwLmOa252XNtXauCu6TeGJZ1NBXsIuWrjhuaNjL7DnT0EzWPc0tbp2Gx4ZrLHdBt7NuxbXMHKm8GctEV40buDkscXhwx50cIVIfRAgCAIDbysdo5OgHbJiF2dTYbO9YVtYr+n1nieUkk7qKXNFd7ZypTDzxkp53Me17TZzXBzTwINwe8IDs2VDm1DYMSi+aqmAvt9SZotIw8Dqv02Kqb2lqz1uZnuOT94qtD0L2x7vs8uwr6hl+EAQHX8z/iUvn3e5GrWw+G+J4nlJ81H+K72eMp83zqqqknE7WB2jzdAuIs0DbpDgsVrR1JuWJtYadja0FScMcMc8fsWLJXJyOhhMbCXOcdJ7zqLjaw1bgNwUijRVKOCKvSGkKl5U15ZJbFuKFjFU3EcaghZzoY3aNxrDgy75D1Et0ezpUKclWrqK2I9HbUpWGjJ1JZSkuzHJdeeJ0HKnGxR0z5y3TILQ1t9HSLiBa/eexTq1X0cNY81o+zd3XVJPDbnuwKR8bJ30urzv8A4KF6+/0/U9B+GF+79PuX7EqZtTSyM2tliIB8pvNPrBU+SU4Nb0eboVJW1xGfPF9zOZ5oWEVs7TqIiIPWHgFV1isJtHq+UjTtoNbNbwM+eX56l83J7zVtf7Uc+THwqnFdzJvNRjfK0xp3Hnw+DxLD4PcbjuXWyq60NV8xA5Q2foq6rR2S7+ft29ps51/o53nY/eW958I5cnvnVwZX80WNtaZKR5tpHlIr7zbnt67AHvUexqrODLLlHZuSjcRWzJ+D8OwseW2Rba0tkY4RzNGjci7XDcHW16tdj0lSLi2VXNbSr0Vpd2acJLGL7VwNDIzN+aaYT1D2PkbfQay5Y07NIlwBJt0DatKFpqPWk8yTpPTquKfoqKaT2t7X0ZEtnJ+jKj7nvtXS7+EyFoP56HX3ELmb8WqfPD3GrlYe4+JP5TfHh/HxZnyryBdWVTpxOGAta3RLC7wRbbpBZr2jqS1sTno7TkbSgqThjm88cNvUQ/xTv/Wm/wB2f6ly9Qf6id+J4ftfX7FXxTBDR4hDAXiQh8LtIDR8J41WueCjypeiqKOOJbW94ru0lVSwyksNuxHXcuvo2r805Wlx8OR4vRPztLicCfsPUqM+jrafozEDell33hd23YVfy9x8D5fRyrx/ku8/ObNg6lQH1B7T6hgID3BC57msYC57iGtA2knYFlJt4I1nOMIuUngltNTO7Xta+lw6Nwc2kYRKRsdNJZ0nXbUOi5CvaUNSCifNb65dzXlV3vLhzfQ56uhECAumbvKxlMZKSrBdQ1BGnbW6J+oNnZ0jVfiANtrHScFOOqzvbXM7eqqlN5otGOYM+nc3WJIZBpQzN1xyNOtpBGq9rXH8FS1qMqbwZ9Dsb+leU9eG3nXOvtuZGrkTQgLHk5lnPRROihbCWl5edNrybkAfVeNXNCkUbmVJYIq73RNC8qKpUbTSwya8UyV+NKs/R03oS/4q6+vVNyIf4btP1S7V/aRuMZeVlQwxue2Nh2iIFhI4aRcTbtXOpd1JrDYSrbQtpQlrpNv/AJZ/TBIjcncdko5TLE2Nzi0t54cQASCbaLhwC50qrpvFEu9soXdP0dRtLHHL7pm7lJljUVsbY5RE1rXaXybXtubEC+k88St61zKqsGR7HRNCzm50222sM8PBIryjlmW/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ttcHuCmwvppZrE8/ccnLepLWpycejav87TFjecipnYY42tga4WJaS6TXwdq0e6/SsVL2clgsjpa8n7ejNTm3NrmeS7Oc0cTy4qZ6Y00jYdAta0uDX6fNtY3LyL6uC0ndTnDUZIoaGt6Ff08G8c8sVhn1eJhyayvnomPZC2Jwe7SOm15N7AatF41alijcSpLBG99oqjeSUqjaaWGWHimTHxpVn6Om9CX/ABV19eqbkQfw3afql2r+0fGlWfo6b0Jf8VPXqm5D8N2n6pdq/tK5jGPS1NS2pkDBINCwaHBnMNxcFxPrUepWc56zLS2sadvQdCDeDx27c+rwJjFc4VVUQyQPZAGSNLXFrZA6x4EyEepdp3k5RcWkQbfQVtQqxqxcsU8c2vIqRCiF2XSHOZVtY1mhTEBobrZJc2FtfyimK+mlhgihlydtZSctaXav7SnSv0nOdYNuSbNFmi5vZo3AbgobeLxLyK1Uljjhv29Z4QyfQLkAaydQA1k9ACDZmTeJ17MGh5R9nYnKz5GPUfgzXajLJ+0RsH+atbW21PaltPF6a0v6f+hRfs87/V9u845LIXOLnEucSSSTcknWSSdpU084eEAQBAXHI3Lp9Iw01Qz4TQuPOhcbFhO18LtrXbTbYeg61rOCmsJHahcVKE1UpvBouzsEjqIjUYbJ8Kh+szZUxdD4zrd1jb07VV1rOUc45o9lYaepVsIVvZl9H5deXSQShl+EAQBAEAQBAEAQBAEAQBAEAQBAEAQBAEAQBAEAQEhg+CzVLiIWXA8J5IbGwby551C23j0LpTpTqPCKI11eUbWOtVlh0c74L/EfMVytpcNDmURbV12sGoI+Qh8y0+G79rZ7FaULWNPN5s8VpLTNW79iPsw3c74vw2HLa6skmkfLK90kjzdznG7iekqUUxgQBAEAQBAbWGYlLTyNlgkfFI3Y5pIPV0joQHQqDOPBU2bitPpPtb4VT2jm63x+C/8A+1a1xqW8Km1FjZ6VubXKEsVuea+3UTsOTrahunh1TFWNtfQBEdQ3yona1AqWU17uZ6e15Q29TKqtR9qIarpXxO0JWPjdwc0tPrUOUXF4NF5TqQqR1oNNdGZhWDcIAgCAIAgCAIAgCAIAgCAIAgCAIAgCAmMOyYqZm6Yj5OMazJKeSjA43dtHUCu1O3qT2Ir7nSlrb+/PPcs3/nEwV2LYXRXD3uxGcfUiJjpgf2pdrvu3HQp1Oyis5ZnnLvlHVnlQWqt+1+SKdlRl7VVjeSJbDTDwYIRoRAbtK2t3bq6ApqSSwR56dSVSTlN4t87KqsmgQBAEAQBAEAQBAe4ZnMcHMcWuBuC0kEdII2IC54VnQro2CKYx1kX2KlnK6uh9w7vJWsoqWTR0pVqlKWtTk0+jInIMscKnty1PUUbz9aBzZoustfYgeSFGnZ05bMi4ocoLunlLCS6dvasCShwuknt8ExGlkJ2MmJp5TwADxrPRqUeVhL8rLejyloy+LBrhmvDxPVXkhWxi/IOe3jHaUfuXPqUeVtVjzFnS0tZ1dlRLjl3kPPTvZ4bHs8prm+0Li4tbUT4ThP3WnweJjBWDYIAgCAIAgCAIAgCAA3NhrPDeg2ZkhR4FUy/N08zunQcG+kQAO9dI0Zy2IjVL23p+/US613EhNknLEA6qmpaRv/WmY09IDRe56F3jZVHtyK2rygs4e63LgvPAj6rEcIp/nKqercPq08YYztfJu3atakRsI/mZVVuU1R/Cglxz8iMqc6DYjbD6GCDhJLeebrBOpvrUqFCnDYimuNJXVfKc3hu2LsRTscykq6x2lU1Esu+znHQHksHNb2BdSCRKAIAgCAIAgCAIAgCAIAgCAIAgN6gxioh+Znmi83I9nukICzUWdTFIxY1PKi1rSsjk7yRc96YGU2thvxZ1Xu8YoKCbiREY3nrcCR6lzdGm9sUS6ekLqn7tSXazZZnEoHfO4UG+aqHt9VlzdrSfMSYabvo/nx4pPwMzMr8GPhU1ezyJIn+8QtHZUySuUV4tuD6vuZGZQ4I76+Ix9BZC73SVp6hDezquUtxzwj9fMyjFcE/WqwdcLf4BPUYbzb8TVv24/XzPrsTwQf2yrPVCP4hPUYbzP4mrftr6nh2M4IP7RXO6oox7U9QhvZh8pq/6I/XzMRypwQf8vEn/APbtB/eutlY0+k5PlJdcyj2PzMTsucKb4GH1EnDlKgt9TFsrOluOMtP3stkkuCRgkznQgfJYVSNO4yOfL3jVfvXRW9JflIstLXsttV93casmduvsRC2lpwd0MDG26tK66KEVsREnXqVPfk3xeJA4nlviE/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7SHhUvUfagOIIAgCAIAgCAIAgCAIAgCAIAgCAIAgCAIAgCAIAgCAIAgCAIAgCAy03hs8oe1AfsnJXxKl80z2ID/9k="/>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johnbarban.com/wp-content/uploads/2010/02/d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1"/>
            <a:ext cx="4343400" cy="322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69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Classroom Translation Practices</a:t>
            </a:r>
          </a:p>
        </p:txBody>
      </p:sp>
      <p:pic>
        <p:nvPicPr>
          <p:cNvPr id="4" name="Picture 3">
            <a:extLst>
              <a:ext uri="{FF2B5EF4-FFF2-40B4-BE49-F238E27FC236}">
                <a16:creationId xmlns:a16="http://schemas.microsoft.com/office/drawing/2014/main" id="{29ED7AC6-4047-48CA-8C60-25F1E799638D}"/>
              </a:ext>
            </a:extLst>
          </p:cNvPr>
          <p:cNvPicPr>
            <a:picLocks noChangeAspect="1"/>
          </p:cNvPicPr>
          <p:nvPr/>
        </p:nvPicPr>
        <p:blipFill rotWithShape="1">
          <a:blip r:embed="rId2"/>
          <a:srcRect l="6911" t="22746" r="53529" b="58431"/>
          <a:stretch/>
        </p:blipFill>
        <p:spPr>
          <a:xfrm>
            <a:off x="971545" y="2707340"/>
            <a:ext cx="10248909" cy="2743201"/>
          </a:xfrm>
          <a:prstGeom prst="rect">
            <a:avLst/>
          </a:prstGeom>
        </p:spPr>
      </p:pic>
    </p:spTree>
    <p:extLst>
      <p:ext uri="{BB962C8B-B14F-4D97-AF65-F5344CB8AC3E}">
        <p14:creationId xmlns:p14="http://schemas.microsoft.com/office/powerpoint/2010/main" val="2210854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a:solidFill>
                  <a:schemeClr val="accent1"/>
                </a:solidFill>
              </a:rPr>
              <a:t>The Double Iceberg Model </a:t>
            </a:r>
            <a:br>
              <a:rPr lang="en-US" b="1">
                <a:solidFill>
                  <a:schemeClr val="accent1"/>
                </a:solidFill>
              </a:rPr>
            </a:br>
            <a:r>
              <a:rPr lang="en-US" sz="1200" b="1">
                <a:solidFill>
                  <a:schemeClr val="accent1"/>
                </a:solidFill>
              </a:rPr>
              <a:t>(Whitehead &amp; Hwang, 2012)</a:t>
            </a:r>
            <a:endParaRPr lang="en-US" sz="1200" i="1"/>
          </a:p>
        </p:txBody>
      </p:sp>
      <p:pic>
        <p:nvPicPr>
          <p:cNvPr id="25602" name="Picture 2"/>
          <p:cNvPicPr>
            <a:picLocks noChangeAspect="1" noChangeArrowheads="1"/>
          </p:cNvPicPr>
          <p:nvPr/>
        </p:nvPicPr>
        <p:blipFill>
          <a:blip r:embed="rId2" cstate="print"/>
          <a:srcRect/>
          <a:stretch>
            <a:fillRect/>
          </a:stretch>
        </p:blipFill>
        <p:spPr bwMode="auto">
          <a:xfrm>
            <a:off x="2209801" y="1828800"/>
            <a:ext cx="3533775" cy="4495800"/>
          </a:xfrm>
          <a:prstGeom prst="rect">
            <a:avLst/>
          </a:prstGeom>
          <a:noFill/>
          <a:ln w="9525">
            <a:noFill/>
            <a:miter lim="800000"/>
            <a:headEnd/>
            <a:tailEnd/>
          </a:ln>
        </p:spPr>
      </p:pic>
      <p:pic>
        <p:nvPicPr>
          <p:cNvPr id="25603" name="Picture 3"/>
          <p:cNvPicPr>
            <a:picLocks noChangeAspect="1" noChangeArrowheads="1"/>
          </p:cNvPicPr>
          <p:nvPr/>
        </p:nvPicPr>
        <p:blipFill>
          <a:blip r:embed="rId2" cstate="print"/>
          <a:srcRect/>
          <a:stretch>
            <a:fillRect/>
          </a:stretch>
        </p:blipFill>
        <p:spPr bwMode="auto">
          <a:xfrm>
            <a:off x="6400801" y="1828800"/>
            <a:ext cx="3533775" cy="4495800"/>
          </a:xfrm>
          <a:prstGeom prst="rect">
            <a:avLst/>
          </a:prstGeom>
          <a:noFill/>
          <a:ln w="9525">
            <a:noFill/>
            <a:miter lim="800000"/>
            <a:headEnd/>
            <a:tailEnd/>
          </a:ln>
        </p:spPr>
      </p:pic>
      <p:sp>
        <p:nvSpPr>
          <p:cNvPr id="8" name="TextBox 7"/>
          <p:cNvSpPr txBox="1"/>
          <p:nvPr/>
        </p:nvSpPr>
        <p:spPr>
          <a:xfrm>
            <a:off x="3352801" y="6324600"/>
            <a:ext cx="1241045" cy="523220"/>
          </a:xfrm>
          <a:prstGeom prst="rect">
            <a:avLst/>
          </a:prstGeom>
          <a:noFill/>
        </p:spPr>
        <p:txBody>
          <a:bodyPr wrap="none" rtlCol="0">
            <a:spAutoFit/>
          </a:bodyPr>
          <a:lstStyle/>
          <a:p>
            <a:r>
              <a:rPr lang="en-US" altLang="ko-KR" sz="2800"/>
              <a:t>English</a:t>
            </a:r>
            <a:endParaRPr lang="ko-KR" altLang="en-US" sz="2800"/>
          </a:p>
        </p:txBody>
      </p:sp>
      <p:sp>
        <p:nvSpPr>
          <p:cNvPr id="9" name="TextBox 8"/>
          <p:cNvSpPr txBox="1"/>
          <p:nvPr/>
        </p:nvSpPr>
        <p:spPr>
          <a:xfrm>
            <a:off x="7620000" y="6334780"/>
            <a:ext cx="1224566" cy="523220"/>
          </a:xfrm>
          <a:prstGeom prst="rect">
            <a:avLst/>
          </a:prstGeom>
          <a:noFill/>
        </p:spPr>
        <p:txBody>
          <a:bodyPr wrap="none" rtlCol="0">
            <a:spAutoFit/>
          </a:bodyPr>
          <a:lstStyle/>
          <a:p>
            <a:r>
              <a:rPr lang="en-US" altLang="ko-KR" sz="2800"/>
              <a:t>Korean</a:t>
            </a:r>
            <a:endParaRPr lang="ko-KR" altLang="en-US" sz="2800"/>
          </a:p>
        </p:txBody>
      </p:sp>
    </p:spTree>
    <p:extLst>
      <p:ext uri="{BB962C8B-B14F-4D97-AF65-F5344CB8AC3E}">
        <p14:creationId xmlns:p14="http://schemas.microsoft.com/office/powerpoint/2010/main" val="346835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33265"/>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1" y="3576936"/>
            <a:ext cx="1327479" cy="461665"/>
          </a:xfrm>
          <a:prstGeom prst="rect">
            <a:avLst/>
          </a:prstGeom>
          <a:noFill/>
        </p:spPr>
        <p:txBody>
          <a:bodyPr wrap="none" rtlCol="0">
            <a:spAutoFit/>
          </a:bodyPr>
          <a:lstStyle/>
          <a:p>
            <a:r>
              <a:rPr lang="en-US" sz="2400"/>
              <a:t>Language</a:t>
            </a:r>
            <a:endParaRPr lang="en-US"/>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cxnSp>
        <p:nvCxnSpPr>
          <p:cNvPr id="17" name="Straight Arrow Connector 16"/>
          <p:cNvCxnSpPr/>
          <p:nvPr/>
        </p:nvCxnSpPr>
        <p:spPr>
          <a:xfrm>
            <a:off x="4751834" y="2590800"/>
            <a:ext cx="3009900" cy="0"/>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56862" y="2971800"/>
            <a:ext cx="59984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[1]</a:t>
            </a: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Common Translation Process…</a:t>
            </a:r>
            <a:endParaRPr lang="en-US" sz="1200" i="1"/>
          </a:p>
        </p:txBody>
      </p:sp>
      <p:sp>
        <p:nvSpPr>
          <p:cNvPr id="18" name="TextBox 17"/>
          <p:cNvSpPr txBox="1"/>
          <p:nvPr/>
        </p:nvSpPr>
        <p:spPr>
          <a:xfrm>
            <a:off x="1951892" y="4152901"/>
            <a:ext cx="1399998" cy="830997"/>
          </a:xfrm>
          <a:prstGeom prst="rect">
            <a:avLst/>
          </a:prstGeom>
          <a:noFill/>
        </p:spPr>
        <p:txBody>
          <a:bodyPr wrap="square" rtlCol="0">
            <a:spAutoFit/>
          </a:bodyPr>
          <a:lstStyle/>
          <a:p>
            <a:pPr algn="ctr"/>
            <a:r>
              <a:rPr lang="en-US" sz="2400"/>
              <a:t>Meaning in context</a:t>
            </a:r>
            <a:endParaRPr lang="en-US"/>
          </a:p>
        </p:txBody>
      </p:sp>
    </p:spTree>
    <p:extLst>
      <p:ext uri="{BB962C8B-B14F-4D97-AF65-F5344CB8AC3E}">
        <p14:creationId xmlns:p14="http://schemas.microsoft.com/office/powerpoint/2010/main" val="24182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16700" y="18669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7401" y="3576936"/>
            <a:ext cx="1327479" cy="461665"/>
          </a:xfrm>
          <a:prstGeom prst="rect">
            <a:avLst/>
          </a:prstGeom>
          <a:noFill/>
        </p:spPr>
        <p:txBody>
          <a:bodyPr wrap="none" rtlCol="0">
            <a:spAutoFit/>
          </a:bodyPr>
          <a:lstStyle/>
          <a:p>
            <a:r>
              <a:rPr lang="en-US" sz="2400"/>
              <a:t>Language</a:t>
            </a:r>
            <a:endParaRPr lang="en-US"/>
          </a:p>
        </p:txBody>
      </p:sp>
      <p:sp>
        <p:nvSpPr>
          <p:cNvPr id="12" name="TextBox 11"/>
          <p:cNvSpPr txBox="1"/>
          <p:nvPr/>
        </p:nvSpPr>
        <p:spPr>
          <a:xfrm>
            <a:off x="2057401" y="4034136"/>
            <a:ext cx="1399998" cy="830997"/>
          </a:xfrm>
          <a:prstGeom prst="rect">
            <a:avLst/>
          </a:prstGeom>
          <a:noFill/>
        </p:spPr>
        <p:txBody>
          <a:bodyPr wrap="square" rtlCol="0">
            <a:spAutoFit/>
          </a:bodyPr>
          <a:lstStyle/>
          <a:p>
            <a:pPr algn="ctr"/>
            <a:r>
              <a:rPr lang="en-US" sz="2400"/>
              <a:t>Meaning in context</a:t>
            </a:r>
            <a:endParaRPr lang="en-US"/>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cxnSp>
        <p:nvCxnSpPr>
          <p:cNvPr id="17" name="Straight Arrow Connector 16"/>
          <p:cNvCxnSpPr/>
          <p:nvPr/>
        </p:nvCxnSpPr>
        <p:spPr>
          <a:xfrm>
            <a:off x="4305300" y="2871265"/>
            <a:ext cx="0" cy="1681033"/>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334000" y="2871265"/>
            <a:ext cx="2286000" cy="2173771"/>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96200" y="3081635"/>
            <a:ext cx="0" cy="2087364"/>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05378" y="4645779"/>
            <a:ext cx="59984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[1]</a:t>
            </a:r>
          </a:p>
        </p:txBody>
      </p:sp>
      <p:sp>
        <p:nvSpPr>
          <p:cNvPr id="23" name="TextBox 22"/>
          <p:cNvSpPr txBox="1"/>
          <p:nvPr/>
        </p:nvSpPr>
        <p:spPr>
          <a:xfrm>
            <a:off x="5638800" y="3770969"/>
            <a:ext cx="61587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[2]</a:t>
            </a:r>
          </a:p>
        </p:txBody>
      </p:sp>
      <p:sp>
        <p:nvSpPr>
          <p:cNvPr id="29" name="TextBox 28"/>
          <p:cNvSpPr txBox="1"/>
          <p:nvPr/>
        </p:nvSpPr>
        <p:spPr>
          <a:xfrm>
            <a:off x="4450046" y="5334000"/>
            <a:ext cx="3644331"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[4. Same or Different?]</a:t>
            </a: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Thinking Process for Translation</a:t>
            </a:r>
            <a:endParaRPr lang="en-US" sz="1200" i="1"/>
          </a:p>
        </p:txBody>
      </p:sp>
      <p:cxnSp>
        <p:nvCxnSpPr>
          <p:cNvPr id="18" name="Straight Arrow Connector 17"/>
          <p:cNvCxnSpPr/>
          <p:nvPr/>
        </p:nvCxnSpPr>
        <p:spPr>
          <a:xfrm flipV="1">
            <a:off x="5486400" y="5169000"/>
            <a:ext cx="1905000" cy="28437"/>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347266" y="3200400"/>
            <a:ext cx="0" cy="1997036"/>
          </a:xfrm>
          <a:prstGeom prst="straightConnector1">
            <a:avLst/>
          </a:prstGeom>
          <a:ln w="57150">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43267" y="4921607"/>
            <a:ext cx="784189" cy="523220"/>
          </a:xfrm>
          <a:prstGeom prst="rect">
            <a:avLst/>
          </a:prstGeom>
          <a:noFill/>
        </p:spPr>
        <p:txBody>
          <a:bodyPr wrap="none" rtlCol="0">
            <a:spAutoFit/>
          </a:bodyPr>
          <a:lstStyle/>
          <a:p>
            <a:r>
              <a:rPr lang="en-US" sz="2800" b="1">
                <a:effectLst>
                  <a:glow rad="228600">
                    <a:srgbClr val="FFFF00">
                      <a:alpha val="40000"/>
                    </a:srgbClr>
                  </a:glow>
                  <a:outerShdw blurRad="38100" dist="38100" dir="2700000" algn="tl">
                    <a:srgbClr val="000000">
                      <a:alpha val="43137"/>
                    </a:srgbClr>
                  </a:outerShdw>
                </a:effectLst>
              </a:rPr>
              <a:t>[2a]</a:t>
            </a:r>
          </a:p>
        </p:txBody>
      </p:sp>
      <p:sp>
        <p:nvSpPr>
          <p:cNvPr id="27" name="TextBox 26"/>
          <p:cNvSpPr txBox="1"/>
          <p:nvPr/>
        </p:nvSpPr>
        <p:spPr>
          <a:xfrm>
            <a:off x="7391400" y="3807767"/>
            <a:ext cx="615874" cy="523220"/>
          </a:xfrm>
          <a:prstGeom prst="rect">
            <a:avLst/>
          </a:prstGeom>
          <a:noFill/>
        </p:spPr>
        <p:txBody>
          <a:bodyPr wrap="none" rtlCol="0">
            <a:spAutoFit/>
          </a:bodyPr>
          <a:lstStyle/>
          <a:p>
            <a:r>
              <a:rPr lang="en-US" sz="2800" b="1">
                <a:effectLst>
                  <a:glow rad="228600">
                    <a:schemeClr val="accent2">
                      <a:satMod val="175000"/>
                      <a:alpha val="40000"/>
                    </a:schemeClr>
                  </a:glow>
                  <a:outerShdw blurRad="38100" dist="38100" dir="2700000" algn="tl">
                    <a:srgbClr val="000000">
                      <a:alpha val="43137"/>
                    </a:srgbClr>
                  </a:outerShdw>
                </a:effectLst>
              </a:rPr>
              <a:t>[3]</a:t>
            </a:r>
          </a:p>
        </p:txBody>
      </p:sp>
      <p:sp>
        <p:nvSpPr>
          <p:cNvPr id="24" name="TextBox 23"/>
          <p:cNvSpPr txBox="1"/>
          <p:nvPr/>
        </p:nvSpPr>
        <p:spPr>
          <a:xfrm>
            <a:off x="8055012" y="3810000"/>
            <a:ext cx="784189" cy="523220"/>
          </a:xfrm>
          <a:prstGeom prst="rect">
            <a:avLst/>
          </a:prstGeom>
          <a:noFill/>
        </p:spPr>
        <p:txBody>
          <a:bodyPr wrap="none" rtlCol="0">
            <a:spAutoFit/>
          </a:bodyPr>
          <a:lstStyle/>
          <a:p>
            <a:r>
              <a:rPr lang="en-US" sz="2800" b="1">
                <a:effectLst>
                  <a:glow rad="228600">
                    <a:srgbClr val="FFFF00">
                      <a:alpha val="40000"/>
                    </a:srgbClr>
                  </a:glow>
                  <a:outerShdw blurRad="38100" dist="38100" dir="2700000" algn="tl">
                    <a:srgbClr val="000000">
                      <a:alpha val="43137"/>
                    </a:srgbClr>
                  </a:outerShdw>
                </a:effectLst>
              </a:rPr>
              <a:t>[3a]</a:t>
            </a:r>
          </a:p>
        </p:txBody>
      </p:sp>
    </p:spTree>
    <p:extLst>
      <p:ext uri="{BB962C8B-B14F-4D97-AF65-F5344CB8AC3E}">
        <p14:creationId xmlns:p14="http://schemas.microsoft.com/office/powerpoint/2010/main" val="16408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p:bldP spid="26" grpId="0"/>
      <p:bldP spid="27"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61365"/>
            <a:ext cx="8229600" cy="1066800"/>
          </a:xfrm>
        </p:spPr>
        <p:txBody>
          <a:bodyPr>
            <a:normAutofit/>
          </a:bodyPr>
          <a:lstStyle/>
          <a:p>
            <a:r>
              <a:rPr lang="en-US" b="1">
                <a:solidFill>
                  <a:schemeClr val="accent1"/>
                </a:solidFill>
              </a:rPr>
              <a:t>Word Meaning Relationships</a:t>
            </a:r>
            <a:endParaRPr lang="en-US" i="1"/>
          </a:p>
        </p:txBody>
      </p:sp>
      <p:graphicFrame>
        <p:nvGraphicFramePr>
          <p:cNvPr id="8" name="표 7"/>
          <p:cNvGraphicFramePr>
            <a:graphicFrameLocks noGrp="1"/>
          </p:cNvGraphicFramePr>
          <p:nvPr>
            <p:extLst>
              <p:ext uri="{D42A27DB-BD31-4B8C-83A1-F6EECF244321}">
                <p14:modId xmlns:p14="http://schemas.microsoft.com/office/powerpoint/2010/main" val="2843131148"/>
              </p:ext>
            </p:extLst>
          </p:nvPr>
        </p:nvGraphicFramePr>
        <p:xfrm>
          <a:off x="2057400" y="1111624"/>
          <a:ext cx="8534400" cy="5265510"/>
        </p:xfrm>
        <a:graphic>
          <a:graphicData uri="http://schemas.openxmlformats.org/drawingml/2006/table">
            <a:tbl>
              <a:tblPr/>
              <a:tblGrid>
                <a:gridCol w="12954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268326">
                <a:tc>
                  <a:txBody>
                    <a:bodyPr/>
                    <a:lstStyle/>
                    <a:p>
                      <a:pPr algn="ctr" latinLnBrk="1">
                        <a:spcAft>
                          <a:spcPts val="0"/>
                        </a:spcAft>
                      </a:pPr>
                      <a:r>
                        <a:rPr lang="en-US" sz="1800" kern="100">
                          <a:latin typeface="+mn-lt"/>
                          <a:ea typeface="맑은 고딕"/>
                          <a:cs typeface="Times New Roman"/>
                        </a:rPr>
                        <a:t>Relationship</a:t>
                      </a:r>
                      <a:endParaRPr lang="ko-KR"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800" kern="100">
                          <a:latin typeface="+mn-lt"/>
                          <a:ea typeface="맑은 고딕"/>
                          <a:cs typeface="Times New Roman"/>
                        </a:rPr>
                        <a:t>Definition</a:t>
                      </a:r>
                      <a:endParaRPr lang="ko-KR"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5030">
                <a:tc>
                  <a:txBody>
                    <a:bodyPr/>
                    <a:lstStyle/>
                    <a:p>
                      <a:pPr algn="ctr" latinLnBrk="1">
                        <a:spcAft>
                          <a:spcPts val="0"/>
                        </a:spcAft>
                      </a:pPr>
                      <a:r>
                        <a:rPr lang="en-US" sz="1800" kern="100">
                          <a:latin typeface="+mn-lt"/>
                          <a:ea typeface="맑은 고딕"/>
                          <a:cs typeface="Times New Roman"/>
                        </a:rPr>
                        <a:t>1:1</a:t>
                      </a:r>
                      <a:endParaRPr lang="ko-KR" sz="1800" kern="10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endParaRPr lang="en-US" sz="1800" kern="100">
                        <a:latin typeface="+mn-lt"/>
                        <a:ea typeface="맑은 고딕"/>
                        <a:cs typeface="Times New Roman"/>
                      </a:endParaRPr>
                    </a:p>
                    <a:p>
                      <a:pPr algn="just" latinLnBrk="1">
                        <a:spcAft>
                          <a:spcPts val="0"/>
                        </a:spcAft>
                      </a:pPr>
                      <a:r>
                        <a:rPr lang="en-US" sz="1800" kern="100">
                          <a:latin typeface="+mn-lt"/>
                          <a:ea typeface="맑은 고딕"/>
                          <a:cs typeface="Times New Roman"/>
                        </a:rPr>
                        <a:t>The word or phrase meaning being translated from English has a perfect </a:t>
                      </a:r>
                    </a:p>
                    <a:p>
                      <a:pPr algn="just" latinLnBrk="1">
                        <a:spcAft>
                          <a:spcPts val="0"/>
                        </a:spcAft>
                      </a:pPr>
                      <a:r>
                        <a:rPr lang="en-US" sz="1800" kern="100">
                          <a:latin typeface="+mn-lt"/>
                          <a:ea typeface="맑은 고딕"/>
                          <a:cs typeface="Times New Roman"/>
                        </a:rPr>
                        <a:t>word or phrase match in Korean.</a:t>
                      </a:r>
                      <a:endParaRPr lang="ko-KR" sz="1800" kern="100">
                        <a:latin typeface="+mn-lt"/>
                        <a:ea typeface="맑은 고딕"/>
                        <a:cs typeface="Times New Roman"/>
                      </a:endParaRPr>
                    </a:p>
                    <a:p>
                      <a:pPr algn="just" latinLnBrk="1">
                        <a:spcAft>
                          <a:spcPts val="0"/>
                        </a:spcAft>
                      </a:pPr>
                      <a:r>
                        <a:rPr lang="en-US" sz="1800" kern="100">
                          <a:latin typeface="+mn-lt"/>
                          <a:ea typeface="맑은 고딕"/>
                          <a:cs typeface="Times New Roman"/>
                        </a:rPr>
                        <a:t>English word + Meaning = Korean word + Meaning</a:t>
                      </a: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1632">
                <a:tc rowSpan="2">
                  <a:txBody>
                    <a:bodyPr/>
                    <a:lstStyle/>
                    <a:p>
                      <a:pPr algn="ctr" latinLnBrk="1">
                        <a:spcAft>
                          <a:spcPts val="0"/>
                        </a:spcAft>
                      </a:pPr>
                      <a:r>
                        <a:rPr lang="en-US" sz="1800" kern="100">
                          <a:latin typeface="+mn-lt"/>
                          <a:ea typeface="맑은 고딕"/>
                          <a:cs typeface="Times New Roman"/>
                        </a:rPr>
                        <a:t>Fake 1:1</a:t>
                      </a:r>
                      <a:endParaRPr lang="ko-KR" sz="1800" kern="10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u="sng" kern="100">
                          <a:latin typeface="+mn-lt"/>
                          <a:ea typeface="맑은 고딕"/>
                          <a:cs typeface="Times New Roman"/>
                        </a:rPr>
                        <a:t>Type A</a:t>
                      </a:r>
                      <a:endParaRPr lang="ko-KR" sz="1800" u="sng" kern="100">
                        <a:latin typeface="+mn-lt"/>
                        <a:ea typeface="맑은 고딕"/>
                        <a:cs typeface="Times New Roman"/>
                      </a:endParaRPr>
                    </a:p>
                    <a:p>
                      <a:pPr algn="just" latinLnBrk="1">
                        <a:spcAft>
                          <a:spcPts val="0"/>
                        </a:spcAft>
                      </a:pPr>
                      <a:r>
                        <a:rPr lang="en-US" sz="1800" kern="100">
                          <a:latin typeface="+mn-lt"/>
                          <a:ea typeface="맑은 고딕"/>
                          <a:cs typeface="Times New Roman"/>
                        </a:rPr>
                        <a:t>Words appear to have 1:1 relationship; however, in context the meaning of </a:t>
                      </a:r>
                    </a:p>
                    <a:p>
                      <a:pPr algn="just" latinLnBrk="1">
                        <a:spcAft>
                          <a:spcPts val="0"/>
                        </a:spcAft>
                      </a:pPr>
                      <a:r>
                        <a:rPr lang="en-US" sz="1800" kern="100">
                          <a:latin typeface="+mn-lt"/>
                          <a:ea typeface="맑은 고딕"/>
                          <a:cs typeface="Times New Roman"/>
                        </a:rPr>
                        <a:t>the English word is not what it first appears. Therefore, the Korean </a:t>
                      </a:r>
                    </a:p>
                    <a:p>
                      <a:pPr algn="just" latinLnBrk="1">
                        <a:spcAft>
                          <a:spcPts val="0"/>
                        </a:spcAft>
                      </a:pPr>
                      <a:r>
                        <a:rPr lang="en-US" sz="1800" kern="100">
                          <a:latin typeface="+mn-lt"/>
                          <a:ea typeface="맑은 고딕"/>
                          <a:cs typeface="Times New Roman"/>
                        </a:rPr>
                        <a:t>translation/explanation must also reflect the meaning in context.</a:t>
                      </a:r>
                    </a:p>
                    <a:p>
                      <a:pPr algn="just" latinLnBrk="1">
                        <a:spcAft>
                          <a:spcPts val="0"/>
                        </a:spcAft>
                      </a:pPr>
                      <a:endParaRPr lang="en-US"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1632">
                <a:tc vMerge="1">
                  <a:txBody>
                    <a:bodyPr/>
                    <a:lstStyle/>
                    <a:p>
                      <a:pPr latinLnBrk="1"/>
                      <a:endParaRPr lang="ko-KR" altLang="en-US"/>
                    </a:p>
                  </a:txBody>
                  <a:tcPr/>
                </a:tc>
                <a:tc>
                  <a:txBody>
                    <a:bodyPr/>
                    <a:lstStyle/>
                    <a:p>
                      <a:pPr algn="just" latinLnBrk="1">
                        <a:spcAft>
                          <a:spcPts val="0"/>
                        </a:spcAft>
                      </a:pPr>
                      <a:r>
                        <a:rPr lang="en-US" sz="1800" u="sng" kern="100">
                          <a:latin typeface="+mn-lt"/>
                          <a:ea typeface="맑은 고딕"/>
                          <a:cs typeface="Times New Roman"/>
                        </a:rPr>
                        <a:t>Type B</a:t>
                      </a:r>
                      <a:endParaRPr lang="ko-KR" sz="1800" u="sng" kern="100">
                        <a:latin typeface="+mn-lt"/>
                        <a:ea typeface="맑은 고딕"/>
                        <a:cs typeface="Times New Roman"/>
                      </a:endParaRPr>
                    </a:p>
                    <a:p>
                      <a:pPr algn="just" latinLnBrk="1">
                        <a:spcAft>
                          <a:spcPts val="0"/>
                        </a:spcAft>
                      </a:pPr>
                      <a:r>
                        <a:rPr lang="en-US" sz="1800" kern="100">
                          <a:latin typeface="+mn-lt"/>
                          <a:ea typeface="맑은 고딕"/>
                          <a:cs typeface="Times New Roman"/>
                        </a:rPr>
                        <a:t>On the surface, the words appear to have a perfect 1:1 relationship; </a:t>
                      </a:r>
                    </a:p>
                    <a:p>
                      <a:pPr algn="just" latinLnBrk="1">
                        <a:spcAft>
                          <a:spcPts val="0"/>
                        </a:spcAft>
                      </a:pPr>
                      <a:r>
                        <a:rPr lang="en-US" sz="1800" kern="100">
                          <a:latin typeface="+mn-lt"/>
                          <a:ea typeface="맑은 고딕"/>
                          <a:cs typeface="Times New Roman"/>
                        </a:rPr>
                        <a:t>however, slight differences exist in meaning. (Word meaning differs in </a:t>
                      </a:r>
                    </a:p>
                    <a:p>
                      <a:pPr algn="just" latinLnBrk="1">
                        <a:spcAft>
                          <a:spcPts val="0"/>
                        </a:spcAft>
                      </a:pPr>
                      <a:r>
                        <a:rPr lang="en-US" sz="1800" kern="100">
                          <a:latin typeface="+mn-lt"/>
                          <a:ea typeface="맑은 고딕"/>
                          <a:cs typeface="Times New Roman"/>
                        </a:rPr>
                        <a:t>different language and cultures.)</a:t>
                      </a:r>
                    </a:p>
                    <a:p>
                      <a:pPr algn="just" latinLnBrk="1">
                        <a:spcAft>
                          <a:spcPts val="0"/>
                        </a:spcAft>
                      </a:pPr>
                      <a:endParaRPr lang="ko-KR" sz="1800"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4979">
                <a:tc>
                  <a:txBody>
                    <a:bodyPr/>
                    <a:lstStyle/>
                    <a:p>
                      <a:pPr algn="ctr" latinLnBrk="1">
                        <a:spcAft>
                          <a:spcPts val="0"/>
                        </a:spcAft>
                      </a:pPr>
                      <a:r>
                        <a:rPr lang="en-US" sz="1800" kern="100">
                          <a:latin typeface="+mn-lt"/>
                          <a:ea typeface="맑은 고딕"/>
                          <a:cs typeface="Times New Roman"/>
                        </a:rPr>
                        <a:t>1:0</a:t>
                      </a:r>
                      <a:endParaRPr lang="ko-KR" sz="1800" kern="100">
                        <a:latin typeface="+mn-lt"/>
                        <a:ea typeface="맑은 고딕"/>
                        <a:cs typeface="Times New Roman"/>
                      </a:endParaRPr>
                    </a:p>
                  </a:txBody>
                  <a:tcPr marL="41988" marR="41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kern="100">
                          <a:latin typeface="+mn-lt"/>
                          <a:ea typeface="맑은 고딕"/>
                          <a:cs typeface="Times New Roman"/>
                        </a:rPr>
                        <a:t>English word and meaning has no direct match in Korean, and therefore, </a:t>
                      </a:r>
                    </a:p>
                    <a:p>
                      <a:pPr algn="just" latinLnBrk="1">
                        <a:spcAft>
                          <a:spcPts val="0"/>
                        </a:spcAft>
                      </a:pPr>
                      <a:r>
                        <a:rPr lang="en-US" sz="1800" kern="100">
                          <a:latin typeface="+mn-lt"/>
                          <a:ea typeface="맑은 고딕"/>
                          <a:cs typeface="Times New Roman"/>
                        </a:rPr>
                        <a:t>requires an explanation of meaning.</a:t>
                      </a:r>
                      <a:endParaRPr lang="ko-KR" sz="1800" kern="100">
                        <a:latin typeface="+mn-lt"/>
                        <a:ea typeface="맑은 고딕"/>
                        <a:cs typeface="Times New Roman"/>
                      </a:endParaRPr>
                    </a:p>
                    <a:p>
                      <a:pPr algn="just" latinLnBrk="1">
                        <a:spcAft>
                          <a:spcPts val="0"/>
                        </a:spcAft>
                      </a:pPr>
                      <a:endParaRPr lang="ko-KR" sz="1800" b="1" kern="100">
                        <a:latin typeface="+mn-lt"/>
                        <a:ea typeface="맑은 고딕"/>
                        <a:cs typeface="Times New Roman"/>
                      </a:endParaRPr>
                    </a:p>
                  </a:txBody>
                  <a:tcPr marL="41988" marR="4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2175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Steps to Effective L1 </a:t>
            </a:r>
            <a:endParaRPr lang="en-US"/>
          </a:p>
        </p:txBody>
      </p:sp>
      <p:sp>
        <p:nvSpPr>
          <p:cNvPr id="3" name="Content Placeholder 2"/>
          <p:cNvSpPr>
            <a:spLocks noGrp="1"/>
          </p:cNvSpPr>
          <p:nvPr>
            <p:ph idx="1"/>
          </p:nvPr>
        </p:nvSpPr>
        <p:spPr/>
        <p:txBody>
          <a:bodyPr>
            <a:normAutofit fontScale="92500"/>
          </a:bodyPr>
          <a:lstStyle/>
          <a:p>
            <a:pPr marL="624078" indent="-514350">
              <a:lnSpc>
                <a:spcPct val="200000"/>
              </a:lnSpc>
              <a:buFont typeface="+mj-lt"/>
              <a:buAutoNum type="arabicPeriod"/>
            </a:pPr>
            <a:r>
              <a:rPr lang="en-CA" sz="2000"/>
              <a:t>DO NOT translate word to word simply from memory or from an English to Korean dictionary! (GTM style) this can lead to inaccurate translation! </a:t>
            </a:r>
          </a:p>
          <a:p>
            <a:pPr marL="624078" indent="-514350">
              <a:lnSpc>
                <a:spcPct val="200000"/>
              </a:lnSpc>
              <a:buFont typeface="+mj-lt"/>
              <a:buAutoNum type="arabicPeriod"/>
            </a:pPr>
            <a:r>
              <a:rPr lang="en-CA" sz="2000"/>
              <a:t>Find the English meaning of the word or phrase in the context you are teaching.</a:t>
            </a:r>
          </a:p>
          <a:p>
            <a:pPr marL="624078" indent="-514350">
              <a:lnSpc>
                <a:spcPct val="200000"/>
              </a:lnSpc>
              <a:buAutoNum type="arabicPeriod"/>
            </a:pPr>
            <a:r>
              <a:rPr lang="en-CA" sz="2000"/>
              <a:t>DO NOT teach multiple definitions. The context will give you the correct meaning to teach.</a:t>
            </a:r>
          </a:p>
          <a:p>
            <a:pPr marL="624078" indent="-514350">
              <a:lnSpc>
                <a:spcPct val="200000"/>
              </a:lnSpc>
              <a:buAutoNum type="arabicPeriod"/>
            </a:pPr>
            <a:r>
              <a:rPr lang="en-CA" sz="2000"/>
              <a:t>This is your starting point to effective translation. </a:t>
            </a:r>
          </a:p>
        </p:txBody>
      </p:sp>
    </p:spTree>
    <p:extLst>
      <p:ext uri="{BB962C8B-B14F-4D97-AF65-F5344CB8AC3E}">
        <p14:creationId xmlns:p14="http://schemas.microsoft.com/office/powerpoint/2010/main" val="4247700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Let’s Try</a:t>
            </a:r>
            <a:endParaRPr lang="en-US"/>
          </a:p>
        </p:txBody>
      </p:sp>
      <p:sp>
        <p:nvSpPr>
          <p:cNvPr id="3" name="Content Placeholder 2"/>
          <p:cNvSpPr>
            <a:spLocks noGrp="1"/>
          </p:cNvSpPr>
          <p:nvPr>
            <p:ph idx="1"/>
          </p:nvPr>
        </p:nvSpPr>
        <p:spPr/>
        <p:txBody>
          <a:bodyPr/>
          <a:lstStyle/>
          <a:p>
            <a:endParaRPr lang="en-CA"/>
          </a:p>
          <a:p>
            <a:endParaRPr lang="en-CA"/>
          </a:p>
          <a:p>
            <a:r>
              <a:rPr lang="en-CA"/>
              <a:t>I ate a </a:t>
            </a:r>
            <a:r>
              <a:rPr lang="en-CA" b="1" i="1" u="sng"/>
              <a:t>big apple</a:t>
            </a:r>
            <a:r>
              <a:rPr lang="en-CA"/>
              <a:t>.</a:t>
            </a:r>
          </a:p>
        </p:txBody>
      </p:sp>
    </p:spTree>
    <p:extLst>
      <p:ext uri="{BB962C8B-B14F-4D97-AF65-F5344CB8AC3E}">
        <p14:creationId xmlns:p14="http://schemas.microsoft.com/office/powerpoint/2010/main" val="2318748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1:1 Translation</a:t>
            </a:r>
            <a:endParaRPr lang="en-US" sz="1200" i="1"/>
          </a:p>
        </p:txBody>
      </p:sp>
      <p:sp>
        <p:nvSpPr>
          <p:cNvPr id="2" name="TextBox 1"/>
          <p:cNvSpPr txBox="1"/>
          <p:nvPr/>
        </p:nvSpPr>
        <p:spPr>
          <a:xfrm>
            <a:off x="3558926" y="2895601"/>
            <a:ext cx="126509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big apple</a:t>
            </a:r>
          </a:p>
        </p:txBody>
      </p:sp>
      <p:sp>
        <p:nvSpPr>
          <p:cNvPr id="18" name="TextBox 17"/>
          <p:cNvSpPr txBox="1"/>
          <p:nvPr/>
        </p:nvSpPr>
        <p:spPr>
          <a:xfrm>
            <a:off x="7578804" y="2911034"/>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a:t>큰사과</a:t>
            </a:r>
            <a:endParaRPr lang="en-US" sz="2400"/>
          </a:p>
        </p:txBody>
      </p:sp>
      <p:pic>
        <p:nvPicPr>
          <p:cNvPr id="25" name="Picture 24"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3276600" y="4347904"/>
            <a:ext cx="2133600" cy="1976697"/>
          </a:xfrm>
          <a:prstGeom prst="rect">
            <a:avLst/>
          </a:prstGeom>
          <a:noFill/>
          <a:ln w="9525">
            <a:noFill/>
            <a:miter lim="800000"/>
            <a:headEnd/>
            <a:tailEnd/>
          </a:ln>
        </p:spPr>
      </p:pic>
      <p:pic>
        <p:nvPicPr>
          <p:cNvPr id="26" name="Picture 25"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7090906" y="4347903"/>
            <a:ext cx="2133600" cy="1976697"/>
          </a:xfrm>
          <a:prstGeom prst="rect">
            <a:avLst/>
          </a:prstGeom>
          <a:noFill/>
          <a:ln w="9525">
            <a:noFill/>
            <a:miter lim="800000"/>
            <a:headEnd/>
            <a:tailEnd/>
          </a:ln>
        </p:spPr>
      </p:pic>
      <p:sp>
        <p:nvSpPr>
          <p:cNvPr id="3" name="Equal 2"/>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7" name="Equal 26"/>
          <p:cNvSpPr/>
          <p:nvPr/>
        </p:nvSpPr>
        <p:spPr>
          <a:xfrm>
            <a:off x="5638800" y="47244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0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194-A04A-4F48-A735-694E25325B45}"/>
              </a:ext>
            </a:extLst>
          </p:cNvPr>
          <p:cNvSpPr>
            <a:spLocks noGrp="1"/>
          </p:cNvSpPr>
          <p:nvPr>
            <p:ph type="title"/>
          </p:nvPr>
        </p:nvSpPr>
        <p:spPr/>
        <p:txBody>
          <a:bodyPr>
            <a:normAutofit fontScale="90000"/>
          </a:bodyPr>
          <a:lstStyle/>
          <a:p>
            <a:r>
              <a:rPr lang="en-CA" dirty="0"/>
              <a:t>What is it to ‘know’ a word/phrase/ grammatical construction?</a:t>
            </a:r>
          </a:p>
        </p:txBody>
      </p:sp>
      <p:sp>
        <p:nvSpPr>
          <p:cNvPr id="3" name="Content Placeholder 2">
            <a:extLst>
              <a:ext uri="{FF2B5EF4-FFF2-40B4-BE49-F238E27FC236}">
                <a16:creationId xmlns:a16="http://schemas.microsoft.com/office/drawing/2014/main" id="{7DEAA956-1126-4C8E-9B7A-6549614AC105}"/>
              </a:ext>
            </a:extLst>
          </p:cNvPr>
          <p:cNvSpPr>
            <a:spLocks noGrp="1"/>
          </p:cNvSpPr>
          <p:nvPr>
            <p:ph idx="1"/>
          </p:nvPr>
        </p:nvSpPr>
        <p:spPr/>
        <p:txBody>
          <a:bodyPr/>
          <a:lstStyle/>
          <a:p>
            <a:endParaRPr lang="en-CA" dirty="0"/>
          </a:p>
          <a:p>
            <a:r>
              <a:rPr lang="en-CA" dirty="0"/>
              <a:t>To understand receptive input, what do students need to know?</a:t>
            </a:r>
          </a:p>
          <a:p>
            <a:pPr lvl="1"/>
            <a:endParaRPr lang="en-CA" dirty="0"/>
          </a:p>
          <a:p>
            <a:r>
              <a:rPr lang="en-CA" dirty="0"/>
              <a:t>To be able to use it in productive output, what do students need to know?</a:t>
            </a:r>
          </a:p>
          <a:p>
            <a:endParaRPr lang="en-CA" dirty="0"/>
          </a:p>
        </p:txBody>
      </p:sp>
    </p:spTree>
    <p:extLst>
      <p:ext uri="{BB962C8B-B14F-4D97-AF65-F5344CB8AC3E}">
        <p14:creationId xmlns:p14="http://schemas.microsoft.com/office/powerpoint/2010/main" val="2415068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Let’s Try</a:t>
            </a:r>
            <a:endParaRPr lang="en-US"/>
          </a:p>
        </p:txBody>
      </p:sp>
      <p:sp>
        <p:nvSpPr>
          <p:cNvPr id="3" name="Content Placeholder 2"/>
          <p:cNvSpPr>
            <a:spLocks noGrp="1"/>
          </p:cNvSpPr>
          <p:nvPr>
            <p:ph idx="1"/>
          </p:nvPr>
        </p:nvSpPr>
        <p:spPr/>
        <p:txBody>
          <a:bodyPr/>
          <a:lstStyle/>
          <a:p>
            <a:endParaRPr lang="en-CA"/>
          </a:p>
          <a:p>
            <a:endParaRPr lang="en-CA"/>
          </a:p>
          <a:p>
            <a:r>
              <a:rPr lang="en-CA"/>
              <a:t>I went to the </a:t>
            </a:r>
            <a:r>
              <a:rPr lang="en-CA" b="1" i="1" u="sng"/>
              <a:t>Big Apple.</a:t>
            </a:r>
          </a:p>
        </p:txBody>
      </p:sp>
    </p:spTree>
    <p:extLst>
      <p:ext uri="{BB962C8B-B14F-4D97-AF65-F5344CB8AC3E}">
        <p14:creationId xmlns:p14="http://schemas.microsoft.com/office/powerpoint/2010/main" val="3124699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Fake 1:1 (Type A)Translation</a:t>
            </a:r>
            <a:endParaRPr lang="en-US" sz="1200" i="1"/>
          </a:p>
        </p:txBody>
      </p:sp>
      <p:sp>
        <p:nvSpPr>
          <p:cNvPr id="2" name="TextBox 1"/>
          <p:cNvSpPr txBox="1"/>
          <p:nvPr/>
        </p:nvSpPr>
        <p:spPr>
          <a:xfrm>
            <a:off x="3558926" y="2895601"/>
            <a:ext cx="138050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Big Apple</a:t>
            </a:r>
          </a:p>
        </p:txBody>
      </p:sp>
      <p:sp>
        <p:nvSpPr>
          <p:cNvPr id="18" name="TextBox 17"/>
          <p:cNvSpPr txBox="1"/>
          <p:nvPr/>
        </p:nvSpPr>
        <p:spPr>
          <a:xfrm>
            <a:off x="7578804" y="2911034"/>
            <a:ext cx="110799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a:t>큰사과</a:t>
            </a:r>
            <a:endParaRPr lang="en-US" sz="2400"/>
          </a:p>
        </p:txBody>
      </p:sp>
      <p:pic>
        <p:nvPicPr>
          <p:cNvPr id="26" name="Picture 25" descr="http://appleadayproject.files.wordpress.com/2011/03/apple-full2.jpg"/>
          <p:cNvPicPr/>
          <p:nvPr/>
        </p:nvPicPr>
        <p:blipFill>
          <a:blip r:embed="rId2" cstate="print">
            <a:clrChange>
              <a:clrFrom>
                <a:srgbClr val="FFFFFF"/>
              </a:clrFrom>
              <a:clrTo>
                <a:srgbClr val="FFFFFF">
                  <a:alpha val="0"/>
                </a:srgbClr>
              </a:clrTo>
            </a:clrChange>
          </a:blip>
          <a:srcRect/>
          <a:stretch>
            <a:fillRect/>
          </a:stretch>
        </p:blipFill>
        <p:spPr bwMode="auto">
          <a:xfrm>
            <a:off x="6629400" y="3853935"/>
            <a:ext cx="3119894" cy="2819399"/>
          </a:xfrm>
          <a:prstGeom prst="rect">
            <a:avLst/>
          </a:prstGeom>
          <a:noFill/>
          <a:ln w="9525">
            <a:noFill/>
            <a:miter lim="800000"/>
            <a:headEnd/>
            <a:tailEnd/>
          </a:ln>
        </p:spPr>
      </p:pic>
      <p:pic>
        <p:nvPicPr>
          <p:cNvPr id="2050" name="Picture 2" descr="https://encrypted-tbn2.gstatic.com/images?q=tbn:ANd9GcRuJ9Oc-eHBk9QPOjKbXFf9cNYVI0-NzEzxpo3ketpgQYtluY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174" y="445143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Equal 16"/>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Folded Corner 7"/>
          <p:cNvSpPr/>
          <p:nvPr/>
        </p:nvSpPr>
        <p:spPr>
          <a:xfrm>
            <a:off x="2969846" y="2557585"/>
            <a:ext cx="6324600" cy="33528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t>Fake 1:1 (Type A) Translation</a:t>
            </a:r>
          </a:p>
          <a:p>
            <a:pPr algn="ctr"/>
            <a:endParaRPr lang="en-US" sz="2400" b="1"/>
          </a:p>
          <a:p>
            <a:pPr algn="ctr"/>
            <a:r>
              <a:rPr lang="en-US" sz="2400"/>
              <a:t>There is a representative in the Korean language, but meaning is different. The translation/explanation must reflect the meaning in the context.</a:t>
            </a:r>
          </a:p>
        </p:txBody>
      </p:sp>
    </p:spTree>
    <p:extLst>
      <p:ext uri="{BB962C8B-B14F-4D97-AF65-F5344CB8AC3E}">
        <p14:creationId xmlns:p14="http://schemas.microsoft.com/office/powerpoint/2010/main" val="37699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Let’s Try</a:t>
            </a:r>
            <a:endParaRPr lang="en-US"/>
          </a:p>
        </p:txBody>
      </p:sp>
      <p:sp>
        <p:nvSpPr>
          <p:cNvPr id="3" name="Content Placeholder 2"/>
          <p:cNvSpPr>
            <a:spLocks noGrp="1"/>
          </p:cNvSpPr>
          <p:nvPr>
            <p:ph idx="1"/>
          </p:nvPr>
        </p:nvSpPr>
        <p:spPr/>
        <p:txBody>
          <a:bodyPr/>
          <a:lstStyle/>
          <a:p>
            <a:endParaRPr lang="en-CA"/>
          </a:p>
          <a:p>
            <a:endParaRPr lang="en-CA"/>
          </a:p>
          <a:p>
            <a:r>
              <a:rPr lang="en-CA"/>
              <a:t>The boy ate some </a:t>
            </a:r>
            <a:r>
              <a:rPr lang="en-CA" b="1" i="1" u="sng"/>
              <a:t>shepherd’s pie. </a:t>
            </a:r>
          </a:p>
        </p:txBody>
      </p:sp>
    </p:spTree>
    <p:extLst>
      <p:ext uri="{BB962C8B-B14F-4D97-AF65-F5344CB8AC3E}">
        <p14:creationId xmlns:p14="http://schemas.microsoft.com/office/powerpoint/2010/main" val="4065755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Fake 1:1 (Type A) Translation</a:t>
            </a:r>
            <a:endParaRPr lang="en-US" sz="1200" i="1"/>
          </a:p>
        </p:txBody>
      </p:sp>
      <p:sp>
        <p:nvSpPr>
          <p:cNvPr id="2" name="TextBox 1"/>
          <p:cNvSpPr txBox="1"/>
          <p:nvPr/>
        </p:nvSpPr>
        <p:spPr>
          <a:xfrm>
            <a:off x="3200401" y="2895601"/>
            <a:ext cx="187410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shepherd’s pie</a:t>
            </a:r>
          </a:p>
        </p:txBody>
      </p:sp>
      <p:sp>
        <p:nvSpPr>
          <p:cNvPr id="18" name="TextBox 17"/>
          <p:cNvSpPr txBox="1"/>
          <p:nvPr/>
        </p:nvSpPr>
        <p:spPr>
          <a:xfrm>
            <a:off x="7086601" y="2911034"/>
            <a:ext cx="210826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a:t>양치기의 파이</a:t>
            </a:r>
            <a:endParaRPr lang="en-US" sz="240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39631" y="4051357"/>
            <a:ext cx="2980387"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descr="http://www.kraftrecipes.com/assets/recipe_images/Cheesy_Shepherds_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274" y="4381499"/>
            <a:ext cx="29241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khx5uguLN9U/UMCXCzSCuXI/AAAAAAAAALQ/AU7P7TLWcDg/s1600/sheph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976" y="4359314"/>
            <a:ext cx="2253517" cy="15023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xyztopeka.com/wp-content/uploads/2013/11/pi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255" y="5429048"/>
            <a:ext cx="1868475" cy="1361317"/>
          </a:xfrm>
          <a:prstGeom prst="rect">
            <a:avLst/>
          </a:prstGeom>
          <a:noFill/>
          <a:extLst>
            <a:ext uri="{909E8E84-426E-40DD-AFC4-6F175D3DCCD1}">
              <a14:hiddenFill xmlns:a14="http://schemas.microsoft.com/office/drawing/2010/main">
                <a:solidFill>
                  <a:srgbClr val="FFFFFF"/>
                </a:solidFill>
              </a14:hiddenFill>
            </a:ext>
          </a:extLst>
        </p:spPr>
      </p:pic>
      <p:sp>
        <p:nvSpPr>
          <p:cNvPr id="19" name="Equal 18"/>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 name="Folded Corner 20"/>
          <p:cNvSpPr/>
          <p:nvPr/>
        </p:nvSpPr>
        <p:spPr>
          <a:xfrm>
            <a:off x="2947972" y="2558534"/>
            <a:ext cx="6324600" cy="3352800"/>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t>Fake 1:1 (Type A) Translation</a:t>
            </a:r>
          </a:p>
          <a:p>
            <a:pPr algn="ctr"/>
            <a:endParaRPr lang="en-US" sz="2400" b="1"/>
          </a:p>
          <a:p>
            <a:pPr algn="ctr"/>
            <a:r>
              <a:rPr lang="en-US" sz="2400"/>
              <a:t>There is a representative in the Korean language, but meaning is different. The translation/explanation must reflect the meaning in the context.</a:t>
            </a:r>
          </a:p>
        </p:txBody>
      </p:sp>
      <p:sp>
        <p:nvSpPr>
          <p:cNvPr id="22" name="Text Box 4">
            <a:extLst>
              <a:ext uri="{FF2B5EF4-FFF2-40B4-BE49-F238E27FC236}">
                <a16:creationId xmlns:a16="http://schemas.microsoft.com/office/drawing/2014/main" id="{11D65654-D3E7-4942-A717-4F076125F4AF}"/>
              </a:ext>
            </a:extLst>
          </p:cNvPr>
          <p:cNvSpPr txBox="1">
            <a:spLocks noChangeArrowheads="1"/>
          </p:cNvSpPr>
          <p:nvPr/>
        </p:nvSpPr>
        <p:spPr bwMode="auto">
          <a:xfrm>
            <a:off x="9866923" y="2786185"/>
            <a:ext cx="15240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ts val="1000"/>
              </a:spcAft>
            </a:pPr>
            <a:r>
              <a:rPr lang="zh-CN" altLang="en-US" sz="1400">
                <a:latin typeface="Calibri" pitchFamily="34" charset="0"/>
                <a:ea typeface="SimSun" pitchFamily="2" charset="-122"/>
                <a:cs typeface="Arial" pitchFamily="34" charset="0"/>
              </a:rPr>
              <a:t>고기에 그래비 소스를 섞고 매시트 감자를 위에 얹어 먹는 영국음식</a:t>
            </a:r>
            <a:r>
              <a:rPr lang="en-US" altLang="zh-CN" sz="1400">
                <a:latin typeface="Calibri" pitchFamily="34" charset="0"/>
                <a:ea typeface="SimSun" pitchFamily="2" charset="-122"/>
                <a:cs typeface="Arial" pitchFamily="34" charset="0"/>
              </a:rPr>
              <a:t>. </a:t>
            </a:r>
            <a:endParaRPr lang="en-US" altLang="zh-CN" sz="1400">
              <a:latin typeface="Arial" pitchFamily="34" charset="0"/>
              <a:cs typeface="Arial" pitchFamily="34" charset="0"/>
            </a:endParaRPr>
          </a:p>
        </p:txBody>
      </p:sp>
    </p:spTree>
    <p:extLst>
      <p:ext uri="{BB962C8B-B14F-4D97-AF65-F5344CB8AC3E}">
        <p14:creationId xmlns:p14="http://schemas.microsoft.com/office/powerpoint/2010/main" val="25473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500" fill="hold"/>
                                        <p:tgtEl>
                                          <p:spTgt spid="3076"/>
                                        </p:tgtEl>
                                        <p:attrNameLst>
                                          <p:attrName>ppt_x</p:attrName>
                                        </p:attrNameLst>
                                      </p:cBhvr>
                                      <p:tavLst>
                                        <p:tav tm="0">
                                          <p:val>
                                            <p:strVal val="#ppt_x"/>
                                          </p:val>
                                        </p:tav>
                                        <p:tav tm="100000">
                                          <p:val>
                                            <p:strVal val="#ppt_x"/>
                                          </p:val>
                                        </p:tav>
                                      </p:tavLst>
                                    </p:anim>
                                    <p:anim calcmode="lin" valueType="num">
                                      <p:cBhvr additive="base">
                                        <p:cTn id="22" dur="500" fill="hold"/>
                                        <p:tgtEl>
                                          <p:spTgt spid="307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 calcmode="lin" valueType="num">
                                      <p:cBhvr>
                                        <p:cTn id="49" dur="500" fill="hold"/>
                                        <p:tgtEl>
                                          <p:spTgt spid="21"/>
                                        </p:tgtEl>
                                        <p:attrNameLst>
                                          <p:attrName>style.rotation</p:attrName>
                                        </p:attrNameLst>
                                      </p:cBhvr>
                                      <p:tavLst>
                                        <p:tav tm="0">
                                          <p:val>
                                            <p:fltVal val="90"/>
                                          </p:val>
                                        </p:tav>
                                        <p:tav tm="100000">
                                          <p:val>
                                            <p:fltVal val="0"/>
                                          </p:val>
                                        </p:tav>
                                      </p:tavLst>
                                    </p:anim>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9"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Try</a:t>
            </a:r>
          </a:p>
        </p:txBody>
      </p:sp>
      <p:sp>
        <p:nvSpPr>
          <p:cNvPr id="3" name="Content Placeholder 2"/>
          <p:cNvSpPr>
            <a:spLocks noGrp="1"/>
          </p:cNvSpPr>
          <p:nvPr>
            <p:ph idx="1"/>
          </p:nvPr>
        </p:nvSpPr>
        <p:spPr/>
        <p:txBody>
          <a:bodyPr/>
          <a:lstStyle/>
          <a:p>
            <a:endParaRPr lang="en-US"/>
          </a:p>
          <a:p>
            <a:r>
              <a:rPr lang="en-US" b="1" i="1" u="sng"/>
              <a:t>I love you~</a:t>
            </a:r>
          </a:p>
        </p:txBody>
      </p:sp>
    </p:spTree>
    <p:extLst>
      <p:ext uri="{BB962C8B-B14F-4D97-AF65-F5344CB8AC3E}">
        <p14:creationId xmlns:p14="http://schemas.microsoft.com/office/powerpoint/2010/main" val="2100748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Fake 1:1 (Type B)Translation</a:t>
            </a:r>
            <a:endParaRPr lang="en-US" sz="1200" i="1"/>
          </a:p>
        </p:txBody>
      </p:sp>
      <p:sp>
        <p:nvSpPr>
          <p:cNvPr id="2" name="TextBox 1"/>
          <p:cNvSpPr txBox="1"/>
          <p:nvPr/>
        </p:nvSpPr>
        <p:spPr>
          <a:xfrm>
            <a:off x="3481983" y="2895601"/>
            <a:ext cx="136979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a:t>I love you</a:t>
            </a:r>
          </a:p>
        </p:txBody>
      </p:sp>
      <p:sp>
        <p:nvSpPr>
          <p:cNvPr id="18" name="TextBox 17"/>
          <p:cNvSpPr txBox="1"/>
          <p:nvPr/>
        </p:nvSpPr>
        <p:spPr>
          <a:xfrm>
            <a:off x="7086600" y="2911034"/>
            <a:ext cx="218521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o-KR" altLang="en-US" sz="2400"/>
              <a:t>난 너를 사랑해</a:t>
            </a:r>
            <a:endParaRPr lang="en-US" sz="240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descr="http://www.comments20.com/wp-content/uploads/2012/05/Teddy-Bear-94.jpg"/>
          <p:cNvPicPr/>
          <p:nvPr/>
        </p:nvPicPr>
        <p:blipFill>
          <a:blip r:embed="rId2" cstate="print">
            <a:clrChange>
              <a:clrFrom>
                <a:srgbClr val="FDFFFE"/>
              </a:clrFrom>
              <a:clrTo>
                <a:srgbClr val="FDFFFE">
                  <a:alpha val="0"/>
                </a:srgbClr>
              </a:clrTo>
            </a:clrChange>
          </a:blip>
          <a:srcRect b="10077"/>
          <a:stretch>
            <a:fillRect/>
          </a:stretch>
        </p:blipFill>
        <p:spPr bwMode="auto">
          <a:xfrm>
            <a:off x="3178964" y="4470415"/>
            <a:ext cx="2155036" cy="1847064"/>
          </a:xfrm>
          <a:prstGeom prst="rect">
            <a:avLst/>
          </a:prstGeom>
          <a:noFill/>
          <a:ln w="9525">
            <a:noFill/>
            <a:miter lim="800000"/>
            <a:headEnd/>
            <a:tailEnd/>
          </a:ln>
        </p:spPr>
      </p:pic>
      <p:pic>
        <p:nvPicPr>
          <p:cNvPr id="22" name="Picture 21" descr="http://1.bp.blogspot.com/_tlu2kHvD81k/TNZdj_-9_RI/AAAAAAAAAJY/doqIyoXVge4/s1600/stock-photo-red-heart-wound-around-chain-and-locked-on-lock-24535609.jpg"/>
          <p:cNvPicPr/>
          <p:nvPr/>
        </p:nvPicPr>
        <p:blipFill>
          <a:blip r:embed="rId3" cstate="print">
            <a:clrChange>
              <a:clrFrom>
                <a:srgbClr val="FFFFFF"/>
              </a:clrFrom>
              <a:clrTo>
                <a:srgbClr val="FFFFFF">
                  <a:alpha val="0"/>
                </a:srgbClr>
              </a:clrTo>
            </a:clrChange>
          </a:blip>
          <a:srcRect l="9593" r="11417" b="8543"/>
          <a:stretch>
            <a:fillRect/>
          </a:stretch>
        </p:blipFill>
        <p:spPr bwMode="auto">
          <a:xfrm>
            <a:off x="7129695" y="4341405"/>
            <a:ext cx="2142119" cy="1976074"/>
          </a:xfrm>
          <a:prstGeom prst="rect">
            <a:avLst/>
          </a:prstGeom>
          <a:noFill/>
          <a:ln w="9525">
            <a:noFill/>
            <a:miter lim="800000"/>
            <a:headEnd/>
            <a:tailEnd/>
          </a:ln>
        </p:spPr>
      </p:pic>
      <p:sp>
        <p:nvSpPr>
          <p:cNvPr id="17" name="Equal 16"/>
          <p:cNvSpPr/>
          <p:nvPr/>
        </p:nvSpPr>
        <p:spPr>
          <a:xfrm>
            <a:off x="5638800" y="2743200"/>
            <a:ext cx="1143000" cy="92606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1" name="Folded Corner 20"/>
          <p:cNvSpPr/>
          <p:nvPr/>
        </p:nvSpPr>
        <p:spPr>
          <a:xfrm>
            <a:off x="3048000" y="2514600"/>
            <a:ext cx="6324600" cy="3352800"/>
          </a:xfrm>
          <a:prstGeom prst="foldedCorner">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t>Fake 1:1 (Type B) Translation</a:t>
            </a:r>
          </a:p>
          <a:p>
            <a:pPr algn="ctr"/>
            <a:endParaRPr lang="en-US" sz="2400" b="1"/>
          </a:p>
          <a:p>
            <a:pPr algn="ctr"/>
            <a:r>
              <a:rPr lang="en-US" sz="2400"/>
              <a:t>On a language level, it seems to be a perfect match, however, languages hold different usage and meaning. In such cases, you have to give explanation to provide a full picture of the word/expression used. </a:t>
            </a:r>
          </a:p>
        </p:txBody>
      </p:sp>
      <p:sp>
        <p:nvSpPr>
          <p:cNvPr id="23" name="Text Box 4">
            <a:extLst>
              <a:ext uri="{FF2B5EF4-FFF2-40B4-BE49-F238E27FC236}">
                <a16:creationId xmlns:a16="http://schemas.microsoft.com/office/drawing/2014/main" id="{5E21EC62-2FDA-42EF-9406-12463A14F52F}"/>
              </a:ext>
            </a:extLst>
          </p:cNvPr>
          <p:cNvSpPr txBox="1">
            <a:spLocks noChangeArrowheads="1"/>
          </p:cNvSpPr>
          <p:nvPr/>
        </p:nvSpPr>
        <p:spPr bwMode="auto">
          <a:xfrm>
            <a:off x="10128738" y="2967892"/>
            <a:ext cx="1524000" cy="213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ts val="1000"/>
              </a:spcAft>
            </a:pPr>
            <a:r>
              <a:rPr lang="zh-CN" altLang="en-US" sz="1400">
                <a:latin typeface="Calibri" pitchFamily="34" charset="0"/>
                <a:ea typeface="SimSun" pitchFamily="2" charset="-122"/>
                <a:cs typeface="Arial" pitchFamily="34" charset="0"/>
              </a:rPr>
              <a:t>가족이나 친구들 사이에서 ‘</a:t>
            </a:r>
            <a:r>
              <a:rPr lang="en-US" altLang="zh-CN" sz="1400">
                <a:latin typeface="Calibri" pitchFamily="34" charset="0"/>
                <a:ea typeface="SimSun" pitchFamily="2" charset="-122"/>
                <a:cs typeface="Arial" pitchFamily="34" charset="0"/>
              </a:rPr>
              <a:t>I love you’</a:t>
            </a:r>
            <a:r>
              <a:rPr lang="zh-CN" altLang="en-US" sz="1400">
                <a:latin typeface="Calibri" pitchFamily="34" charset="0"/>
                <a:ea typeface="SimSun" pitchFamily="2" charset="-122"/>
                <a:cs typeface="Arial" pitchFamily="34" charset="0"/>
              </a:rPr>
              <a:t>를 습관적으로 쓰인다</a:t>
            </a:r>
            <a:r>
              <a:rPr lang="en-US" altLang="zh-CN" sz="1400">
                <a:latin typeface="Times New Roman" pitchFamily="18" charset="0"/>
                <a:ea typeface="SimSun" pitchFamily="2" charset="-122"/>
                <a:cs typeface="Arial" pitchFamily="34" charset="0"/>
              </a:rPr>
              <a:t>.</a:t>
            </a:r>
            <a:r>
              <a:rPr lang="en-US" altLang="zh-CN" sz="1400">
                <a:latin typeface="Calibri" pitchFamily="34" charset="0"/>
                <a:ea typeface="SimSun" pitchFamily="2" charset="-122"/>
                <a:cs typeface="Arial" pitchFamily="34" charset="0"/>
              </a:rPr>
              <a:t> </a:t>
            </a:r>
            <a:r>
              <a:rPr lang="zh-CN" altLang="en-US" sz="1400">
                <a:latin typeface="Calibri" pitchFamily="34" charset="0"/>
                <a:ea typeface="SimSun" pitchFamily="2" charset="-122"/>
                <a:cs typeface="Arial" pitchFamily="34" charset="0"/>
              </a:rPr>
              <a:t>한국어로 무겁고 깊이가 있는 ‘사랑해’란 표현 비해 영어는 더 쉽게 자주 사용된다</a:t>
            </a:r>
            <a:r>
              <a:rPr lang="en-US" altLang="zh-CN" sz="1400">
                <a:latin typeface="Calibri" pitchFamily="34" charset="0"/>
                <a:ea typeface="SimSun" pitchFamily="2" charset="-122"/>
                <a:cs typeface="Arial" pitchFamily="34" charset="0"/>
              </a:rPr>
              <a:t>. </a:t>
            </a:r>
            <a:endParaRPr lang="en-US" altLang="zh-CN" sz="1400">
              <a:latin typeface="Arial" pitchFamily="34" charset="0"/>
              <a:cs typeface="Arial" pitchFamily="34" charset="0"/>
            </a:endParaRPr>
          </a:p>
        </p:txBody>
      </p:sp>
    </p:spTree>
    <p:extLst>
      <p:ext uri="{BB962C8B-B14F-4D97-AF65-F5344CB8AC3E}">
        <p14:creationId xmlns:p14="http://schemas.microsoft.com/office/powerpoint/2010/main" val="2166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out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90"/>
                                          </p:val>
                                        </p:tav>
                                        <p:tav tm="100000">
                                          <p:val>
                                            <p:fltVal val="0"/>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P spid="17"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Try</a:t>
            </a:r>
          </a:p>
        </p:txBody>
      </p:sp>
      <p:sp>
        <p:nvSpPr>
          <p:cNvPr id="3" name="Content Placeholder 2"/>
          <p:cNvSpPr>
            <a:spLocks noGrp="1"/>
          </p:cNvSpPr>
          <p:nvPr>
            <p:ph idx="1"/>
          </p:nvPr>
        </p:nvSpPr>
        <p:spPr/>
        <p:txBody>
          <a:bodyPr/>
          <a:lstStyle/>
          <a:p>
            <a:endParaRPr lang="en-US"/>
          </a:p>
          <a:p>
            <a:r>
              <a:rPr lang="en-US" err="1"/>
              <a:t>Xiaoming</a:t>
            </a:r>
            <a:r>
              <a:rPr lang="en-US"/>
              <a:t> ate a </a:t>
            </a:r>
            <a:r>
              <a:rPr lang="en-US" b="1" i="1" u="sng" err="1"/>
              <a:t>poutine</a:t>
            </a:r>
            <a:r>
              <a:rPr lang="en-US"/>
              <a:t> for lunch. </a:t>
            </a:r>
          </a:p>
        </p:txBody>
      </p:sp>
    </p:spTree>
    <p:extLst>
      <p:ext uri="{BB962C8B-B14F-4D97-AF65-F5344CB8AC3E}">
        <p14:creationId xmlns:p14="http://schemas.microsoft.com/office/powerpoint/2010/main" val="1191220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281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629400" y="1828800"/>
            <a:ext cx="2971800" cy="46482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81200" y="4038600"/>
            <a:ext cx="815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3669268"/>
            <a:ext cx="1040926" cy="369332"/>
          </a:xfrm>
          <a:prstGeom prst="rect">
            <a:avLst/>
          </a:prstGeom>
          <a:noFill/>
        </p:spPr>
        <p:txBody>
          <a:bodyPr wrap="none" rtlCol="0">
            <a:spAutoFit/>
          </a:bodyPr>
          <a:lstStyle/>
          <a:p>
            <a:r>
              <a:rPr lang="en-US"/>
              <a:t>Language</a:t>
            </a:r>
          </a:p>
        </p:txBody>
      </p:sp>
      <p:sp>
        <p:nvSpPr>
          <p:cNvPr id="12" name="TextBox 11"/>
          <p:cNvSpPr txBox="1"/>
          <p:nvPr/>
        </p:nvSpPr>
        <p:spPr>
          <a:xfrm>
            <a:off x="1954432" y="4050268"/>
            <a:ext cx="957313" cy="369332"/>
          </a:xfrm>
          <a:prstGeom prst="rect">
            <a:avLst/>
          </a:prstGeom>
          <a:noFill/>
        </p:spPr>
        <p:txBody>
          <a:bodyPr wrap="none" rtlCol="0">
            <a:spAutoFit/>
          </a:bodyPr>
          <a:lstStyle/>
          <a:p>
            <a:r>
              <a:rPr lang="en-US"/>
              <a:t>Meaning</a:t>
            </a:r>
          </a:p>
        </p:txBody>
      </p:sp>
      <p:sp>
        <p:nvSpPr>
          <p:cNvPr id="14" name="TextBox 13"/>
          <p:cNvSpPr txBox="1"/>
          <p:nvPr/>
        </p:nvSpPr>
        <p:spPr>
          <a:xfrm>
            <a:off x="3657601" y="1371601"/>
            <a:ext cx="1201163" cy="461665"/>
          </a:xfrm>
          <a:prstGeom prst="rect">
            <a:avLst/>
          </a:prstGeom>
          <a:noFill/>
        </p:spPr>
        <p:txBody>
          <a:bodyPr wrap="none" rtlCol="0">
            <a:spAutoFit/>
          </a:bodyPr>
          <a:lstStyle/>
          <a:p>
            <a:r>
              <a:rPr lang="en-US" sz="2400" b="1">
                <a:solidFill>
                  <a:srgbClr val="24486C"/>
                </a:solidFill>
              </a:rPr>
              <a:t>English</a:t>
            </a:r>
            <a:endParaRPr lang="en-US" b="1">
              <a:solidFill>
                <a:srgbClr val="24486C"/>
              </a:solidFill>
            </a:endParaRPr>
          </a:p>
        </p:txBody>
      </p:sp>
      <p:sp>
        <p:nvSpPr>
          <p:cNvPr id="15" name="TextBox 14"/>
          <p:cNvSpPr txBox="1"/>
          <p:nvPr/>
        </p:nvSpPr>
        <p:spPr>
          <a:xfrm>
            <a:off x="7552412" y="1367136"/>
            <a:ext cx="1129412" cy="461665"/>
          </a:xfrm>
          <a:prstGeom prst="rect">
            <a:avLst/>
          </a:prstGeom>
          <a:noFill/>
        </p:spPr>
        <p:txBody>
          <a:bodyPr wrap="none" rtlCol="0">
            <a:spAutoFit/>
          </a:bodyPr>
          <a:lstStyle/>
          <a:p>
            <a:r>
              <a:rPr lang="en-US" sz="2400" b="1">
                <a:solidFill>
                  <a:srgbClr val="24486C"/>
                </a:solidFill>
              </a:rPr>
              <a:t>Korean</a:t>
            </a:r>
            <a:endParaRPr lang="en-US" b="1">
              <a:solidFill>
                <a:srgbClr val="24486C"/>
              </a:solidFill>
            </a:endParaRPr>
          </a:p>
        </p:txBody>
      </p:sp>
      <p:sp>
        <p:nvSpPr>
          <p:cNvPr id="20" name="Title 1"/>
          <p:cNvSpPr>
            <a:spLocks noGrp="1"/>
          </p:cNvSpPr>
          <p:nvPr>
            <p:ph type="title"/>
          </p:nvPr>
        </p:nvSpPr>
        <p:spPr>
          <a:xfrm>
            <a:off x="1676400" y="457200"/>
            <a:ext cx="8229600" cy="1066800"/>
          </a:xfrm>
        </p:spPr>
        <p:txBody>
          <a:bodyPr>
            <a:normAutofit/>
          </a:bodyPr>
          <a:lstStyle/>
          <a:p>
            <a:r>
              <a:rPr lang="en-US" b="1">
                <a:solidFill>
                  <a:schemeClr val="accent1"/>
                </a:solidFill>
              </a:rPr>
              <a:t>1:0 Translation</a:t>
            </a:r>
            <a:endParaRPr lang="en-US" sz="1200" i="1"/>
          </a:p>
        </p:txBody>
      </p:sp>
      <p:sp>
        <p:nvSpPr>
          <p:cNvPr id="2" name="TextBox 1"/>
          <p:cNvSpPr txBox="1"/>
          <p:nvPr/>
        </p:nvSpPr>
        <p:spPr>
          <a:xfrm>
            <a:off x="3635755" y="2895601"/>
            <a:ext cx="10951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err="1"/>
              <a:t>poutine</a:t>
            </a:r>
            <a:endParaRPr lang="en-US" sz="2400"/>
          </a:p>
        </p:txBody>
      </p:sp>
      <p:sp>
        <p:nvSpPr>
          <p:cNvPr id="4" name="Multiply 3"/>
          <p:cNvSpPr/>
          <p:nvPr/>
        </p:nvSpPr>
        <p:spPr>
          <a:xfrm>
            <a:off x="7315200" y="251460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ight Arrow 4"/>
          <p:cNvSpPr/>
          <p:nvPr/>
        </p:nvSpPr>
        <p:spPr>
          <a:xfrm rot="19368787">
            <a:off x="5065251" y="4127515"/>
            <a:ext cx="2728382"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Multiply 16"/>
          <p:cNvSpPr/>
          <p:nvPr/>
        </p:nvSpPr>
        <p:spPr>
          <a:xfrm>
            <a:off x="7332080" y="4762380"/>
            <a:ext cx="1676400" cy="1263134"/>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098" name="Picture 2" descr="http://upload.wikimedia.org/wikipedia/commons/6/6c/Pout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091" y="4509452"/>
            <a:ext cx="1774418" cy="1516063"/>
          </a:xfrm>
          <a:prstGeom prst="rect">
            <a:avLst/>
          </a:prstGeom>
          <a:noFill/>
          <a:extLst>
            <a:ext uri="{909E8E84-426E-40DD-AFC4-6F175D3DCCD1}">
              <a14:hiddenFill xmlns:a14="http://schemas.microsoft.com/office/drawing/2010/main">
                <a:solidFill>
                  <a:srgbClr val="FFFFFF"/>
                </a:solidFill>
              </a14:hiddenFill>
            </a:ext>
          </a:extLst>
        </p:spPr>
      </p:pic>
      <p:sp>
        <p:nvSpPr>
          <p:cNvPr id="21" name="Folded Corner 20"/>
          <p:cNvSpPr/>
          <p:nvPr/>
        </p:nvSpPr>
        <p:spPr>
          <a:xfrm>
            <a:off x="3048000" y="2373868"/>
            <a:ext cx="6324600" cy="3352800"/>
          </a:xfrm>
          <a:prstGeom prst="foldedCorner">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t>1:0 Translation</a:t>
            </a:r>
          </a:p>
          <a:p>
            <a:pPr algn="ctr"/>
            <a:endParaRPr lang="en-US" sz="2400" b="1"/>
          </a:p>
          <a:p>
            <a:pPr algn="ctr"/>
            <a:r>
              <a:rPr lang="en-US" sz="2400"/>
              <a:t>There is no direct match in Korean for the English word/phrase. In such case, you have to provide explanation to understand what it means and how it is used.</a:t>
            </a:r>
          </a:p>
        </p:txBody>
      </p:sp>
      <p:sp>
        <p:nvSpPr>
          <p:cNvPr id="16" name="Text Box 2">
            <a:extLst>
              <a:ext uri="{FF2B5EF4-FFF2-40B4-BE49-F238E27FC236}">
                <a16:creationId xmlns:a16="http://schemas.microsoft.com/office/drawing/2014/main" id="{47DCFFAE-A685-4232-887E-AE24EF951E09}"/>
              </a:ext>
            </a:extLst>
          </p:cNvPr>
          <p:cNvSpPr txBox="1">
            <a:spLocks noChangeArrowheads="1"/>
          </p:cNvSpPr>
          <p:nvPr/>
        </p:nvSpPr>
        <p:spPr bwMode="auto">
          <a:xfrm>
            <a:off x="9962662" y="2721708"/>
            <a:ext cx="1143000" cy="1066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ts val="1000"/>
              </a:spcAft>
            </a:pPr>
            <a:r>
              <a:rPr lang="zh-CN" altLang="en-US" sz="1400">
                <a:latin typeface="Calibri" pitchFamily="34" charset="0"/>
                <a:ea typeface="SimSun" pitchFamily="2" charset="-122"/>
                <a:cs typeface="Arial" pitchFamily="34" charset="0"/>
              </a:rPr>
              <a:t>감자튀김에 그레이비 소스랑 치즈를 버무린 음식</a:t>
            </a:r>
            <a:r>
              <a:rPr lang="en-US" altLang="zh-CN" sz="900">
                <a:latin typeface="Times New Roman" pitchFamily="18" charset="0"/>
                <a:ea typeface="SimSun" pitchFamily="2" charset="-122"/>
                <a:cs typeface="Arial" pitchFamily="34" charset="0"/>
              </a:rPr>
              <a:t>.</a:t>
            </a:r>
            <a:endParaRPr lang="en-US" altLang="zh-CN">
              <a:latin typeface="Arial" pitchFamily="34" charset="0"/>
              <a:cs typeface="Arial" pitchFamily="34" charset="0"/>
            </a:endParaRPr>
          </a:p>
        </p:txBody>
      </p:sp>
    </p:spTree>
    <p:extLst>
      <p:ext uri="{BB962C8B-B14F-4D97-AF65-F5344CB8AC3E}">
        <p14:creationId xmlns:p14="http://schemas.microsoft.com/office/powerpoint/2010/main" val="22939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 calcmode="lin" valueType="num">
                                      <p:cBhvr>
                                        <p:cTn id="34" dur="500" fill="hold"/>
                                        <p:tgtEl>
                                          <p:spTgt spid="21"/>
                                        </p:tgtEl>
                                        <p:attrNameLst>
                                          <p:attrName>style.rotation</p:attrName>
                                        </p:attrNameLst>
                                      </p:cBhvr>
                                      <p:tavLst>
                                        <p:tav tm="0">
                                          <p:val>
                                            <p:fltVal val="90"/>
                                          </p:val>
                                        </p:tav>
                                        <p:tav tm="100000">
                                          <p:val>
                                            <p:fltVal val="0"/>
                                          </p:val>
                                        </p:tav>
                                      </p:tavLst>
                                    </p:anim>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7"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672CD-AFEF-4E77-8FB9-4E35364C0282}"/>
              </a:ext>
            </a:extLst>
          </p:cNvPr>
          <p:cNvSpPr>
            <a:spLocks noGrp="1"/>
          </p:cNvSpPr>
          <p:nvPr>
            <p:ph type="ctrTitle"/>
          </p:nvPr>
        </p:nvSpPr>
        <p:spPr/>
        <p:txBody>
          <a:bodyPr/>
          <a:lstStyle/>
          <a:p>
            <a:r>
              <a:rPr lang="en-US"/>
              <a:t>Practice</a:t>
            </a:r>
          </a:p>
        </p:txBody>
      </p:sp>
      <p:sp>
        <p:nvSpPr>
          <p:cNvPr id="5" name="Subtitle 4">
            <a:extLst>
              <a:ext uri="{FF2B5EF4-FFF2-40B4-BE49-F238E27FC236}">
                <a16:creationId xmlns:a16="http://schemas.microsoft.com/office/drawing/2014/main" id="{E6CF04FF-5D8E-4E08-9CCC-D8E659E251CC}"/>
              </a:ext>
            </a:extLst>
          </p:cNvPr>
          <p:cNvSpPr>
            <a:spLocks noGrp="1"/>
          </p:cNvSpPr>
          <p:nvPr>
            <p:ph type="subTitle" idx="1"/>
          </p:nvPr>
        </p:nvSpPr>
        <p:spPr/>
        <p:txBody>
          <a:bodyPr/>
          <a:lstStyle/>
          <a:p>
            <a:r>
              <a:rPr lang="en-US"/>
              <a:t>Application time</a:t>
            </a:r>
          </a:p>
        </p:txBody>
      </p:sp>
    </p:spTree>
    <p:extLst>
      <p:ext uri="{BB962C8B-B14F-4D97-AF65-F5344CB8AC3E}">
        <p14:creationId xmlns:p14="http://schemas.microsoft.com/office/powerpoint/2010/main" val="2582355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a:solidFill>
                  <a:schemeClr val="accent1"/>
                </a:solidFill>
              </a:rPr>
              <a:t>Thinking Time</a:t>
            </a:r>
            <a:endParaRPr lang="en-US" i="1"/>
          </a:p>
        </p:txBody>
      </p:sp>
      <p:sp>
        <p:nvSpPr>
          <p:cNvPr id="3" name="Content Placeholder 2"/>
          <p:cNvSpPr>
            <a:spLocks noGrp="1"/>
          </p:cNvSpPr>
          <p:nvPr>
            <p:ph idx="1"/>
          </p:nvPr>
        </p:nvSpPr>
        <p:spPr>
          <a:xfrm>
            <a:off x="1752600" y="1981200"/>
            <a:ext cx="8686800" cy="4593336"/>
          </a:xfrm>
        </p:spPr>
        <p:txBody>
          <a:bodyPr>
            <a:normAutofit fontScale="92500" lnSpcReduction="20000"/>
          </a:bodyPr>
          <a:lstStyle/>
          <a:p>
            <a:pPr marL="566928" indent="-457200">
              <a:lnSpc>
                <a:spcPct val="150000"/>
              </a:lnSpc>
              <a:buFont typeface="+mj-lt"/>
              <a:buAutoNum type="arabicPeriod"/>
            </a:pPr>
            <a:r>
              <a:rPr lang="en-CA" altLang="ko-KR">
                <a:solidFill>
                  <a:schemeClr val="tx2">
                    <a:lumMod val="50000"/>
                  </a:schemeClr>
                </a:solidFill>
              </a:rPr>
              <a:t>The test was </a:t>
            </a:r>
            <a:r>
              <a:rPr lang="en-CA" altLang="ko-KR" b="1">
                <a:solidFill>
                  <a:schemeClr val="tx2">
                    <a:lumMod val="50000"/>
                  </a:schemeClr>
                </a:solidFill>
              </a:rPr>
              <a:t>a piece of cake</a:t>
            </a:r>
            <a:r>
              <a:rPr lang="en-CA" altLang="ko-KR">
                <a:solidFill>
                  <a:schemeClr val="tx2">
                    <a:lumMod val="50000"/>
                  </a:schemeClr>
                </a:solidFill>
              </a:rPr>
              <a:t>!</a:t>
            </a:r>
          </a:p>
          <a:p>
            <a:pPr marL="566928" indent="-457200">
              <a:lnSpc>
                <a:spcPct val="150000"/>
              </a:lnSpc>
              <a:buFont typeface="+mj-lt"/>
              <a:buAutoNum type="arabicPeriod"/>
            </a:pPr>
            <a:r>
              <a:rPr lang="en-CA" altLang="ko-KR">
                <a:solidFill>
                  <a:schemeClr val="tx2">
                    <a:lumMod val="50000"/>
                  </a:schemeClr>
                </a:solidFill>
              </a:rPr>
              <a:t> </a:t>
            </a:r>
            <a:r>
              <a:rPr lang="en-CA" altLang="ko-KR" b="1">
                <a:solidFill>
                  <a:schemeClr val="tx2">
                    <a:lumMod val="50000"/>
                  </a:schemeClr>
                </a:solidFill>
              </a:rPr>
              <a:t>Shut Up!</a:t>
            </a:r>
            <a:r>
              <a:rPr lang="en-CA" altLang="ko-KR">
                <a:solidFill>
                  <a:schemeClr val="tx2">
                    <a:lumMod val="50000"/>
                  </a:schemeClr>
                </a:solidFill>
              </a:rPr>
              <a:t> I can</a:t>
            </a:r>
            <a:r>
              <a:rPr lang="en-US" altLang="ko-KR">
                <a:solidFill>
                  <a:schemeClr val="tx2">
                    <a:lumMod val="50000"/>
                  </a:schemeClr>
                </a:solidFill>
              </a:rPr>
              <a:t>’t believe you won!!</a:t>
            </a:r>
          </a:p>
          <a:p>
            <a:pPr marL="566928" indent="-457200">
              <a:lnSpc>
                <a:spcPct val="150000"/>
              </a:lnSpc>
              <a:buFont typeface="+mj-lt"/>
              <a:buAutoNum type="arabicPeriod"/>
            </a:pPr>
            <a:r>
              <a:rPr lang="en-CA" altLang="ko-KR">
                <a:solidFill>
                  <a:schemeClr val="tx2">
                    <a:lumMod val="50000"/>
                  </a:schemeClr>
                </a:solidFill>
              </a:rPr>
              <a:t>The bag is </a:t>
            </a:r>
            <a:r>
              <a:rPr lang="en-CA" altLang="ko-KR" b="1">
                <a:solidFill>
                  <a:schemeClr val="tx2">
                    <a:lumMod val="50000"/>
                  </a:schemeClr>
                </a:solidFill>
              </a:rPr>
              <a:t>heavy.</a:t>
            </a:r>
          </a:p>
          <a:p>
            <a:pPr marL="566928" indent="-457200">
              <a:lnSpc>
                <a:spcPct val="150000"/>
              </a:lnSpc>
              <a:buFont typeface="+mj-lt"/>
              <a:buAutoNum type="arabicPeriod"/>
            </a:pPr>
            <a:r>
              <a:rPr lang="en-CA" altLang="ko-KR">
                <a:solidFill>
                  <a:schemeClr val="tx2">
                    <a:lumMod val="50000"/>
                  </a:schemeClr>
                </a:solidFill>
              </a:rPr>
              <a:t>I saw </a:t>
            </a:r>
            <a:r>
              <a:rPr lang="en-CA" altLang="ko-KR" b="1">
                <a:solidFill>
                  <a:schemeClr val="tx2">
                    <a:lumMod val="50000"/>
                  </a:schemeClr>
                </a:solidFill>
              </a:rPr>
              <a:t>a snail </a:t>
            </a:r>
            <a:r>
              <a:rPr lang="en-CA" altLang="ko-KR">
                <a:solidFill>
                  <a:schemeClr val="tx2">
                    <a:lumMod val="50000"/>
                  </a:schemeClr>
                </a:solidFill>
              </a:rPr>
              <a:t>on the road. The car was driving so slow!</a:t>
            </a:r>
          </a:p>
          <a:p>
            <a:pPr marL="566928" indent="-457200">
              <a:lnSpc>
                <a:spcPct val="150000"/>
              </a:lnSpc>
              <a:buFont typeface="+mj-lt"/>
              <a:buAutoNum type="arabicPeriod"/>
            </a:pPr>
            <a:r>
              <a:rPr lang="en-CA" altLang="ko-KR">
                <a:solidFill>
                  <a:schemeClr val="tx2">
                    <a:lumMod val="50000"/>
                  </a:schemeClr>
                </a:solidFill>
              </a:rPr>
              <a:t>An old man sees a young boy (they have never met).. </a:t>
            </a:r>
            <a:br>
              <a:rPr lang="en-CA" altLang="ko-KR">
                <a:solidFill>
                  <a:schemeClr val="tx2">
                    <a:lumMod val="50000"/>
                  </a:schemeClr>
                </a:solidFill>
              </a:rPr>
            </a:br>
            <a:r>
              <a:rPr lang="en-CA" altLang="ko-KR">
                <a:solidFill>
                  <a:schemeClr val="tx2">
                    <a:lumMod val="50000"/>
                  </a:schemeClr>
                </a:solidFill>
              </a:rPr>
              <a:t>He says, “Come here </a:t>
            </a:r>
            <a:r>
              <a:rPr lang="en-CA" altLang="ko-KR" b="1">
                <a:solidFill>
                  <a:schemeClr val="tx2">
                    <a:lumMod val="50000"/>
                  </a:schemeClr>
                </a:solidFill>
              </a:rPr>
              <a:t>son!</a:t>
            </a:r>
            <a:r>
              <a:rPr lang="en-CA" altLang="ko-KR">
                <a:solidFill>
                  <a:schemeClr val="tx2">
                    <a:lumMod val="50000"/>
                  </a:schemeClr>
                </a:solidFill>
              </a:rPr>
              <a:t>”.</a:t>
            </a:r>
          </a:p>
          <a:p>
            <a:pPr marL="566928" indent="-457200">
              <a:lnSpc>
                <a:spcPct val="150000"/>
              </a:lnSpc>
              <a:buFont typeface="+mj-lt"/>
              <a:buAutoNum type="arabicPeriod"/>
            </a:pPr>
            <a:r>
              <a:rPr lang="en-CA" altLang="ko-KR">
                <a:solidFill>
                  <a:schemeClr val="tx2">
                    <a:lumMod val="50000"/>
                  </a:schemeClr>
                </a:solidFill>
              </a:rPr>
              <a:t>Hi </a:t>
            </a:r>
            <a:r>
              <a:rPr lang="en-CA" altLang="ko-KR" b="1">
                <a:solidFill>
                  <a:schemeClr val="tx2">
                    <a:lumMod val="50000"/>
                  </a:schemeClr>
                </a:solidFill>
              </a:rPr>
              <a:t>pumpkin! </a:t>
            </a:r>
            <a:r>
              <a:rPr lang="en-CA" altLang="ko-KR">
                <a:solidFill>
                  <a:schemeClr val="tx2">
                    <a:lumMod val="50000"/>
                  </a:schemeClr>
                </a:solidFill>
              </a:rPr>
              <a:t>How was your day?</a:t>
            </a:r>
          </a:p>
          <a:p>
            <a:pPr marL="566928" indent="-457200">
              <a:lnSpc>
                <a:spcPct val="150000"/>
              </a:lnSpc>
              <a:buFont typeface="+mj-lt"/>
              <a:buAutoNum type="arabicPeriod"/>
            </a:pPr>
            <a:r>
              <a:rPr lang="en-CA" altLang="ko-KR">
                <a:solidFill>
                  <a:schemeClr val="tx2">
                    <a:lumMod val="50000"/>
                  </a:schemeClr>
                </a:solidFill>
              </a:rPr>
              <a:t>I bought a </a:t>
            </a:r>
            <a:r>
              <a:rPr lang="en-CA" altLang="ko-KR" b="1">
                <a:solidFill>
                  <a:schemeClr val="tx2">
                    <a:lumMod val="50000"/>
                  </a:schemeClr>
                </a:solidFill>
              </a:rPr>
              <a:t>kilt</a:t>
            </a:r>
            <a:r>
              <a:rPr lang="en-CA" altLang="ko-KR">
                <a:solidFill>
                  <a:schemeClr val="tx2">
                    <a:lumMod val="50000"/>
                  </a:schemeClr>
                </a:solidFill>
              </a:rPr>
              <a:t> when I went to Scotland</a:t>
            </a:r>
          </a:p>
        </p:txBody>
      </p:sp>
      <p:pic>
        <p:nvPicPr>
          <p:cNvPr id="27650" name="Picture 2" descr="http://www.galicianshop.com/pictures/kilts/KILT-STW.jpg"/>
          <p:cNvPicPr>
            <a:picLocks noChangeAspect="1" noChangeArrowheads="1"/>
          </p:cNvPicPr>
          <p:nvPr/>
        </p:nvPicPr>
        <p:blipFill>
          <a:blip r:embed="rId2" cstate="print">
            <a:lum bright="20000" contrast="10000"/>
          </a:blip>
          <a:srcRect/>
          <a:stretch>
            <a:fillRect/>
          </a:stretch>
        </p:blipFill>
        <p:spPr bwMode="auto">
          <a:xfrm>
            <a:off x="7315200" y="838200"/>
            <a:ext cx="3048000" cy="2739216"/>
          </a:xfrm>
          <a:prstGeom prst="rect">
            <a:avLst/>
          </a:prstGeom>
          <a:noFill/>
        </p:spPr>
      </p:pic>
      <p:sp>
        <p:nvSpPr>
          <p:cNvPr id="6" name="위로 굽은 화살표 5"/>
          <p:cNvSpPr/>
          <p:nvPr/>
        </p:nvSpPr>
        <p:spPr>
          <a:xfrm>
            <a:off x="7391400" y="3505200"/>
            <a:ext cx="3124200" cy="2819400"/>
          </a:xfrm>
          <a:prstGeom prst="bentUpArrow">
            <a:avLst>
              <a:gd name="adj1" fmla="val 12099"/>
              <a:gd name="adj2" fmla="val 14762"/>
              <a:gd name="adj3" fmla="val 1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1386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27650"/>
                                        </p:tgtEl>
                                        <p:attrNameLst>
                                          <p:attrName>style.visibility</p:attrName>
                                        </p:attrNameLst>
                                      </p:cBhvr>
                                      <p:to>
                                        <p:strVal val="visible"/>
                                      </p:to>
                                    </p:set>
                                    <p:animEffect transition="in" filter="fade">
                                      <p:cBhvr>
                                        <p:cTn id="4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FD04-9D84-49A9-B5DD-4D17CCB4A1AD}"/>
              </a:ext>
            </a:extLst>
          </p:cNvPr>
          <p:cNvSpPr>
            <a:spLocks noGrp="1"/>
          </p:cNvSpPr>
          <p:nvPr>
            <p:ph type="title"/>
          </p:nvPr>
        </p:nvSpPr>
        <p:spPr/>
        <p:txBody>
          <a:bodyPr/>
          <a:lstStyle/>
          <a:p>
            <a:r>
              <a:rPr lang="en-CA"/>
              <a:t>Depth of knowledge</a:t>
            </a:r>
          </a:p>
        </p:txBody>
      </p:sp>
      <p:sp>
        <p:nvSpPr>
          <p:cNvPr id="3" name="Content Placeholder 2">
            <a:extLst>
              <a:ext uri="{FF2B5EF4-FFF2-40B4-BE49-F238E27FC236}">
                <a16:creationId xmlns:a16="http://schemas.microsoft.com/office/drawing/2014/main" id="{4732C442-1957-4F97-9789-F207BF58CAD5}"/>
              </a:ext>
            </a:extLst>
          </p:cNvPr>
          <p:cNvSpPr>
            <a:spLocks noGrp="1"/>
          </p:cNvSpPr>
          <p:nvPr>
            <p:ph idx="1"/>
          </p:nvPr>
        </p:nvSpPr>
        <p:spPr/>
        <p:txBody>
          <a:bodyPr>
            <a:normAutofit fontScale="92500" lnSpcReduction="20000"/>
          </a:bodyPr>
          <a:lstStyle/>
          <a:p>
            <a:r>
              <a:rPr lang="en-CA" dirty="0"/>
              <a:t>Knowing a word, phrase, or grammar construction is a matter of degrees of depth: knowing the gist of the meaning is often all you need when you hear or read language. </a:t>
            </a:r>
          </a:p>
          <a:p>
            <a:endParaRPr lang="en-CA" dirty="0"/>
          </a:p>
          <a:p>
            <a:r>
              <a:rPr lang="en-CA" dirty="0"/>
              <a:t>As you become better acquainted with a word, phrase, or grammar construction, you begin to know its nuances, connotations, etc.</a:t>
            </a:r>
          </a:p>
          <a:p>
            <a:endParaRPr lang="en-CA" dirty="0"/>
          </a:p>
          <a:p>
            <a:r>
              <a:rPr lang="en-CA" dirty="0"/>
              <a:t>In other words, you must be in control of a lot of information before you are able to </a:t>
            </a:r>
            <a:r>
              <a:rPr lang="en-CA" i="1" dirty="0"/>
              <a:t>use </a:t>
            </a:r>
            <a:r>
              <a:rPr lang="en-CA" dirty="0"/>
              <a:t>what you learn properly</a:t>
            </a:r>
          </a:p>
        </p:txBody>
      </p:sp>
    </p:spTree>
    <p:extLst>
      <p:ext uri="{BB962C8B-B14F-4D97-AF65-F5344CB8AC3E}">
        <p14:creationId xmlns:p14="http://schemas.microsoft.com/office/powerpoint/2010/main" val="3278471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828800"/>
            <a:ext cx="8382000" cy="4154984"/>
          </a:xfrm>
          <a:prstGeom prst="rect">
            <a:avLst/>
          </a:prstGeom>
          <a:noFill/>
        </p:spPr>
        <p:txBody>
          <a:bodyPr wrap="square" rtlCol="0">
            <a:spAutoFit/>
          </a:bodyPr>
          <a:lstStyle/>
          <a:p>
            <a:pPr marL="342900" indent="-342900">
              <a:buFont typeface="+mj-lt"/>
              <a:buAutoNum type="arabicPeriod"/>
            </a:pPr>
            <a:r>
              <a:rPr lang="en-US" sz="2400"/>
              <a:t>The coffee shop was </a:t>
            </a:r>
            <a:r>
              <a:rPr lang="en-US" sz="2400" b="1" u="sng"/>
              <a:t>crowded.</a:t>
            </a:r>
          </a:p>
          <a:p>
            <a:pPr marL="342900" indent="-342900">
              <a:buFont typeface="+mj-lt"/>
              <a:buAutoNum type="arabicPeriod"/>
            </a:pPr>
            <a:endParaRPr lang="en-US" sz="2400" u="sng"/>
          </a:p>
          <a:p>
            <a:pPr marL="342900" indent="-342900">
              <a:buFont typeface="+mj-lt"/>
              <a:buAutoNum type="arabicPeriod"/>
            </a:pPr>
            <a:r>
              <a:rPr lang="en-US" sz="2400"/>
              <a:t>My friend </a:t>
            </a:r>
            <a:r>
              <a:rPr lang="en-US" sz="2400" b="1" u="sng"/>
              <a:t>launched</a:t>
            </a:r>
            <a:r>
              <a:rPr lang="en-US" sz="2400"/>
              <a:t> his new clothing line last week.</a:t>
            </a:r>
          </a:p>
          <a:p>
            <a:pPr marL="342900" indent="-342900">
              <a:buFont typeface="+mj-lt"/>
              <a:buAutoNum type="arabicPeriod"/>
            </a:pPr>
            <a:endParaRPr lang="en-US" sz="2400"/>
          </a:p>
          <a:p>
            <a:pPr marL="342900" indent="-342900">
              <a:buFont typeface="+mj-lt"/>
              <a:buAutoNum type="arabicPeriod"/>
            </a:pPr>
            <a:r>
              <a:rPr lang="en-US" sz="2400"/>
              <a:t>She was </a:t>
            </a:r>
            <a:r>
              <a:rPr lang="en-US" sz="2400" b="1" u="sng"/>
              <a:t>paranoid</a:t>
            </a:r>
            <a:r>
              <a:rPr lang="en-US" sz="2400"/>
              <a:t> about her parents finding out.  </a:t>
            </a:r>
          </a:p>
          <a:p>
            <a:pPr marL="342900" indent="-342900">
              <a:buFont typeface="+mj-lt"/>
              <a:buAutoNum type="arabicPeriod"/>
            </a:pPr>
            <a:endParaRPr lang="en-US" sz="2400"/>
          </a:p>
          <a:p>
            <a:pPr marL="342900" indent="-342900">
              <a:buFont typeface="+mj-lt"/>
              <a:buAutoNum type="arabicPeriod"/>
            </a:pPr>
            <a:r>
              <a:rPr lang="en-US" sz="2400"/>
              <a:t>He </a:t>
            </a:r>
            <a:r>
              <a:rPr lang="en-US" sz="2400" b="1" u="sng"/>
              <a:t>injured</a:t>
            </a:r>
            <a:r>
              <a:rPr lang="en-US" sz="2400"/>
              <a:t> his leg in the game. </a:t>
            </a:r>
          </a:p>
          <a:p>
            <a:pPr marL="342900" indent="-342900">
              <a:buFont typeface="+mj-lt"/>
              <a:buAutoNum type="arabicPeriod"/>
            </a:pPr>
            <a:endParaRPr lang="en-US" sz="2400"/>
          </a:p>
          <a:p>
            <a:pPr marL="342900" indent="-342900">
              <a:buFont typeface="+mj-lt"/>
              <a:buAutoNum type="arabicPeriod"/>
            </a:pPr>
            <a:r>
              <a:rPr lang="en-US" sz="2400"/>
              <a:t>She got </a:t>
            </a:r>
            <a:r>
              <a:rPr lang="en-US" sz="2400" b="1" u="sng"/>
              <a:t>cold feet </a:t>
            </a:r>
            <a:r>
              <a:rPr lang="en-US" sz="2400"/>
              <a:t>before the wedding. </a:t>
            </a:r>
          </a:p>
          <a:p>
            <a:pPr marL="342900" indent="-342900">
              <a:buFont typeface="+mj-lt"/>
              <a:buAutoNum type="arabicPeriod"/>
            </a:pPr>
            <a:endParaRPr lang="en-US" sz="2400"/>
          </a:p>
          <a:p>
            <a:pPr marL="342900" indent="-342900">
              <a:buFont typeface="+mj-lt"/>
              <a:buAutoNum type="arabicPeriod"/>
            </a:pPr>
            <a:r>
              <a:rPr lang="en-US" sz="2400"/>
              <a:t>He was very </a:t>
            </a:r>
            <a:r>
              <a:rPr lang="en-US" sz="2400" b="1" u="sng"/>
              <a:t>masculine. </a:t>
            </a:r>
          </a:p>
        </p:txBody>
      </p:sp>
      <p:sp>
        <p:nvSpPr>
          <p:cNvPr id="3" name="Title 1"/>
          <p:cNvSpPr txBox="1">
            <a:spLocks/>
          </p:cNvSpPr>
          <p:nvPr/>
        </p:nvSpPr>
        <p:spPr>
          <a:xfrm>
            <a:off x="1981200" y="609600"/>
            <a:ext cx="8229600" cy="10668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a:solidFill>
                  <a:schemeClr val="accent1"/>
                </a:solidFill>
              </a:rPr>
              <a:t>Extra Practice</a:t>
            </a:r>
            <a:endParaRPr lang="en-US" i="1"/>
          </a:p>
        </p:txBody>
      </p:sp>
    </p:spTree>
    <p:extLst>
      <p:ext uri="{BB962C8B-B14F-4D97-AF65-F5344CB8AC3E}">
        <p14:creationId xmlns:p14="http://schemas.microsoft.com/office/powerpoint/2010/main" val="856410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Steps to Effective L1 </a:t>
            </a:r>
            <a:endParaRPr lang="en-US"/>
          </a:p>
        </p:txBody>
      </p:sp>
      <p:sp>
        <p:nvSpPr>
          <p:cNvPr id="3" name="Content Placeholder 2"/>
          <p:cNvSpPr>
            <a:spLocks noGrp="1"/>
          </p:cNvSpPr>
          <p:nvPr>
            <p:ph idx="1"/>
          </p:nvPr>
        </p:nvSpPr>
        <p:spPr/>
        <p:txBody>
          <a:bodyPr>
            <a:normAutofit fontScale="92500"/>
          </a:bodyPr>
          <a:lstStyle/>
          <a:p>
            <a:pPr marL="624078" indent="-514350">
              <a:lnSpc>
                <a:spcPct val="200000"/>
              </a:lnSpc>
              <a:buFont typeface="+mj-lt"/>
              <a:buAutoNum type="arabicPeriod"/>
            </a:pPr>
            <a:r>
              <a:rPr lang="en-CA" sz="2000"/>
              <a:t>DO NOT translate word to word simply from memory or from an English to Korean dictionary! (GTM style) this can lead to inaccurate translation! </a:t>
            </a:r>
          </a:p>
          <a:p>
            <a:pPr marL="624078" indent="-514350">
              <a:lnSpc>
                <a:spcPct val="200000"/>
              </a:lnSpc>
              <a:buFont typeface="+mj-lt"/>
              <a:buAutoNum type="arabicPeriod"/>
            </a:pPr>
            <a:r>
              <a:rPr lang="en-CA" sz="2000"/>
              <a:t>Find the English meaning of the word or phrase in the context you are teaching.</a:t>
            </a:r>
          </a:p>
          <a:p>
            <a:pPr marL="624078" indent="-514350">
              <a:lnSpc>
                <a:spcPct val="200000"/>
              </a:lnSpc>
              <a:buAutoNum type="arabicPeriod"/>
            </a:pPr>
            <a:r>
              <a:rPr lang="en-CA" sz="2000"/>
              <a:t>DO NOT teach multiple definitions. The context will give you the correct meaning to teach.</a:t>
            </a:r>
          </a:p>
          <a:p>
            <a:pPr marL="624078" indent="-514350">
              <a:lnSpc>
                <a:spcPct val="200000"/>
              </a:lnSpc>
              <a:buAutoNum type="arabicPeriod"/>
            </a:pPr>
            <a:r>
              <a:rPr lang="en-CA" sz="2000"/>
              <a:t>This is your starting point to effective translation. </a:t>
            </a:r>
          </a:p>
        </p:txBody>
      </p:sp>
    </p:spTree>
    <p:extLst>
      <p:ext uri="{BB962C8B-B14F-4D97-AF65-F5344CB8AC3E}">
        <p14:creationId xmlns:p14="http://schemas.microsoft.com/office/powerpoint/2010/main" val="2791150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rmAutofit/>
          </a:bodyPr>
          <a:lstStyle/>
          <a:p>
            <a:r>
              <a:rPr lang="en-US" b="1">
                <a:solidFill>
                  <a:schemeClr val="accent1"/>
                </a:solidFill>
              </a:rPr>
              <a:t>Implications of the Model</a:t>
            </a:r>
            <a:endParaRPr lang="en-US" i="1"/>
          </a:p>
        </p:txBody>
      </p:sp>
      <p:pic>
        <p:nvPicPr>
          <p:cNvPr id="8" name="Picture 2"/>
          <p:cNvPicPr>
            <a:picLocks noChangeAspect="1" noChangeArrowheads="1"/>
          </p:cNvPicPr>
          <p:nvPr/>
        </p:nvPicPr>
        <p:blipFill>
          <a:blip r:embed="rId2" cstate="print"/>
          <a:srcRect/>
          <a:stretch>
            <a:fillRect/>
          </a:stretch>
        </p:blipFill>
        <p:spPr bwMode="auto">
          <a:xfrm>
            <a:off x="1673630" y="2438400"/>
            <a:ext cx="8765771" cy="2819400"/>
          </a:xfrm>
          <a:prstGeom prst="rect">
            <a:avLst/>
          </a:prstGeom>
          <a:noFill/>
          <a:ln w="9525">
            <a:noFill/>
            <a:miter lim="800000"/>
            <a:headEnd/>
            <a:tailEnd/>
          </a:ln>
        </p:spPr>
      </p:pic>
    </p:spTree>
    <p:extLst>
      <p:ext uri="{BB962C8B-B14F-4D97-AF65-F5344CB8AC3E}">
        <p14:creationId xmlns:p14="http://schemas.microsoft.com/office/powerpoint/2010/main" val="1845117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B4279-1BEB-41A7-89CE-CA26D57FF925}"/>
              </a:ext>
            </a:extLst>
          </p:cNvPr>
          <p:cNvSpPr>
            <a:spLocks noGrp="1"/>
          </p:cNvSpPr>
          <p:nvPr>
            <p:ph type="ctrTitle"/>
          </p:nvPr>
        </p:nvSpPr>
        <p:spPr/>
        <p:txBody>
          <a:bodyPr/>
          <a:lstStyle/>
          <a:p>
            <a:r>
              <a:rPr lang="en-CA"/>
              <a:t>Checking Understanding of Meaning</a:t>
            </a:r>
          </a:p>
        </p:txBody>
      </p:sp>
      <p:sp>
        <p:nvSpPr>
          <p:cNvPr id="5" name="Subtitle 4">
            <a:extLst>
              <a:ext uri="{FF2B5EF4-FFF2-40B4-BE49-F238E27FC236}">
                <a16:creationId xmlns:a16="http://schemas.microsoft.com/office/drawing/2014/main" id="{453E027F-3A21-48E2-9F0B-C3DB31CA093A}"/>
              </a:ext>
            </a:extLst>
          </p:cNvPr>
          <p:cNvSpPr>
            <a:spLocks noGrp="1"/>
          </p:cNvSpPr>
          <p:nvPr>
            <p:ph type="subTitle" idx="1"/>
          </p:nvPr>
        </p:nvSpPr>
        <p:spPr/>
        <p:txBody>
          <a:bodyPr/>
          <a:lstStyle/>
          <a:p>
            <a:r>
              <a:rPr lang="en-CA"/>
              <a:t>Concept Checking Questions </a:t>
            </a:r>
          </a:p>
        </p:txBody>
      </p:sp>
    </p:spTree>
    <p:extLst>
      <p:ext uri="{BB962C8B-B14F-4D97-AF65-F5344CB8AC3E}">
        <p14:creationId xmlns:p14="http://schemas.microsoft.com/office/powerpoint/2010/main" val="4197970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39D0-0001-4705-82FB-8EFA23A2E81C}"/>
              </a:ext>
            </a:extLst>
          </p:cNvPr>
          <p:cNvSpPr>
            <a:spLocks noGrp="1"/>
          </p:cNvSpPr>
          <p:nvPr>
            <p:ph type="title"/>
          </p:nvPr>
        </p:nvSpPr>
        <p:spPr/>
        <p:txBody>
          <a:bodyPr/>
          <a:lstStyle/>
          <a:p>
            <a:r>
              <a:rPr lang="en-US"/>
              <a:t>Concept Checking Questions</a:t>
            </a:r>
            <a:endParaRPr lang="en-CA"/>
          </a:p>
        </p:txBody>
      </p:sp>
      <p:sp>
        <p:nvSpPr>
          <p:cNvPr id="3" name="Content Placeholder 2">
            <a:extLst>
              <a:ext uri="{FF2B5EF4-FFF2-40B4-BE49-F238E27FC236}">
                <a16:creationId xmlns:a16="http://schemas.microsoft.com/office/drawing/2014/main" id="{9DDC490A-E9EF-42B2-8E79-D9E935E5A8CF}"/>
              </a:ext>
            </a:extLst>
          </p:cNvPr>
          <p:cNvSpPr>
            <a:spLocks noGrp="1"/>
          </p:cNvSpPr>
          <p:nvPr>
            <p:ph idx="1"/>
          </p:nvPr>
        </p:nvSpPr>
        <p:spPr/>
        <p:txBody>
          <a:bodyPr/>
          <a:lstStyle/>
          <a:p>
            <a:endParaRPr lang="en-US" sz="2000" dirty="0"/>
          </a:p>
          <a:p>
            <a:endParaRPr lang="en-US" sz="2000" dirty="0"/>
          </a:p>
          <a:p>
            <a:r>
              <a:rPr lang="en-US" sz="2000" dirty="0"/>
              <a:t>Purpose: to check if students have understood key concepts in vocabulary/ grammar .</a:t>
            </a:r>
          </a:p>
          <a:p>
            <a:endParaRPr lang="en-CA" dirty="0"/>
          </a:p>
        </p:txBody>
      </p:sp>
    </p:spTree>
    <p:extLst>
      <p:ext uri="{BB962C8B-B14F-4D97-AF65-F5344CB8AC3E}">
        <p14:creationId xmlns:p14="http://schemas.microsoft.com/office/powerpoint/2010/main" val="111414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1000" y="2606628"/>
            <a:ext cx="3952462" cy="3531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43231" y="3094493"/>
            <a:ext cx="3048000" cy="2733261"/>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62989" y="3721796"/>
            <a:ext cx="1608483" cy="164327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2" y="482600"/>
            <a:ext cx="9601196" cy="1303867"/>
          </a:xfrm>
        </p:spPr>
        <p:txBody>
          <a:bodyPr>
            <a:normAutofit/>
          </a:bodyPr>
          <a:lstStyle/>
          <a:p>
            <a:r>
              <a:rPr lang="en-US"/>
              <a:t>CCQs</a:t>
            </a:r>
          </a:p>
        </p:txBody>
      </p:sp>
      <p:sp>
        <p:nvSpPr>
          <p:cNvPr id="9" name="TextBox 8"/>
          <p:cNvSpPr txBox="1"/>
          <p:nvPr/>
        </p:nvSpPr>
        <p:spPr>
          <a:xfrm>
            <a:off x="5815220" y="4372480"/>
            <a:ext cx="914400" cy="369332"/>
          </a:xfrm>
          <a:prstGeom prst="rect">
            <a:avLst/>
          </a:prstGeom>
          <a:noFill/>
        </p:spPr>
        <p:txBody>
          <a:bodyPr wrap="square" rtlCol="0">
            <a:spAutoFit/>
          </a:bodyPr>
          <a:lstStyle/>
          <a:p>
            <a:r>
              <a:rPr lang="en-CA"/>
              <a:t>CCQs</a:t>
            </a:r>
            <a:endParaRPr lang="en-US"/>
          </a:p>
        </p:txBody>
      </p:sp>
      <p:sp>
        <p:nvSpPr>
          <p:cNvPr id="10" name="TextBox 9"/>
          <p:cNvSpPr txBox="1"/>
          <p:nvPr/>
        </p:nvSpPr>
        <p:spPr>
          <a:xfrm>
            <a:off x="5662820" y="3274508"/>
            <a:ext cx="1219200" cy="369332"/>
          </a:xfrm>
          <a:prstGeom prst="rect">
            <a:avLst/>
          </a:prstGeom>
          <a:noFill/>
        </p:spPr>
        <p:txBody>
          <a:bodyPr wrap="square" rtlCol="0">
            <a:spAutoFit/>
          </a:bodyPr>
          <a:lstStyle/>
          <a:p>
            <a:r>
              <a:rPr lang="en-CA"/>
              <a:t>Eliciting</a:t>
            </a:r>
            <a:endParaRPr lang="en-US"/>
          </a:p>
        </p:txBody>
      </p:sp>
      <p:sp>
        <p:nvSpPr>
          <p:cNvPr id="11" name="TextBox 10"/>
          <p:cNvSpPr txBox="1"/>
          <p:nvPr/>
        </p:nvSpPr>
        <p:spPr>
          <a:xfrm>
            <a:off x="5562600" y="2620291"/>
            <a:ext cx="1524000" cy="369332"/>
          </a:xfrm>
          <a:prstGeom prst="rect">
            <a:avLst/>
          </a:prstGeom>
          <a:noFill/>
        </p:spPr>
        <p:txBody>
          <a:bodyPr wrap="square" rtlCol="0">
            <a:spAutoFit/>
          </a:bodyPr>
          <a:lstStyle/>
          <a:p>
            <a:r>
              <a:rPr lang="en-CA"/>
              <a:t>Questions</a:t>
            </a:r>
            <a:endParaRPr lang="en-US"/>
          </a:p>
        </p:txBody>
      </p:sp>
      <p:sp>
        <p:nvSpPr>
          <p:cNvPr id="3" name="TextBox 2">
            <a:extLst>
              <a:ext uri="{FF2B5EF4-FFF2-40B4-BE49-F238E27FC236}">
                <a16:creationId xmlns:a16="http://schemas.microsoft.com/office/drawing/2014/main" id="{777A542E-89A6-4797-83B5-254689ED717C}"/>
              </a:ext>
            </a:extLst>
          </p:cNvPr>
          <p:cNvSpPr txBox="1"/>
          <p:nvPr/>
        </p:nvSpPr>
        <p:spPr>
          <a:xfrm>
            <a:off x="1192696" y="2989623"/>
            <a:ext cx="2544417" cy="1754326"/>
          </a:xfrm>
          <a:prstGeom prst="rect">
            <a:avLst/>
          </a:prstGeom>
          <a:noFill/>
          <a:ln>
            <a:solidFill>
              <a:schemeClr val="accent1"/>
            </a:solidFill>
          </a:ln>
        </p:spPr>
        <p:txBody>
          <a:bodyPr wrap="square" rtlCol="0">
            <a:spAutoFit/>
          </a:bodyPr>
          <a:lstStyle/>
          <a:p>
            <a:pPr algn="ctr"/>
            <a:r>
              <a:rPr lang="en-CA"/>
              <a:t>Concept checking questions are specialized questions that elicit responses related to the meaning of the words they were taught.</a:t>
            </a:r>
          </a:p>
        </p:txBody>
      </p:sp>
    </p:spTree>
    <p:extLst>
      <p:ext uri="{BB962C8B-B14F-4D97-AF65-F5344CB8AC3E}">
        <p14:creationId xmlns:p14="http://schemas.microsoft.com/office/powerpoint/2010/main" val="2286997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7" y="938878"/>
            <a:ext cx="9220200" cy="1143000"/>
          </a:xfrm>
        </p:spPr>
        <p:txBody>
          <a:bodyPr>
            <a:normAutofit fontScale="90000"/>
          </a:bodyPr>
          <a:lstStyle/>
          <a:p>
            <a:r>
              <a:rPr lang="en-US"/>
              <a:t>Which of these questions are good to check students understanding?</a:t>
            </a:r>
          </a:p>
        </p:txBody>
      </p:sp>
      <p:sp>
        <p:nvSpPr>
          <p:cNvPr id="3" name="Content Placeholder 2"/>
          <p:cNvSpPr>
            <a:spLocks noGrp="1"/>
          </p:cNvSpPr>
          <p:nvPr>
            <p:ph idx="1"/>
          </p:nvPr>
        </p:nvSpPr>
        <p:spPr/>
        <p:txBody>
          <a:bodyPr>
            <a:normAutofit/>
          </a:bodyPr>
          <a:lstStyle/>
          <a:p>
            <a:endParaRPr lang="en-US" sz="2000" b="1" u="sng"/>
          </a:p>
          <a:p>
            <a:endParaRPr lang="en-US" sz="2000"/>
          </a:p>
          <a:p>
            <a:pPr lvl="2"/>
            <a:endParaRPr lang="en-US"/>
          </a:p>
        </p:txBody>
      </p:sp>
      <p:sp>
        <p:nvSpPr>
          <p:cNvPr id="8" name="Rounded Rectangular Callout 7"/>
          <p:cNvSpPr/>
          <p:nvPr/>
        </p:nvSpPr>
        <p:spPr>
          <a:xfrm rot="20573064">
            <a:off x="1429393" y="2765167"/>
            <a:ext cx="2209800" cy="1181100"/>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 you understand?</a:t>
            </a:r>
          </a:p>
        </p:txBody>
      </p:sp>
      <p:sp>
        <p:nvSpPr>
          <p:cNvPr id="9" name="Rounded Rectangular Callout 8"/>
          <p:cNvSpPr/>
          <p:nvPr/>
        </p:nvSpPr>
        <p:spPr>
          <a:xfrm rot="20287311">
            <a:off x="2224081" y="4348949"/>
            <a:ext cx="2209800" cy="1156855"/>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a:t>알았어</a:t>
            </a:r>
            <a:r>
              <a:rPr lang="en-US" altLang="ko-KR"/>
              <a:t>?</a:t>
            </a:r>
            <a:endParaRPr lang="en-US"/>
          </a:p>
        </p:txBody>
      </p:sp>
      <p:sp>
        <p:nvSpPr>
          <p:cNvPr id="10" name="Rounded Rectangular Callout 9"/>
          <p:cNvSpPr/>
          <p:nvPr/>
        </p:nvSpPr>
        <p:spPr>
          <a:xfrm rot="912119">
            <a:off x="5510992" y="3397862"/>
            <a:ext cx="2209800" cy="1162050"/>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OK?</a:t>
            </a:r>
          </a:p>
        </p:txBody>
      </p:sp>
      <p:sp>
        <p:nvSpPr>
          <p:cNvPr id="12" name="Rounded Rectangular Callout 11"/>
          <p:cNvSpPr/>
          <p:nvPr/>
        </p:nvSpPr>
        <p:spPr>
          <a:xfrm rot="19876177">
            <a:off x="8559198" y="2705070"/>
            <a:ext cx="2209800" cy="1125682"/>
          </a:xfrm>
          <a:prstGeom prst="wedgeRoundRectCallout">
            <a:avLst>
              <a:gd name="adj1" fmla="val 41236"/>
              <a:gd name="adj2" fmla="val 88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Got it?</a:t>
            </a:r>
          </a:p>
        </p:txBody>
      </p:sp>
      <p:sp>
        <p:nvSpPr>
          <p:cNvPr id="13" name="Rounded Rectangular Callout 12"/>
          <p:cNvSpPr/>
          <p:nvPr/>
        </p:nvSpPr>
        <p:spPr>
          <a:xfrm rot="20287311">
            <a:off x="9141013" y="4348949"/>
            <a:ext cx="2209800" cy="1156855"/>
          </a:xfrm>
          <a:prstGeom prst="wedgeRoundRectCallout">
            <a:avLst>
              <a:gd name="adj1" fmla="val -47792"/>
              <a:gd name="adj2" fmla="val 87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a:t>이해했지</a:t>
            </a:r>
            <a:r>
              <a:rPr lang="en-US" altLang="ko-KR"/>
              <a:t>?</a:t>
            </a:r>
            <a:endParaRPr lang="en-US"/>
          </a:p>
        </p:txBody>
      </p:sp>
    </p:spTree>
    <p:extLst>
      <p:ext uri="{BB962C8B-B14F-4D97-AF65-F5344CB8AC3E}">
        <p14:creationId xmlns:p14="http://schemas.microsoft.com/office/powerpoint/2010/main" val="35734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CCQs and ICQs</a:t>
            </a:r>
            <a:endParaRPr lang="en-US"/>
          </a:p>
        </p:txBody>
      </p:sp>
      <p:sp>
        <p:nvSpPr>
          <p:cNvPr id="3" name="Content Placeholder 2"/>
          <p:cNvSpPr>
            <a:spLocks noGrp="1"/>
          </p:cNvSpPr>
          <p:nvPr>
            <p:ph idx="1"/>
          </p:nvPr>
        </p:nvSpPr>
        <p:spPr/>
        <p:txBody>
          <a:bodyPr>
            <a:normAutofit/>
          </a:bodyPr>
          <a:lstStyle/>
          <a:p>
            <a:pPr>
              <a:buNone/>
            </a:pPr>
            <a:endParaRPr lang="en-US" dirty="0"/>
          </a:p>
          <a:p>
            <a:r>
              <a:rPr lang="en-US" dirty="0"/>
              <a:t>The checking of concepts usually occurs in vocabulary and grammar teaching. ( iceberg below the surface)</a:t>
            </a:r>
          </a:p>
        </p:txBody>
      </p:sp>
    </p:spTree>
    <p:extLst>
      <p:ext uri="{BB962C8B-B14F-4D97-AF65-F5344CB8AC3E}">
        <p14:creationId xmlns:p14="http://schemas.microsoft.com/office/powerpoint/2010/main" val="35106141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Concept Checking</a:t>
            </a:r>
          </a:p>
        </p:txBody>
      </p:sp>
      <p:sp>
        <p:nvSpPr>
          <p:cNvPr id="3" name="Content Placeholder 2"/>
          <p:cNvSpPr>
            <a:spLocks noGrp="1"/>
          </p:cNvSpPr>
          <p:nvPr>
            <p:ph idx="1"/>
          </p:nvPr>
        </p:nvSpPr>
        <p:spPr>
          <a:xfrm>
            <a:off x="933452" y="2829891"/>
            <a:ext cx="10325096" cy="3694893"/>
          </a:xfrm>
        </p:spPr>
        <p:txBody>
          <a:bodyPr>
            <a:normAutofit/>
          </a:bodyPr>
          <a:lstStyle/>
          <a:p>
            <a:pPr marL="514350" indent="-514350">
              <a:buAutoNum type="arabicPeriod"/>
            </a:pPr>
            <a:r>
              <a:rPr lang="en-US" sz="2000" dirty="0">
                <a:solidFill>
                  <a:schemeClr val="tx2"/>
                </a:solidFill>
              </a:rPr>
              <a:t>Identify the key concept/ meaning of the word, phrase, or grammar point in context  (only teach the meaning that they will encounter in the lesson).</a:t>
            </a:r>
          </a:p>
          <a:p>
            <a:pPr marL="514350" indent="-514350">
              <a:buFont typeface="+mj-lt"/>
              <a:buAutoNum type="arabicPeriod" startAt="2"/>
            </a:pPr>
            <a:r>
              <a:rPr lang="en-US" sz="2000" dirty="0">
                <a:solidFill>
                  <a:schemeClr val="tx2"/>
                </a:solidFill>
              </a:rPr>
              <a:t>Create questions that focus on the key concept/meaning.</a:t>
            </a:r>
          </a:p>
          <a:p>
            <a:pPr marL="514350" indent="-514350">
              <a:buFont typeface="Wingdings 2"/>
              <a:buAutoNum type="arabicPeriod" startAt="2"/>
            </a:pPr>
            <a:r>
              <a:rPr lang="en-US" sz="2000" dirty="0">
                <a:solidFill>
                  <a:schemeClr val="tx2"/>
                </a:solidFill>
              </a:rPr>
              <a:t>REMEMBER: You can use gestures and visual aids to support your concept checking!</a:t>
            </a:r>
          </a:p>
          <a:p>
            <a:pPr marL="514350" indent="-514350">
              <a:buFont typeface="Wingdings 2"/>
              <a:buAutoNum type="arabicPeriod" startAt="2"/>
            </a:pPr>
            <a:r>
              <a:rPr lang="en-US" sz="2000" dirty="0">
                <a:solidFill>
                  <a:schemeClr val="tx2"/>
                </a:solidFill>
              </a:rPr>
              <a:t>Make sure the questions are NOT more difficult than the point you are trying to check.  </a:t>
            </a:r>
          </a:p>
          <a:p>
            <a:pPr marL="514350" indent="-514350">
              <a:buFont typeface="Wingdings 2"/>
              <a:buAutoNum type="arabicPeriod"/>
            </a:pPr>
            <a:endParaRPr lang="en-US" sz="2100" dirty="0"/>
          </a:p>
        </p:txBody>
      </p:sp>
      <p:pic>
        <p:nvPicPr>
          <p:cNvPr id="1026" name="Picture 2" descr="https://lh3.ggpht.com/UCh1dwKriRYCjVUyukmsmrLCnRRxH9TUQeLDysBMR4uD4MC_H4_vZgOzEH_rDAuFaNk=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047" y="73220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98447" y="1834232"/>
            <a:ext cx="1447800" cy="276999"/>
          </a:xfrm>
          <a:prstGeom prst="rect">
            <a:avLst/>
          </a:prstGeom>
          <a:noFill/>
        </p:spPr>
        <p:txBody>
          <a:bodyPr wrap="square" rtlCol="0">
            <a:spAutoFit/>
          </a:bodyPr>
          <a:lstStyle/>
          <a:p>
            <a:r>
              <a:rPr lang="en-US" sz="1200"/>
              <a:t>www.dictionary.com</a:t>
            </a:r>
          </a:p>
        </p:txBody>
      </p:sp>
    </p:spTree>
    <p:extLst>
      <p:ext uri="{BB962C8B-B14F-4D97-AF65-F5344CB8AC3E}">
        <p14:creationId xmlns:p14="http://schemas.microsoft.com/office/powerpoint/2010/main" val="10502308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 CCQs for Vocabulary</a:t>
            </a:r>
          </a:p>
        </p:txBody>
      </p:sp>
      <p:sp>
        <p:nvSpPr>
          <p:cNvPr id="3" name="Content Placeholder 2"/>
          <p:cNvSpPr>
            <a:spLocks noGrp="1"/>
          </p:cNvSpPr>
          <p:nvPr>
            <p:ph idx="1"/>
          </p:nvPr>
        </p:nvSpPr>
        <p:spPr>
          <a:xfrm>
            <a:off x="1295401" y="2556932"/>
            <a:ext cx="5446058" cy="3318936"/>
          </a:xfrm>
        </p:spPr>
        <p:txBody>
          <a:bodyPr>
            <a:normAutofit fontScale="47500" lnSpcReduction="20000"/>
          </a:bodyPr>
          <a:lstStyle/>
          <a:p>
            <a:pPr>
              <a:buNone/>
            </a:pPr>
            <a:endParaRPr lang="en-US" sz="4200"/>
          </a:p>
          <a:p>
            <a:pPr marL="514350" indent="-514350">
              <a:buAutoNum type="arabicPeriod"/>
            </a:pPr>
            <a:r>
              <a:rPr lang="en-US" sz="4200"/>
              <a:t>sharp (adj.)</a:t>
            </a:r>
          </a:p>
          <a:p>
            <a:pPr marL="982980" lvl="2" indent="-342900"/>
            <a:r>
              <a:rPr lang="en-US" sz="4200"/>
              <a:t>The knife is </a:t>
            </a:r>
            <a:r>
              <a:rPr lang="en-US" sz="4200" b="1" i="1" u="sng"/>
              <a:t>sharp!</a:t>
            </a:r>
          </a:p>
          <a:p>
            <a:pPr marL="514350" indent="-514350">
              <a:buNone/>
            </a:pPr>
            <a:endParaRPr lang="en-US" sz="4200"/>
          </a:p>
          <a:p>
            <a:pPr marL="1228090" lvl="3" indent="-514350">
              <a:buAutoNum type="arabicPeriod"/>
            </a:pPr>
            <a:r>
              <a:rPr lang="en-US" sz="4200"/>
              <a:t>Is a spoon sharp?</a:t>
            </a:r>
          </a:p>
          <a:p>
            <a:pPr marL="1228090" lvl="3" indent="-514350">
              <a:buAutoNum type="arabicPeriod"/>
            </a:pPr>
            <a:r>
              <a:rPr lang="en-US" sz="4200"/>
              <a:t>Is a pen sharp?</a:t>
            </a:r>
          </a:p>
          <a:p>
            <a:pPr marL="1228090" lvl="3" indent="-514350">
              <a:buAutoNum type="arabicPeriod"/>
            </a:pPr>
            <a:r>
              <a:rPr lang="en-US" sz="4200"/>
              <a:t>Is a knife sharp?</a:t>
            </a:r>
          </a:p>
          <a:p>
            <a:pPr marL="1228090" lvl="3" indent="-514350">
              <a:buAutoNum type="arabicPeriod"/>
            </a:pPr>
            <a:r>
              <a:rPr lang="en-US" sz="4200"/>
              <a:t>Tell me some things that are sharp.</a:t>
            </a:r>
            <a:endParaRPr lang="en-CA" sz="4200"/>
          </a:p>
          <a:p>
            <a:pPr marL="1228090" lvl="3" indent="-514350">
              <a:buNone/>
            </a:pPr>
            <a:endParaRPr lang="en-CA" sz="4200"/>
          </a:p>
          <a:p>
            <a:pPr marL="1228090" lvl="3" indent="-514350">
              <a:buNone/>
            </a:pPr>
            <a:endParaRPr lang="en-CA"/>
          </a:p>
        </p:txBody>
      </p:sp>
      <p:pic>
        <p:nvPicPr>
          <p:cNvPr id="1026" name="Picture 2" descr="http://files.abovetopsecret.com/files/img/ba50dc486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266" y="1600200"/>
            <a:ext cx="31750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64DACA-AFBD-4CE7-A039-D316B1036BEB}"/>
              </a:ext>
            </a:extLst>
          </p:cNvPr>
          <p:cNvSpPr/>
          <p:nvPr/>
        </p:nvSpPr>
        <p:spPr>
          <a:xfrm>
            <a:off x="6963266" y="3886200"/>
            <a:ext cx="3605375" cy="1908215"/>
          </a:xfrm>
          <a:prstGeom prst="rect">
            <a:avLst/>
          </a:prstGeom>
        </p:spPr>
        <p:txBody>
          <a:bodyPr wrap="square">
            <a:spAutoFit/>
          </a:bodyPr>
          <a:lstStyle/>
          <a:p>
            <a:pPr marL="1228090" lvl="3" indent="-514350">
              <a:buNone/>
            </a:pPr>
            <a:r>
              <a:rPr lang="en-US" sz="2000">
                <a:solidFill>
                  <a:schemeClr val="accent3">
                    <a:lumMod val="75000"/>
                  </a:schemeClr>
                </a:solidFill>
              </a:rPr>
              <a:t>BEGINNER RECIPE: </a:t>
            </a:r>
          </a:p>
          <a:p>
            <a:pPr marL="1228090" lvl="3" indent="-514350">
              <a:buNone/>
            </a:pPr>
            <a:endParaRPr lang="en-US" sz="2000">
              <a:solidFill>
                <a:schemeClr val="accent3">
                  <a:lumMod val="75000"/>
                </a:schemeClr>
              </a:solidFill>
            </a:endParaRPr>
          </a:p>
          <a:p>
            <a:pPr marL="1228090" lvl="3" indent="-514350">
              <a:buNone/>
            </a:pPr>
            <a:r>
              <a:rPr lang="en-US" sz="2000">
                <a:solidFill>
                  <a:schemeClr val="accent3">
                    <a:lumMod val="75000"/>
                  </a:schemeClr>
                </a:solidFill>
              </a:rPr>
              <a:t>1. NO</a:t>
            </a:r>
          </a:p>
          <a:p>
            <a:pPr marL="1228090" lvl="3" indent="-514350">
              <a:buNone/>
            </a:pPr>
            <a:r>
              <a:rPr lang="en-US" sz="2000">
                <a:solidFill>
                  <a:schemeClr val="accent3">
                    <a:lumMod val="75000"/>
                  </a:schemeClr>
                </a:solidFill>
              </a:rPr>
              <a:t>2. NO</a:t>
            </a:r>
          </a:p>
          <a:p>
            <a:pPr marL="1228090" lvl="3" indent="-514350">
              <a:buNone/>
            </a:pPr>
            <a:r>
              <a:rPr lang="en-US" sz="2000">
                <a:solidFill>
                  <a:schemeClr val="accent3">
                    <a:lumMod val="75000"/>
                  </a:schemeClr>
                </a:solidFill>
              </a:rPr>
              <a:t>3.YES</a:t>
            </a:r>
          </a:p>
          <a:p>
            <a:pPr marL="1228090" lvl="3" indent="-514350">
              <a:buNone/>
            </a:pPr>
            <a:r>
              <a:rPr lang="en-US">
                <a:solidFill>
                  <a:schemeClr val="accent3">
                    <a:lumMod val="75000"/>
                  </a:schemeClr>
                </a:solidFill>
              </a:rPr>
              <a:t>4. WHAT?</a:t>
            </a:r>
          </a:p>
        </p:txBody>
      </p:sp>
    </p:spTree>
    <p:extLst>
      <p:ext uri="{BB962C8B-B14F-4D97-AF65-F5344CB8AC3E}">
        <p14:creationId xmlns:p14="http://schemas.microsoft.com/office/powerpoint/2010/main" val="239152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CDF6-EEA9-45FF-8CEC-9E5C92A6EFAA}"/>
              </a:ext>
            </a:extLst>
          </p:cNvPr>
          <p:cNvSpPr>
            <a:spLocks noGrp="1"/>
          </p:cNvSpPr>
          <p:nvPr>
            <p:ph type="title"/>
          </p:nvPr>
        </p:nvSpPr>
        <p:spPr/>
        <p:txBody>
          <a:bodyPr/>
          <a:lstStyle/>
          <a:p>
            <a:r>
              <a:rPr lang="en-CA" dirty="0"/>
              <a:t>Depth of knowledge for words &amp; phrases</a:t>
            </a:r>
          </a:p>
        </p:txBody>
      </p:sp>
      <p:sp>
        <p:nvSpPr>
          <p:cNvPr id="3" name="Content Placeholder 2">
            <a:extLst>
              <a:ext uri="{FF2B5EF4-FFF2-40B4-BE49-F238E27FC236}">
                <a16:creationId xmlns:a16="http://schemas.microsoft.com/office/drawing/2014/main" id="{C0FA86AE-5A3B-490C-AF73-317AD2A96ABE}"/>
              </a:ext>
            </a:extLst>
          </p:cNvPr>
          <p:cNvSpPr>
            <a:spLocks noGrp="1"/>
          </p:cNvSpPr>
          <p:nvPr>
            <p:ph idx="1"/>
          </p:nvPr>
        </p:nvSpPr>
        <p:spPr/>
        <p:txBody>
          <a:bodyPr>
            <a:normAutofit fontScale="77500" lnSpcReduction="20000"/>
          </a:bodyPr>
          <a:lstStyle/>
          <a:p>
            <a:pPr marL="0" indent="0">
              <a:buNone/>
            </a:pPr>
            <a:endParaRPr lang="en-CA" dirty="0"/>
          </a:p>
          <a:p>
            <a:pPr lvl="1"/>
            <a:r>
              <a:rPr lang="en-CA" dirty="0"/>
              <a:t>Spelling</a:t>
            </a:r>
          </a:p>
          <a:p>
            <a:pPr lvl="1"/>
            <a:r>
              <a:rPr lang="en-CA" dirty="0"/>
              <a:t>Pronunciation</a:t>
            </a:r>
          </a:p>
          <a:p>
            <a:pPr lvl="1"/>
            <a:r>
              <a:rPr lang="en-CA" dirty="0"/>
              <a:t>Part of speech</a:t>
            </a:r>
          </a:p>
          <a:p>
            <a:pPr lvl="1"/>
            <a:r>
              <a:rPr lang="en-CA" dirty="0"/>
              <a:t>Meaning </a:t>
            </a:r>
          </a:p>
          <a:p>
            <a:pPr lvl="1"/>
            <a:r>
              <a:rPr lang="en-CA" dirty="0"/>
              <a:t>Collocations</a:t>
            </a:r>
          </a:p>
          <a:p>
            <a:pPr lvl="1"/>
            <a:r>
              <a:rPr lang="en-CA" dirty="0"/>
              <a:t>Inflected forms</a:t>
            </a:r>
          </a:p>
          <a:p>
            <a:pPr lvl="1"/>
            <a:r>
              <a:rPr lang="en-CA" dirty="0"/>
              <a:t>Related words/  synonyms/ antonyms</a:t>
            </a:r>
          </a:p>
          <a:p>
            <a:pPr lvl="1"/>
            <a:r>
              <a:rPr lang="en-CA" dirty="0"/>
              <a:t>How and when to use it in writing</a:t>
            </a:r>
          </a:p>
          <a:p>
            <a:pPr lvl="1"/>
            <a:r>
              <a:rPr lang="en-CA" dirty="0"/>
              <a:t>How and when to use it in speaking</a:t>
            </a:r>
          </a:p>
          <a:p>
            <a:pPr lvl="1"/>
            <a:endParaRPr lang="en-CA" dirty="0"/>
          </a:p>
        </p:txBody>
      </p:sp>
    </p:spTree>
    <p:extLst>
      <p:ext uri="{BB962C8B-B14F-4D97-AF65-F5344CB8AC3E}">
        <p14:creationId xmlns:p14="http://schemas.microsoft.com/office/powerpoint/2010/main" val="16762541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CCQs for Grammar</a:t>
            </a:r>
          </a:p>
        </p:txBody>
      </p:sp>
      <p:sp>
        <p:nvSpPr>
          <p:cNvPr id="3" name="Content Placeholder 2"/>
          <p:cNvSpPr>
            <a:spLocks noGrp="1"/>
          </p:cNvSpPr>
          <p:nvPr>
            <p:ph idx="1"/>
          </p:nvPr>
        </p:nvSpPr>
        <p:spPr>
          <a:xfrm>
            <a:off x="1295401" y="2556932"/>
            <a:ext cx="5446058" cy="3318936"/>
          </a:xfrm>
        </p:spPr>
        <p:txBody>
          <a:bodyPr>
            <a:normAutofit fontScale="40000" lnSpcReduction="20000"/>
          </a:bodyPr>
          <a:lstStyle/>
          <a:p>
            <a:pPr marL="0" indent="0">
              <a:buNone/>
            </a:pPr>
            <a:endParaRPr lang="en-US" sz="4200" dirty="0"/>
          </a:p>
          <a:p>
            <a:pPr marL="0" indent="0">
              <a:buNone/>
            </a:pPr>
            <a:r>
              <a:rPr lang="en-US" sz="4200" b="1" dirty="0"/>
              <a:t>Have + P.P. </a:t>
            </a:r>
          </a:p>
          <a:p>
            <a:pPr marL="982980" lvl="2" indent="-342900"/>
            <a:endParaRPr lang="en-US" sz="4200" dirty="0"/>
          </a:p>
          <a:p>
            <a:pPr marL="982980" lvl="2" indent="-342900"/>
            <a:r>
              <a:rPr lang="en-US" sz="4200" dirty="0"/>
              <a:t>I have been to </a:t>
            </a:r>
            <a:r>
              <a:rPr lang="en-US" sz="4200" dirty="0" err="1"/>
              <a:t>Spuzzum</a:t>
            </a:r>
            <a:r>
              <a:rPr lang="en-US" sz="4200" dirty="0"/>
              <a:t>. </a:t>
            </a:r>
            <a:endParaRPr lang="en-US" sz="4200" b="1" i="1" u="sng" dirty="0"/>
          </a:p>
          <a:p>
            <a:pPr marL="514350" indent="-514350">
              <a:buNone/>
            </a:pPr>
            <a:endParaRPr lang="en-US" sz="4200" dirty="0"/>
          </a:p>
          <a:p>
            <a:pPr marL="1228090" lvl="3" indent="-514350">
              <a:buAutoNum type="arabicPeriod"/>
            </a:pPr>
            <a:r>
              <a:rPr lang="en-US" sz="4200" dirty="0"/>
              <a:t>Does have + P.P talk about the past, present, or future?</a:t>
            </a:r>
          </a:p>
          <a:p>
            <a:pPr marL="1228090" lvl="3" indent="-514350">
              <a:buAutoNum type="arabicPeriod"/>
            </a:pPr>
            <a:r>
              <a:rPr lang="en-US" sz="4200" dirty="0"/>
              <a:t>Did she ever go to </a:t>
            </a:r>
            <a:r>
              <a:rPr lang="en-US" sz="4200" dirty="0" err="1"/>
              <a:t>Spuzzum</a:t>
            </a:r>
            <a:r>
              <a:rPr lang="en-US" sz="4200" dirty="0"/>
              <a:t>?</a:t>
            </a:r>
          </a:p>
          <a:p>
            <a:pPr marL="1228090" lvl="3" indent="-514350">
              <a:buAutoNum type="arabicPeriod"/>
            </a:pPr>
            <a:r>
              <a:rPr lang="en-US" sz="4200" dirty="0"/>
              <a:t>Do we know exactly when she went?</a:t>
            </a:r>
          </a:p>
          <a:p>
            <a:pPr marL="1228090" lvl="3" indent="-514350">
              <a:buNone/>
            </a:pPr>
            <a:endParaRPr lang="en-CA" sz="4200" dirty="0"/>
          </a:p>
          <a:p>
            <a:pPr marL="1228090" lvl="3" indent="-514350">
              <a:buNone/>
            </a:pPr>
            <a:endParaRPr lang="en-CA" dirty="0"/>
          </a:p>
        </p:txBody>
      </p:sp>
      <p:sp>
        <p:nvSpPr>
          <p:cNvPr id="6" name="Content Placeholder 2">
            <a:extLst>
              <a:ext uri="{FF2B5EF4-FFF2-40B4-BE49-F238E27FC236}">
                <a16:creationId xmlns:a16="http://schemas.microsoft.com/office/drawing/2014/main" id="{B0840FC4-7FB3-4F07-B3C6-2A208D358F23}"/>
              </a:ext>
            </a:extLst>
          </p:cNvPr>
          <p:cNvSpPr txBox="1">
            <a:spLocks/>
          </p:cNvSpPr>
          <p:nvPr/>
        </p:nvSpPr>
        <p:spPr>
          <a:xfrm>
            <a:off x="6312764" y="2416369"/>
            <a:ext cx="5228207" cy="3318936"/>
          </a:xfrm>
          <a:prstGeom prst="rect">
            <a:avLst/>
          </a:prstGeom>
        </p:spPr>
        <p:txBody>
          <a:bodyPr vert="horz" lIns="91440" tIns="45720" rIns="91440" bIns="45720" rtlCol="0" anchor="t">
            <a:normAutofit fontScale="6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a:buNone/>
            </a:pPr>
            <a:endParaRPr lang="en-US" sz="3600" b="1" dirty="0"/>
          </a:p>
          <a:p>
            <a:pPr marL="0" indent="0">
              <a:buFont typeface="Arial"/>
              <a:buNone/>
            </a:pPr>
            <a:r>
              <a:rPr lang="en-US" sz="3600" b="1" dirty="0"/>
              <a:t>Will + be + </a:t>
            </a:r>
            <a:r>
              <a:rPr lang="en-US" sz="3600" b="1" dirty="0" err="1"/>
              <a:t>Ving</a:t>
            </a:r>
            <a:endParaRPr lang="en-US" sz="3600" b="1" dirty="0"/>
          </a:p>
          <a:p>
            <a:pPr marL="982980" lvl="2" indent="-342900"/>
            <a:endParaRPr lang="en-US" sz="3600" b="1" dirty="0"/>
          </a:p>
          <a:p>
            <a:pPr marL="982980" lvl="2" indent="-342900"/>
            <a:r>
              <a:rPr lang="en-US" sz="3100" dirty="0"/>
              <a:t>I will be eating dinner at 6pm. </a:t>
            </a:r>
          </a:p>
          <a:p>
            <a:pPr marL="514350" indent="-514350">
              <a:buFont typeface="Arial"/>
              <a:buNone/>
            </a:pPr>
            <a:endParaRPr lang="en-US" sz="3100" dirty="0"/>
          </a:p>
          <a:p>
            <a:pPr marL="1228090" lvl="3" indent="-514350">
              <a:buFont typeface="Arial"/>
              <a:buAutoNum type="arabicPeriod"/>
            </a:pPr>
            <a:r>
              <a:rPr lang="en-US" sz="3100" dirty="0"/>
              <a:t>Does this action start before 6pm?</a:t>
            </a:r>
          </a:p>
          <a:p>
            <a:pPr marL="1228090" lvl="3" indent="-514350">
              <a:buFont typeface="Arial"/>
              <a:buAutoNum type="arabicPeriod"/>
            </a:pPr>
            <a:r>
              <a:rPr lang="en-US" sz="3100" dirty="0"/>
              <a:t>Am I finished dinner at 6pm?</a:t>
            </a:r>
          </a:p>
          <a:p>
            <a:pPr marL="1228090" lvl="3" indent="-514350">
              <a:buFont typeface="Arial"/>
              <a:buAutoNum type="arabicPeriod"/>
            </a:pPr>
            <a:r>
              <a:rPr lang="en-US" sz="3100" dirty="0"/>
              <a:t>Is the action in progress at 6pm?</a:t>
            </a:r>
          </a:p>
          <a:p>
            <a:pPr marL="1228090" lvl="3" indent="-514350">
              <a:buFont typeface="Arial"/>
              <a:buNone/>
            </a:pPr>
            <a:endParaRPr lang="en-CA" sz="3100" dirty="0"/>
          </a:p>
          <a:p>
            <a:pPr marL="1228090" lvl="3" indent="-514350">
              <a:buFont typeface="Arial"/>
              <a:buNone/>
            </a:pPr>
            <a:endParaRPr lang="en-CA" dirty="0"/>
          </a:p>
        </p:txBody>
      </p:sp>
    </p:spTree>
    <p:extLst>
      <p:ext uri="{BB962C8B-B14F-4D97-AF65-F5344CB8AC3E}">
        <p14:creationId xmlns:p14="http://schemas.microsoft.com/office/powerpoint/2010/main" val="557745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Time to practice</a:t>
            </a:r>
          </a:p>
        </p:txBody>
      </p:sp>
      <p:sp>
        <p:nvSpPr>
          <p:cNvPr id="3" name="Content Placeholder 2"/>
          <p:cNvSpPr>
            <a:spLocks noGrp="1"/>
          </p:cNvSpPr>
          <p:nvPr>
            <p:ph idx="1"/>
          </p:nvPr>
        </p:nvSpPr>
        <p:spPr>
          <a:xfrm>
            <a:off x="1295401" y="2556932"/>
            <a:ext cx="4585446" cy="3318936"/>
          </a:xfrm>
        </p:spPr>
        <p:txBody>
          <a:bodyPr>
            <a:normAutofit fontScale="47500" lnSpcReduction="20000"/>
          </a:bodyPr>
          <a:lstStyle/>
          <a:p>
            <a:pPr>
              <a:buNone/>
            </a:pPr>
            <a:endParaRPr lang="en-US"/>
          </a:p>
          <a:p>
            <a:pPr marL="514350" indent="-514350">
              <a:buNone/>
            </a:pPr>
            <a:r>
              <a:rPr lang="en-US" sz="4200"/>
              <a:t>Bakery (N)</a:t>
            </a:r>
          </a:p>
          <a:p>
            <a:pPr marL="925830" lvl="1" indent="-514350">
              <a:buFont typeface="+mj-lt"/>
              <a:buAutoNum type="alphaLcPeriod"/>
            </a:pPr>
            <a:r>
              <a:rPr lang="en-US" sz="4200"/>
              <a:t>Is Baskin Robbins a bakery?</a:t>
            </a:r>
          </a:p>
          <a:p>
            <a:pPr marL="925830" lvl="1" indent="-514350">
              <a:buFont typeface="+mj-lt"/>
              <a:buAutoNum type="alphaLcPeriod"/>
            </a:pPr>
            <a:r>
              <a:rPr lang="en-US" sz="4200"/>
              <a:t>What can you buy in a bakery?</a:t>
            </a:r>
          </a:p>
          <a:p>
            <a:pPr marL="925830" lvl="1" indent="-514350">
              <a:buFont typeface="+mj-lt"/>
              <a:buAutoNum type="alphaLcPeriod"/>
            </a:pPr>
            <a:r>
              <a:rPr lang="en-US" sz="4200"/>
              <a:t>Does a baker work at a bakery?</a:t>
            </a:r>
          </a:p>
          <a:p>
            <a:pPr marL="925830" lvl="1" indent="-514350">
              <a:buFont typeface="+mj-lt"/>
              <a:buAutoNum type="alphaLcPeriod"/>
            </a:pPr>
            <a:r>
              <a:rPr lang="en-US" sz="4200"/>
              <a:t>Tell me some bakeries in Korea!</a:t>
            </a:r>
          </a:p>
          <a:p>
            <a:pPr marL="925830" lvl="1" indent="-514350">
              <a:buFont typeface="+mj-lt"/>
              <a:buAutoNum type="alphaLcPeriod"/>
            </a:pPr>
            <a:r>
              <a:rPr lang="en-US" sz="4200"/>
              <a:t>Do you like bakeries?</a:t>
            </a:r>
          </a:p>
          <a:p>
            <a:pPr marL="514350" indent="-514350">
              <a:buNone/>
            </a:pPr>
            <a:r>
              <a:rPr lang="en-US" sz="4200"/>
              <a:t> </a:t>
            </a:r>
          </a:p>
          <a:p>
            <a:pPr marL="514350" indent="-514350">
              <a:buNone/>
            </a:pPr>
            <a:r>
              <a:rPr lang="en-US"/>
              <a:t>2.	</a:t>
            </a:r>
            <a:endParaRPr lang="en-US" sz="2800"/>
          </a:p>
          <a:p>
            <a:endParaRPr lang="en-US"/>
          </a:p>
          <a:p>
            <a:endParaRPr lang="en-US"/>
          </a:p>
        </p:txBody>
      </p:sp>
      <p:sp>
        <p:nvSpPr>
          <p:cNvPr id="4" name="Rectangle 3">
            <a:extLst>
              <a:ext uri="{FF2B5EF4-FFF2-40B4-BE49-F238E27FC236}">
                <a16:creationId xmlns:a16="http://schemas.microsoft.com/office/drawing/2014/main" id="{E99B438D-5063-42F2-84CE-A35A54B40F5E}"/>
              </a:ext>
            </a:extLst>
          </p:cNvPr>
          <p:cNvSpPr/>
          <p:nvPr/>
        </p:nvSpPr>
        <p:spPr>
          <a:xfrm>
            <a:off x="6096000" y="2813055"/>
            <a:ext cx="5360894" cy="1938992"/>
          </a:xfrm>
          <a:prstGeom prst="rect">
            <a:avLst/>
          </a:prstGeom>
        </p:spPr>
        <p:txBody>
          <a:bodyPr wrap="square">
            <a:spAutoFit/>
          </a:bodyPr>
          <a:lstStyle/>
          <a:p>
            <a:pPr marL="514350" indent="-514350">
              <a:buNone/>
            </a:pPr>
            <a:r>
              <a:rPr lang="en-US" sz="2000"/>
              <a:t>Heavy (</a:t>
            </a:r>
            <a:r>
              <a:rPr lang="en-US" sz="2000" err="1"/>
              <a:t>Adj</a:t>
            </a:r>
            <a:r>
              <a:rPr lang="en-US" sz="2000"/>
              <a:t>)</a:t>
            </a:r>
          </a:p>
          <a:p>
            <a:pPr marL="925830" lvl="1" indent="-514350">
              <a:buFont typeface="+mj-lt"/>
              <a:buAutoNum type="alphaLcPeriod"/>
            </a:pPr>
            <a:r>
              <a:rPr lang="en-US" sz="2000"/>
              <a:t> Is an elephant heavy?</a:t>
            </a:r>
          </a:p>
          <a:p>
            <a:pPr marL="925830" lvl="1" indent="-514350">
              <a:buFont typeface="+mj-lt"/>
              <a:buAutoNum type="alphaLcPeriod"/>
            </a:pPr>
            <a:r>
              <a:rPr lang="en-US" sz="2000"/>
              <a:t>Are you heavy?</a:t>
            </a:r>
          </a:p>
          <a:p>
            <a:pPr marL="925830" lvl="1" indent="-514350">
              <a:buFont typeface="+mj-lt"/>
              <a:buAutoNum type="alphaLcPeriod"/>
            </a:pPr>
            <a:r>
              <a:rPr lang="en-US" sz="2000"/>
              <a:t>What is heavier… a chicken or a horse?</a:t>
            </a:r>
          </a:p>
          <a:p>
            <a:pPr marL="925830" lvl="1" indent="-514350">
              <a:buFont typeface="+mj-lt"/>
              <a:buAutoNum type="alphaLcPeriod"/>
            </a:pPr>
            <a:r>
              <a:rPr lang="en-US" sz="2000"/>
              <a:t>How do you say “heavy” in Korean?</a:t>
            </a:r>
          </a:p>
          <a:p>
            <a:pPr marL="925830" lvl="1" indent="-514350">
              <a:buFont typeface="+mj-lt"/>
              <a:buAutoNum type="alphaLcPeriod"/>
            </a:pPr>
            <a:r>
              <a:rPr lang="en-US" sz="2000"/>
              <a:t>What else is heavy?</a:t>
            </a:r>
          </a:p>
        </p:txBody>
      </p:sp>
      <p:sp>
        <p:nvSpPr>
          <p:cNvPr id="5" name="Rectangle 4">
            <a:extLst>
              <a:ext uri="{FF2B5EF4-FFF2-40B4-BE49-F238E27FC236}">
                <a16:creationId xmlns:a16="http://schemas.microsoft.com/office/drawing/2014/main" id="{4C67201B-49F4-44B2-A770-DDA43B9D02A2}"/>
              </a:ext>
            </a:extLst>
          </p:cNvPr>
          <p:cNvSpPr/>
          <p:nvPr/>
        </p:nvSpPr>
        <p:spPr>
          <a:xfrm>
            <a:off x="5504330" y="998334"/>
            <a:ext cx="5629835" cy="1034129"/>
          </a:xfrm>
          <a:prstGeom prst="rect">
            <a:avLst/>
          </a:prstGeom>
          <a:ln>
            <a:solidFill>
              <a:schemeClr val="accent1"/>
            </a:solidFill>
          </a:ln>
        </p:spPr>
        <p:txBody>
          <a:bodyPr wrap="square">
            <a:spAutoFit/>
          </a:bodyPr>
          <a:lstStyle/>
          <a:p>
            <a:pPr>
              <a:lnSpc>
                <a:spcPct val="170000"/>
              </a:lnSpc>
            </a:pPr>
            <a:r>
              <a:rPr lang="en-US"/>
              <a:t>Look at the following examples. </a:t>
            </a:r>
          </a:p>
          <a:p>
            <a:pPr>
              <a:lnSpc>
                <a:spcPct val="170000"/>
              </a:lnSpc>
            </a:pPr>
            <a:r>
              <a:rPr lang="en-US"/>
              <a:t>Put a circle next to good CCQs and an X next to bad CCQs.</a:t>
            </a:r>
          </a:p>
        </p:txBody>
      </p:sp>
    </p:spTree>
    <p:extLst>
      <p:ext uri="{BB962C8B-B14F-4D97-AF65-F5344CB8AC3E}">
        <p14:creationId xmlns:p14="http://schemas.microsoft.com/office/powerpoint/2010/main" val="1402358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MORE CCQ RECIPES</a:t>
            </a:r>
            <a:endParaRPr lang="en-US"/>
          </a:p>
        </p:txBody>
      </p:sp>
      <p:sp>
        <p:nvSpPr>
          <p:cNvPr id="3" name="Content Placeholder 2"/>
          <p:cNvSpPr>
            <a:spLocks noGrp="1"/>
          </p:cNvSpPr>
          <p:nvPr>
            <p:ph idx="1"/>
          </p:nvPr>
        </p:nvSpPr>
        <p:spPr/>
        <p:txBody>
          <a:bodyPr>
            <a:normAutofit fontScale="70000" lnSpcReduction="20000"/>
          </a:bodyPr>
          <a:lstStyle/>
          <a:p>
            <a:pPr>
              <a:buNone/>
            </a:pPr>
            <a:endParaRPr lang="en-US" sz="3600"/>
          </a:p>
          <a:p>
            <a:pPr lvl="1"/>
            <a:r>
              <a:rPr lang="en-US" sz="3600"/>
              <a:t>Is a noun + adjective? Ex. Is a knife </a:t>
            </a:r>
            <a:r>
              <a:rPr lang="en-US" sz="3600">
                <a:solidFill>
                  <a:srgbClr val="00B0F0"/>
                </a:solidFill>
              </a:rPr>
              <a:t>sharp</a:t>
            </a:r>
            <a:r>
              <a:rPr lang="en-US" sz="3600"/>
              <a:t>?</a:t>
            </a:r>
          </a:p>
          <a:p>
            <a:pPr lvl="1"/>
            <a:r>
              <a:rPr lang="en-CA" sz="3600"/>
              <a:t>Can a noun + verb? Ex. Can a penguin </a:t>
            </a:r>
            <a:r>
              <a:rPr lang="en-CA" sz="3600">
                <a:solidFill>
                  <a:srgbClr val="00B0F0"/>
                </a:solidFill>
              </a:rPr>
              <a:t>fly</a:t>
            </a:r>
            <a:r>
              <a:rPr lang="en-CA" sz="3600"/>
              <a:t>?</a:t>
            </a:r>
            <a:endParaRPr lang="en-US" sz="3600"/>
          </a:p>
          <a:p>
            <a:pPr lvl="1"/>
            <a:r>
              <a:rPr lang="en-US" sz="3600"/>
              <a:t>Tell me things that are/can_______?</a:t>
            </a:r>
          </a:p>
          <a:p>
            <a:pPr lvl="1"/>
            <a:r>
              <a:rPr lang="en-US" sz="3600"/>
              <a:t>Give me an example!</a:t>
            </a:r>
            <a:endParaRPr lang="en-CA" sz="3600"/>
          </a:p>
          <a:p>
            <a:pPr lvl="1"/>
            <a:r>
              <a:rPr lang="en-CA" sz="3600"/>
              <a:t>How do you say ___ in Korean?</a:t>
            </a:r>
            <a:endParaRPr lang="en-US" sz="3600"/>
          </a:p>
          <a:p>
            <a:pPr lvl="1"/>
            <a:r>
              <a:rPr lang="en-US" sz="3600"/>
              <a:t>No, No, Yes, What?</a:t>
            </a:r>
          </a:p>
          <a:p>
            <a:pPr lvl="1"/>
            <a:endParaRPr lang="en-US"/>
          </a:p>
          <a:p>
            <a:pPr lvl="1"/>
            <a:endParaRPr lang="en-CA"/>
          </a:p>
          <a:p>
            <a:pPr lvl="1"/>
            <a:endParaRPr lang="en-US"/>
          </a:p>
          <a:p>
            <a:endParaRPr lang="en-US"/>
          </a:p>
        </p:txBody>
      </p:sp>
    </p:spTree>
    <p:extLst>
      <p:ext uri="{BB962C8B-B14F-4D97-AF65-F5344CB8AC3E}">
        <p14:creationId xmlns:p14="http://schemas.microsoft.com/office/powerpoint/2010/main" val="489537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More Practice </a:t>
            </a:r>
          </a:p>
        </p:txBody>
      </p:sp>
      <p:sp>
        <p:nvSpPr>
          <p:cNvPr id="3" name="Content Placeholder 2"/>
          <p:cNvSpPr>
            <a:spLocks noGrp="1"/>
          </p:cNvSpPr>
          <p:nvPr>
            <p:ph idx="1"/>
          </p:nvPr>
        </p:nvSpPr>
        <p:spPr>
          <a:xfrm>
            <a:off x="1981200" y="2456329"/>
            <a:ext cx="3733800" cy="3669835"/>
          </a:xfrm>
        </p:spPr>
        <p:txBody>
          <a:bodyPr>
            <a:normAutofit/>
          </a:bodyPr>
          <a:lstStyle/>
          <a:p>
            <a:pPr marL="0" indent="0">
              <a:buNone/>
            </a:pPr>
            <a:endParaRPr lang="en-US"/>
          </a:p>
          <a:p>
            <a:pPr lvl="0"/>
            <a:r>
              <a:rPr lang="en-US"/>
              <a:t>float (v)</a:t>
            </a:r>
            <a:endParaRPr lang="en-CA"/>
          </a:p>
          <a:p>
            <a:pPr lvl="0"/>
            <a:r>
              <a:rPr lang="en-US"/>
              <a:t>rotate (v)</a:t>
            </a:r>
            <a:endParaRPr lang="en-CA"/>
          </a:p>
          <a:p>
            <a:pPr lvl="0"/>
            <a:r>
              <a:rPr lang="en-US"/>
              <a:t>antique (adj.) </a:t>
            </a:r>
            <a:endParaRPr lang="en-CA"/>
          </a:p>
          <a:p>
            <a:pPr lvl="0"/>
            <a:r>
              <a:rPr lang="en-US"/>
              <a:t>octagon (n) </a:t>
            </a:r>
            <a:endParaRPr lang="en-CA"/>
          </a:p>
          <a:p>
            <a:pPr lvl="0"/>
            <a:r>
              <a:rPr lang="en-US"/>
              <a:t>outgoing (adj.)</a:t>
            </a:r>
            <a:endParaRPr lang="en-CA"/>
          </a:p>
          <a:p>
            <a:pPr lvl="0"/>
            <a:r>
              <a:rPr lang="en-US"/>
              <a:t>relative (n) </a:t>
            </a:r>
            <a:endParaRPr lang="en-CA"/>
          </a:p>
          <a:p>
            <a:pPr marL="0" indent="0">
              <a:buNone/>
            </a:pPr>
            <a:endParaRPr lang="en-US"/>
          </a:p>
          <a:p>
            <a:pPr lvl="1">
              <a:buNone/>
            </a:pPr>
            <a:endParaRPr lang="en-US"/>
          </a:p>
        </p:txBody>
      </p:sp>
      <p:sp>
        <p:nvSpPr>
          <p:cNvPr id="4" name="Rectangle 3">
            <a:extLst>
              <a:ext uri="{FF2B5EF4-FFF2-40B4-BE49-F238E27FC236}">
                <a16:creationId xmlns:a16="http://schemas.microsoft.com/office/drawing/2014/main" id="{0E66BCC3-FA17-4028-A2A8-9CB1A42DE46C}"/>
              </a:ext>
            </a:extLst>
          </p:cNvPr>
          <p:cNvSpPr/>
          <p:nvPr/>
        </p:nvSpPr>
        <p:spPr>
          <a:xfrm>
            <a:off x="7122458" y="2601444"/>
            <a:ext cx="3348318" cy="4028795"/>
          </a:xfrm>
          <a:prstGeom prst="rect">
            <a:avLst/>
          </a:prstGeom>
        </p:spPr>
        <p:txBody>
          <a:bodyPr wrap="square">
            <a:spAutoFit/>
          </a:bodyPr>
          <a:lstStyle/>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simmer (v)</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fun (adj.)</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funny (adj.)</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poke (v.)</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slippery (adj.)</a:t>
            </a:r>
            <a:endParaRPr lang="en-CA" sz="2400">
              <a:solidFill>
                <a:schemeClr val="tx1">
                  <a:lumMod val="85000"/>
                  <a:lumOff val="15000"/>
                </a:schemeClr>
              </a:solidFill>
            </a:endParaRPr>
          </a:p>
          <a:p>
            <a:pPr marL="342900" lvl="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dangerous (adj.)</a:t>
            </a:r>
          </a:p>
          <a:p>
            <a:pPr marL="342900" indent="-342900">
              <a:spcBef>
                <a:spcPct val="20000"/>
              </a:spcBef>
              <a:spcAft>
                <a:spcPts val="600"/>
              </a:spcAft>
              <a:buClr>
                <a:schemeClr val="accent1"/>
              </a:buClr>
              <a:buSzPct val="115000"/>
              <a:buFont typeface="Arial"/>
              <a:buChar char="•"/>
            </a:pPr>
            <a:r>
              <a:rPr lang="en-US" sz="2400">
                <a:solidFill>
                  <a:schemeClr val="tx1">
                    <a:lumMod val="85000"/>
                    <a:lumOff val="15000"/>
                  </a:schemeClr>
                </a:solidFill>
              </a:rPr>
              <a:t>sneak (v)</a:t>
            </a:r>
            <a:endParaRPr lang="en-CA" sz="2400">
              <a:solidFill>
                <a:schemeClr val="tx1">
                  <a:lumMod val="85000"/>
                  <a:lumOff val="15000"/>
                </a:schemeClr>
              </a:solidFill>
            </a:endParaRPr>
          </a:p>
          <a:p>
            <a:pPr marL="342900" lvl="0" indent="-342900">
              <a:buFont typeface="Arial" panose="020B0604020202020204" pitchFamily="34" charset="0"/>
              <a:buChar char="•"/>
            </a:pPr>
            <a:endParaRPr lang="en-CA" sz="2400">
              <a:solidFill>
                <a:schemeClr val="tx1">
                  <a:lumMod val="85000"/>
                  <a:lumOff val="15000"/>
                </a:schemeClr>
              </a:solidFill>
            </a:endParaRPr>
          </a:p>
        </p:txBody>
      </p:sp>
    </p:spTree>
    <p:extLst>
      <p:ext uri="{BB962C8B-B14F-4D97-AF65-F5344CB8AC3E}">
        <p14:creationId xmlns:p14="http://schemas.microsoft.com/office/powerpoint/2010/main" val="1574980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TIP</a:t>
            </a:r>
            <a:endParaRPr lang="en-US"/>
          </a:p>
        </p:txBody>
      </p:sp>
      <p:sp>
        <p:nvSpPr>
          <p:cNvPr id="3" name="Content Placeholder 2"/>
          <p:cNvSpPr>
            <a:spLocks noGrp="1"/>
          </p:cNvSpPr>
          <p:nvPr>
            <p:ph idx="1"/>
          </p:nvPr>
        </p:nvSpPr>
        <p:spPr/>
        <p:txBody>
          <a:bodyPr/>
          <a:lstStyle/>
          <a:p>
            <a:r>
              <a:rPr lang="en-CA"/>
              <a:t>Don’t answer your own CCQs/ICQs</a:t>
            </a:r>
          </a:p>
          <a:p>
            <a:endParaRPr lang="en-CA"/>
          </a:p>
          <a:p>
            <a:endParaRPr lang="en-CA"/>
          </a:p>
          <a:p>
            <a:r>
              <a:rPr lang="en-CA"/>
              <a:t>Break up your instructions with ICQs (do not give long instructions one shot and then try to ICQ all of them!)</a:t>
            </a:r>
            <a:endParaRPr lang="en-US"/>
          </a:p>
        </p:txBody>
      </p:sp>
    </p:spTree>
    <p:extLst>
      <p:ext uri="{BB962C8B-B14F-4D97-AF65-F5344CB8AC3E}">
        <p14:creationId xmlns:p14="http://schemas.microsoft.com/office/powerpoint/2010/main" val="4277742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Frequency</a:t>
            </a:r>
          </a:p>
        </p:txBody>
      </p:sp>
      <p:sp>
        <p:nvSpPr>
          <p:cNvPr id="3" name="Content Placeholder 2"/>
          <p:cNvSpPr>
            <a:spLocks noGrp="1"/>
          </p:cNvSpPr>
          <p:nvPr>
            <p:ph idx="1"/>
          </p:nvPr>
        </p:nvSpPr>
        <p:spPr/>
        <p:txBody>
          <a:bodyPr/>
          <a:lstStyle/>
          <a:p>
            <a:endParaRPr lang="en-US"/>
          </a:p>
          <a:p>
            <a:endParaRPr lang="en-US"/>
          </a:p>
          <a:p>
            <a:r>
              <a:rPr lang="en-US"/>
              <a:t>Wordcount.org</a:t>
            </a:r>
          </a:p>
        </p:txBody>
      </p:sp>
    </p:spTree>
    <p:extLst>
      <p:ext uri="{BB962C8B-B14F-4D97-AF65-F5344CB8AC3E}">
        <p14:creationId xmlns:p14="http://schemas.microsoft.com/office/powerpoint/2010/main" val="2778959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Appendices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93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CDF6-EEA9-45FF-8CEC-9E5C92A6EFAA}"/>
              </a:ext>
            </a:extLst>
          </p:cNvPr>
          <p:cNvSpPr>
            <a:spLocks noGrp="1"/>
          </p:cNvSpPr>
          <p:nvPr>
            <p:ph type="title"/>
          </p:nvPr>
        </p:nvSpPr>
        <p:spPr/>
        <p:txBody>
          <a:bodyPr/>
          <a:lstStyle/>
          <a:p>
            <a:r>
              <a:rPr lang="en-CA" dirty="0"/>
              <a:t>Depth of knowledge for grammar</a:t>
            </a:r>
          </a:p>
        </p:txBody>
      </p:sp>
      <p:sp>
        <p:nvSpPr>
          <p:cNvPr id="3" name="Content Placeholder 2">
            <a:extLst>
              <a:ext uri="{FF2B5EF4-FFF2-40B4-BE49-F238E27FC236}">
                <a16:creationId xmlns:a16="http://schemas.microsoft.com/office/drawing/2014/main" id="{C0FA86AE-5A3B-490C-AF73-317AD2A96ABE}"/>
              </a:ext>
            </a:extLst>
          </p:cNvPr>
          <p:cNvSpPr>
            <a:spLocks noGrp="1"/>
          </p:cNvSpPr>
          <p:nvPr>
            <p:ph idx="1"/>
          </p:nvPr>
        </p:nvSpPr>
        <p:spPr/>
        <p:txBody>
          <a:bodyPr>
            <a:normAutofit/>
          </a:bodyPr>
          <a:lstStyle/>
          <a:p>
            <a:pPr lvl="1"/>
            <a:r>
              <a:rPr lang="en-CA" dirty="0"/>
              <a:t>Rules (prescriptive vs descriptive)</a:t>
            </a:r>
          </a:p>
          <a:p>
            <a:pPr lvl="1"/>
            <a:r>
              <a:rPr lang="en-CA" dirty="0"/>
              <a:t>Patterns ( inflections, collocations, etc.)</a:t>
            </a:r>
          </a:p>
          <a:p>
            <a:pPr lvl="1"/>
            <a:r>
              <a:rPr lang="en-CA" dirty="0"/>
              <a:t>Meaning/ difference in meaning from similar grammar points</a:t>
            </a:r>
          </a:p>
          <a:p>
            <a:pPr lvl="1"/>
            <a:r>
              <a:rPr lang="en-CA" dirty="0"/>
              <a:t>How and when to use it in writing</a:t>
            </a:r>
          </a:p>
          <a:p>
            <a:pPr lvl="1"/>
            <a:r>
              <a:rPr lang="en-CA" dirty="0"/>
              <a:t>How and when to use it in speaking</a:t>
            </a:r>
          </a:p>
          <a:p>
            <a:pPr lvl="1"/>
            <a:endParaRPr lang="en-CA" dirty="0"/>
          </a:p>
        </p:txBody>
      </p:sp>
    </p:spTree>
    <p:extLst>
      <p:ext uri="{BB962C8B-B14F-4D97-AF65-F5344CB8AC3E}">
        <p14:creationId xmlns:p14="http://schemas.microsoft.com/office/powerpoint/2010/main" val="6664797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148</TotalTime>
  <Words>3617</Words>
  <Application>Microsoft Office PowerPoint</Application>
  <PresentationFormat>Widescreen</PresentationFormat>
  <Paragraphs>527</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Garamond</vt:lpstr>
      <vt:lpstr>Times New Roman</vt:lpstr>
      <vt:lpstr>Wingdings 2</vt:lpstr>
      <vt:lpstr>Organic</vt:lpstr>
      <vt:lpstr>Teaching Vocabulary &amp; Grammar</vt:lpstr>
      <vt:lpstr>Things to ask yourself</vt:lpstr>
      <vt:lpstr>How many new words in a day?</vt:lpstr>
      <vt:lpstr>Receptive vs. Productive</vt:lpstr>
      <vt:lpstr>Words &amp; Phrases</vt:lpstr>
      <vt:lpstr>What is it to ‘know’ a word/phrase/ grammatical construction?</vt:lpstr>
      <vt:lpstr>Depth of knowledge</vt:lpstr>
      <vt:lpstr>Depth of knowledge for words &amp; phrases</vt:lpstr>
      <vt:lpstr>Depth of knowledge for grammar</vt:lpstr>
      <vt:lpstr>Example </vt:lpstr>
      <vt:lpstr>Can you get a general understanding ?</vt:lpstr>
      <vt:lpstr>Now try to use the words in a past tense sentence</vt:lpstr>
      <vt:lpstr>Now try to use the words</vt:lpstr>
      <vt:lpstr>Receptive vs. Productive</vt:lpstr>
      <vt:lpstr>Form Use Meaning Pronunciation</vt:lpstr>
      <vt:lpstr>Form Use Meaning Pronunciation</vt:lpstr>
      <vt:lpstr>Traditional Approach: Presenting Meaning</vt:lpstr>
      <vt:lpstr>What Words/ Grammar Do I Teach?</vt:lpstr>
      <vt:lpstr>Do students need to know all of the words and grammatical patterns to get the general meaning?</vt:lpstr>
      <vt:lpstr>Personally…</vt:lpstr>
      <vt:lpstr>Should you teach all of the words and grammar patterns?</vt:lpstr>
      <vt:lpstr>Application Task</vt:lpstr>
      <vt:lpstr>Practice</vt:lpstr>
      <vt:lpstr>Practice</vt:lpstr>
      <vt:lpstr>Practice</vt:lpstr>
      <vt:lpstr>Practice</vt:lpstr>
      <vt:lpstr>Traditional Deductive Teaching Approaches</vt:lpstr>
      <vt:lpstr>Deductive teaching</vt:lpstr>
      <vt:lpstr>Deductive teaching</vt:lpstr>
      <vt:lpstr>He gets nervous when he speaks in front of people.</vt:lpstr>
      <vt:lpstr>PowerPoint Presentation</vt:lpstr>
      <vt:lpstr>He gets nervous when he speaks in front of people.</vt:lpstr>
      <vt:lpstr>1. He gets nervous when he speaks in English.  2. She gets nervous when she has an exam.  3. They get nervous when they have a presentation.   4. I get nervous when I fly. </vt:lpstr>
      <vt:lpstr>Present Practice Produce</vt:lpstr>
      <vt:lpstr>Sample vocabulary procedures</vt:lpstr>
      <vt:lpstr>Sample grammar procedures</vt:lpstr>
      <vt:lpstr>Teaching Meaning</vt:lpstr>
      <vt:lpstr>What are different ways to teach the meaning of words?</vt:lpstr>
      <vt:lpstr>What are different ways to teach the meaning of grammar?</vt:lpstr>
      <vt:lpstr>Teaching Meaning of Words &amp; Phrases</vt:lpstr>
      <vt:lpstr>Teaching Meaning of Grammar</vt:lpstr>
      <vt:lpstr>He gets nervous when he speaks in front of people.</vt:lpstr>
      <vt:lpstr>He gets nervous when he speaks in front of people.</vt:lpstr>
      <vt:lpstr>Facial Expressions &amp; Gestures</vt:lpstr>
      <vt:lpstr>Drawing</vt:lpstr>
      <vt:lpstr>How would you teach the meaning ?</vt:lpstr>
      <vt:lpstr>Task</vt:lpstr>
      <vt:lpstr>Translating Words and Lexemes</vt:lpstr>
      <vt:lpstr>Benefits and Drawbacks</vt:lpstr>
      <vt:lpstr>L1 use is extremely helpful…</vt:lpstr>
      <vt:lpstr>The Dangers of Translation</vt:lpstr>
      <vt:lpstr>Classroom Translation Practices</vt:lpstr>
      <vt:lpstr>The Double Iceberg Model  (Whitehead &amp; Hwang, 2012)</vt:lpstr>
      <vt:lpstr>Common Translation Process…</vt:lpstr>
      <vt:lpstr>Thinking Process for Translation</vt:lpstr>
      <vt:lpstr>Word Meaning Relationships</vt:lpstr>
      <vt:lpstr>Steps to Effective L1 </vt:lpstr>
      <vt:lpstr>Let’s Try</vt:lpstr>
      <vt:lpstr>1:1 Translation</vt:lpstr>
      <vt:lpstr>Let’s Try</vt:lpstr>
      <vt:lpstr>Fake 1:1 (Type A)Translation</vt:lpstr>
      <vt:lpstr>Let’s Try</vt:lpstr>
      <vt:lpstr>Fake 1:1 (Type A) Translation</vt:lpstr>
      <vt:lpstr>Let’s Try</vt:lpstr>
      <vt:lpstr>Fake 1:1 (Type B)Translation</vt:lpstr>
      <vt:lpstr>Let’s Try</vt:lpstr>
      <vt:lpstr>1:0 Translation</vt:lpstr>
      <vt:lpstr>Practice</vt:lpstr>
      <vt:lpstr>Thinking Time</vt:lpstr>
      <vt:lpstr>PowerPoint Presentation</vt:lpstr>
      <vt:lpstr>Steps to Effective L1 </vt:lpstr>
      <vt:lpstr>Implications of the Model</vt:lpstr>
      <vt:lpstr>Checking Understanding of Meaning</vt:lpstr>
      <vt:lpstr>Concept Checking Questions</vt:lpstr>
      <vt:lpstr>CCQs</vt:lpstr>
      <vt:lpstr>Which of these questions are good to check students understanding?</vt:lpstr>
      <vt:lpstr>CCQs and ICQs</vt:lpstr>
      <vt:lpstr>Concept Checking</vt:lpstr>
      <vt:lpstr>Example CCQs for Vocabulary</vt:lpstr>
      <vt:lpstr>Example CCQs for Grammar</vt:lpstr>
      <vt:lpstr>Time to practice</vt:lpstr>
      <vt:lpstr>MORE CCQ RECIPES</vt:lpstr>
      <vt:lpstr>More Practice </vt:lpstr>
      <vt:lpstr>TIP</vt:lpstr>
      <vt:lpstr>Word Frequency</vt:lpstr>
      <vt:lpstr>Appendices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Vocabulary</dc:title>
  <dc:creator>Whitehead, George E.K. (Prof.)</dc:creator>
  <cp:lastModifiedBy>Reviewer</cp:lastModifiedBy>
  <cp:revision>7</cp:revision>
  <dcterms:created xsi:type="dcterms:W3CDTF">2018-07-08T22:57:19Z</dcterms:created>
  <dcterms:modified xsi:type="dcterms:W3CDTF">2020-10-22T10:35:52Z</dcterms:modified>
</cp:coreProperties>
</file>