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7" r:id="rId1"/>
  </p:sldMasterIdLst>
  <p:notesMasterIdLst>
    <p:notesMasterId r:id="rId121"/>
  </p:notesMasterIdLst>
  <p:sldIdLst>
    <p:sldId id="256" r:id="rId2"/>
    <p:sldId id="291" r:id="rId3"/>
    <p:sldId id="292" r:id="rId4"/>
    <p:sldId id="257" r:id="rId5"/>
    <p:sldId id="258" r:id="rId6"/>
    <p:sldId id="265" r:id="rId7"/>
    <p:sldId id="259" r:id="rId8"/>
    <p:sldId id="264" r:id="rId9"/>
    <p:sldId id="269" r:id="rId10"/>
    <p:sldId id="392" r:id="rId11"/>
    <p:sldId id="270" r:id="rId12"/>
    <p:sldId id="271" r:id="rId13"/>
    <p:sldId id="398" r:id="rId14"/>
    <p:sldId id="272" r:id="rId15"/>
    <p:sldId id="381" r:id="rId16"/>
    <p:sldId id="266" r:id="rId17"/>
    <p:sldId id="267" r:id="rId18"/>
    <p:sldId id="293" r:id="rId19"/>
    <p:sldId id="294" r:id="rId20"/>
    <p:sldId id="385" r:id="rId21"/>
    <p:sldId id="384" r:id="rId22"/>
    <p:sldId id="382" r:id="rId23"/>
    <p:sldId id="362" r:id="rId24"/>
    <p:sldId id="379" r:id="rId25"/>
    <p:sldId id="363" r:id="rId26"/>
    <p:sldId id="380" r:id="rId27"/>
    <p:sldId id="367" r:id="rId28"/>
    <p:sldId id="364" r:id="rId29"/>
    <p:sldId id="370" r:id="rId30"/>
    <p:sldId id="365" r:id="rId31"/>
    <p:sldId id="366" r:id="rId32"/>
    <p:sldId id="400" r:id="rId33"/>
    <p:sldId id="377" r:id="rId34"/>
    <p:sldId id="399" r:id="rId35"/>
    <p:sldId id="372" r:id="rId36"/>
    <p:sldId id="368" r:id="rId37"/>
    <p:sldId id="369" r:id="rId38"/>
    <p:sldId id="378" r:id="rId39"/>
    <p:sldId id="371" r:id="rId40"/>
    <p:sldId id="402" r:id="rId41"/>
    <p:sldId id="352" r:id="rId42"/>
    <p:sldId id="376" r:id="rId43"/>
    <p:sldId id="361" r:id="rId44"/>
    <p:sldId id="273" r:id="rId45"/>
    <p:sldId id="373" r:id="rId46"/>
    <p:sldId id="404" r:id="rId47"/>
    <p:sldId id="405" r:id="rId48"/>
    <p:sldId id="389" r:id="rId49"/>
    <p:sldId id="360" r:id="rId50"/>
    <p:sldId id="390" r:id="rId51"/>
    <p:sldId id="386" r:id="rId52"/>
    <p:sldId id="388" r:id="rId53"/>
    <p:sldId id="387" r:id="rId54"/>
    <p:sldId id="295" r:id="rId55"/>
    <p:sldId id="403" r:id="rId56"/>
    <p:sldId id="268" r:id="rId57"/>
    <p:sldId id="393" r:id="rId58"/>
    <p:sldId id="394" r:id="rId59"/>
    <p:sldId id="296" r:id="rId60"/>
    <p:sldId id="297" r:id="rId61"/>
    <p:sldId id="276" r:id="rId62"/>
    <p:sldId id="274" r:id="rId63"/>
    <p:sldId id="298" r:id="rId64"/>
    <p:sldId id="406" r:id="rId65"/>
    <p:sldId id="315" r:id="rId66"/>
    <p:sldId id="316" r:id="rId67"/>
    <p:sldId id="317" r:id="rId68"/>
    <p:sldId id="318" r:id="rId69"/>
    <p:sldId id="320" r:id="rId70"/>
    <p:sldId id="355" r:id="rId71"/>
    <p:sldId id="322" r:id="rId72"/>
    <p:sldId id="356" r:id="rId73"/>
    <p:sldId id="357"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95" r:id="rId100"/>
    <p:sldId id="358" r:id="rId101"/>
    <p:sldId id="351" r:id="rId102"/>
    <p:sldId id="353" r:id="rId103"/>
    <p:sldId id="299" r:id="rId104"/>
    <p:sldId id="312" r:id="rId105"/>
    <p:sldId id="301" r:id="rId106"/>
    <p:sldId id="302" r:id="rId107"/>
    <p:sldId id="303" r:id="rId108"/>
    <p:sldId id="304" r:id="rId109"/>
    <p:sldId id="305" r:id="rId110"/>
    <p:sldId id="306" r:id="rId111"/>
    <p:sldId id="307" r:id="rId112"/>
    <p:sldId id="308" r:id="rId113"/>
    <p:sldId id="309" r:id="rId114"/>
    <p:sldId id="310" r:id="rId115"/>
    <p:sldId id="313" r:id="rId116"/>
    <p:sldId id="311" r:id="rId117"/>
    <p:sldId id="401" r:id="rId118"/>
    <p:sldId id="407" r:id="rId119"/>
    <p:sldId id="391" r:id="rId1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589" autoAdjust="0"/>
    <p:restoredTop sz="94660"/>
  </p:normalViewPr>
  <p:slideViewPr>
    <p:cSldViewPr snapToGrid="0">
      <p:cViewPr varScale="1">
        <p:scale>
          <a:sx n="49" d="100"/>
          <a:sy n="49" d="100"/>
        </p:scale>
        <p:origin x="36"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07AD8-471C-4942-B758-BE2EC1E9C19E}" type="datetimeFigureOut">
              <a:rPr lang="en-CA" smtClean="0"/>
              <a:t>07/04/2019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332DD-57C3-43B1-920D-85F09F78988F}" type="slidenum">
              <a:rPr lang="en-CA" smtClean="0"/>
              <a:t>‹#›</a:t>
            </a:fld>
            <a:endParaRPr lang="en-CA"/>
          </a:p>
        </p:txBody>
      </p:sp>
    </p:spTree>
    <p:extLst>
      <p:ext uri="{BB962C8B-B14F-4D97-AF65-F5344CB8AC3E}">
        <p14:creationId xmlns:p14="http://schemas.microsoft.com/office/powerpoint/2010/main" val="39112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933209C-BA00-4286-8A36-8E1F53F8E0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anose="020B0604020202020204" pitchFamily="34" charset="0"/>
                <a:cs typeface="Arial" panose="020B0604020202020204" pitchFamily="34" charset="0"/>
              </a:defRPr>
            </a:lvl1pPr>
            <a:lvl2pPr marL="742950" indent="-285750" eaLnBrk="0" hangingPunct="0">
              <a:defRPr sz="6000">
                <a:solidFill>
                  <a:schemeClr val="tx1"/>
                </a:solidFill>
                <a:latin typeface="Arial" panose="020B0604020202020204" pitchFamily="34" charset="0"/>
                <a:cs typeface="Arial" panose="020B0604020202020204" pitchFamily="34" charset="0"/>
              </a:defRPr>
            </a:lvl2pPr>
            <a:lvl3pPr marL="1143000" indent="-228600" eaLnBrk="0" hangingPunct="0">
              <a:defRPr sz="6000">
                <a:solidFill>
                  <a:schemeClr val="tx1"/>
                </a:solidFill>
                <a:latin typeface="Arial" panose="020B0604020202020204" pitchFamily="34" charset="0"/>
                <a:cs typeface="Arial" panose="020B0604020202020204" pitchFamily="34" charset="0"/>
              </a:defRPr>
            </a:lvl3pPr>
            <a:lvl4pPr marL="1600200" indent="-228600" eaLnBrk="0" hangingPunct="0">
              <a:defRPr sz="6000">
                <a:solidFill>
                  <a:schemeClr val="tx1"/>
                </a:solidFill>
                <a:latin typeface="Arial" panose="020B0604020202020204" pitchFamily="34" charset="0"/>
                <a:cs typeface="Arial" panose="020B0604020202020204" pitchFamily="34" charset="0"/>
              </a:defRPr>
            </a:lvl4pPr>
            <a:lvl5pPr marL="2057400" indent="-228600" eaLnBrk="0" hangingPunct="0">
              <a:defRPr sz="6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9pPr>
          </a:lstStyle>
          <a:p>
            <a:pPr eaLnBrk="1" hangingPunct="1"/>
            <a:fld id="{F194821B-AD2D-4AEC-83C2-F44D53A8398C}" type="slidenum">
              <a:rPr lang="en-US" altLang="en-US" sz="1200"/>
              <a:pPr eaLnBrk="1" hangingPunct="1"/>
              <a:t>31</a:t>
            </a:fld>
            <a:endParaRPr lang="en-US" altLang="en-US" sz="1200"/>
          </a:p>
        </p:txBody>
      </p:sp>
      <p:sp>
        <p:nvSpPr>
          <p:cNvPr id="73731" name="Rectangle 2">
            <a:extLst>
              <a:ext uri="{FF2B5EF4-FFF2-40B4-BE49-F238E27FC236}">
                <a16:creationId xmlns:a16="http://schemas.microsoft.com/office/drawing/2014/main" id="{31AB294A-0BCD-4C11-B90E-BE286BCEE3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49BFB515-8DBF-42B2-B210-B06D6B9853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slide provides educators with a possible strategy that teachers can use to determine Tier 2 words.</a:t>
            </a:r>
          </a:p>
        </p:txBody>
      </p:sp>
    </p:spTree>
    <p:extLst>
      <p:ext uri="{BB962C8B-B14F-4D97-AF65-F5344CB8AC3E}">
        <p14:creationId xmlns:p14="http://schemas.microsoft.com/office/powerpoint/2010/main" val="585028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923F103-BC34-4FE4-A40E-EDDEECFDA5D0}" type="datetimeFigureOut">
              <a:rPr lang="en-US" smtClean="0"/>
              <a:pPr/>
              <a:t>4/7/2019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1116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4/7/2019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4577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7344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2096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92835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8209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8013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73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86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4/7/2019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764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4/7/2019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6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460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6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4/7/2019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25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4/7/2019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24548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4/7/2019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7108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4/7/2019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950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E451C3-0FF4-47C4-B829-773ADF60F88C}" type="datetimeFigureOut">
              <a:rPr lang="en-US" smtClean="0"/>
              <a:t>4/7/2019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6722153"/>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9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3E1B3-F4F2-4D47-B508-4DAEC132B394}"/>
              </a:ext>
            </a:extLst>
          </p:cNvPr>
          <p:cNvSpPr>
            <a:spLocks noGrp="1"/>
          </p:cNvSpPr>
          <p:nvPr>
            <p:ph type="ctrTitle"/>
          </p:nvPr>
        </p:nvSpPr>
        <p:spPr/>
        <p:txBody>
          <a:bodyPr/>
          <a:lstStyle/>
          <a:p>
            <a:r>
              <a:rPr lang="en-CA" dirty="0"/>
              <a:t>Teaching Vocabulary</a:t>
            </a:r>
          </a:p>
        </p:txBody>
      </p:sp>
      <p:sp>
        <p:nvSpPr>
          <p:cNvPr id="3" name="Subtitle 2">
            <a:extLst>
              <a:ext uri="{FF2B5EF4-FFF2-40B4-BE49-F238E27FC236}">
                <a16:creationId xmlns:a16="http://schemas.microsoft.com/office/drawing/2014/main" id="{EC44213A-7154-44F5-ADA5-FAEC776A2FFD}"/>
              </a:ext>
            </a:extLst>
          </p:cNvPr>
          <p:cNvSpPr>
            <a:spLocks noGrp="1"/>
          </p:cNvSpPr>
          <p:nvPr>
            <p:ph type="subTitle" idx="1"/>
          </p:nvPr>
        </p:nvSpPr>
        <p:spPr/>
        <p:txBody>
          <a:bodyPr/>
          <a:lstStyle/>
          <a:p>
            <a:r>
              <a:rPr lang="en-CA" dirty="0"/>
              <a:t>Deductive Approaches &amp; Techniques</a:t>
            </a:r>
          </a:p>
        </p:txBody>
      </p:sp>
    </p:spTree>
    <p:extLst>
      <p:ext uri="{BB962C8B-B14F-4D97-AF65-F5344CB8AC3E}">
        <p14:creationId xmlns:p14="http://schemas.microsoft.com/office/powerpoint/2010/main" val="2047161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CDF6-EEA9-45FF-8CEC-9E5C92A6EFAA}"/>
              </a:ext>
            </a:extLst>
          </p:cNvPr>
          <p:cNvSpPr>
            <a:spLocks noGrp="1"/>
          </p:cNvSpPr>
          <p:nvPr>
            <p:ph type="title"/>
          </p:nvPr>
        </p:nvSpPr>
        <p:spPr/>
        <p:txBody>
          <a:bodyPr/>
          <a:lstStyle/>
          <a:p>
            <a:r>
              <a:rPr lang="en-CA" dirty="0"/>
              <a:t>Depth of knowledge</a:t>
            </a:r>
          </a:p>
        </p:txBody>
      </p:sp>
      <p:sp>
        <p:nvSpPr>
          <p:cNvPr id="3" name="Content Placeholder 2">
            <a:extLst>
              <a:ext uri="{FF2B5EF4-FFF2-40B4-BE49-F238E27FC236}">
                <a16:creationId xmlns:a16="http://schemas.microsoft.com/office/drawing/2014/main" id="{C0FA86AE-5A3B-490C-AF73-317AD2A96ABE}"/>
              </a:ext>
            </a:extLst>
          </p:cNvPr>
          <p:cNvSpPr>
            <a:spLocks noGrp="1"/>
          </p:cNvSpPr>
          <p:nvPr>
            <p:ph idx="1"/>
          </p:nvPr>
        </p:nvSpPr>
        <p:spPr/>
        <p:txBody>
          <a:bodyPr>
            <a:normAutofit fontScale="70000" lnSpcReduction="20000"/>
          </a:bodyPr>
          <a:lstStyle/>
          <a:p>
            <a:r>
              <a:rPr lang="en-CA" dirty="0"/>
              <a:t>How well does one know a word or phrase and what are they able to do with the word?</a:t>
            </a:r>
          </a:p>
          <a:p>
            <a:endParaRPr lang="en-CA" dirty="0"/>
          </a:p>
          <a:p>
            <a:pPr lvl="1"/>
            <a:r>
              <a:rPr lang="en-CA" dirty="0"/>
              <a:t>Spelling</a:t>
            </a:r>
          </a:p>
          <a:p>
            <a:pPr lvl="1"/>
            <a:r>
              <a:rPr lang="en-CA" dirty="0"/>
              <a:t>Pronunciation</a:t>
            </a:r>
          </a:p>
          <a:p>
            <a:pPr lvl="1"/>
            <a:r>
              <a:rPr lang="en-CA" dirty="0"/>
              <a:t>Part of speech</a:t>
            </a:r>
          </a:p>
          <a:p>
            <a:pPr lvl="1"/>
            <a:r>
              <a:rPr lang="en-CA" dirty="0"/>
              <a:t>Meaning </a:t>
            </a:r>
          </a:p>
          <a:p>
            <a:pPr lvl="1"/>
            <a:r>
              <a:rPr lang="en-CA" dirty="0"/>
              <a:t>Collocations</a:t>
            </a:r>
          </a:p>
          <a:p>
            <a:pPr lvl="1"/>
            <a:r>
              <a:rPr lang="en-CA" dirty="0"/>
              <a:t>Inflected forms</a:t>
            </a:r>
          </a:p>
          <a:p>
            <a:pPr lvl="1"/>
            <a:r>
              <a:rPr lang="en-CA" dirty="0"/>
              <a:t>Related words/  synonyms/ antonyms</a:t>
            </a:r>
          </a:p>
          <a:p>
            <a:pPr lvl="1"/>
            <a:r>
              <a:rPr lang="en-CA" dirty="0"/>
              <a:t>How and when to use it in writing</a:t>
            </a:r>
          </a:p>
          <a:p>
            <a:pPr lvl="1"/>
            <a:r>
              <a:rPr lang="en-CA" dirty="0"/>
              <a:t>How and when to use it in speaking</a:t>
            </a:r>
          </a:p>
          <a:p>
            <a:pPr lvl="1"/>
            <a:endParaRPr lang="en-CA" dirty="0"/>
          </a:p>
        </p:txBody>
      </p:sp>
    </p:spTree>
    <p:extLst>
      <p:ext uri="{BB962C8B-B14F-4D97-AF65-F5344CB8AC3E}">
        <p14:creationId xmlns:p14="http://schemas.microsoft.com/office/powerpoint/2010/main" val="16762541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8ACF-6D72-4B4D-87BB-0A34EE9461C4}"/>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a16="http://schemas.microsoft.com/office/drawing/2014/main" id="{D25D7A34-72C8-4FE7-972F-0342F4C0FCA6}"/>
              </a:ext>
            </a:extLst>
          </p:cNvPr>
          <p:cNvSpPr>
            <a:spLocks noGrp="1"/>
          </p:cNvSpPr>
          <p:nvPr>
            <p:ph idx="1"/>
          </p:nvPr>
        </p:nvSpPr>
        <p:spPr/>
        <p:txBody>
          <a:bodyPr/>
          <a:lstStyle/>
          <a:p>
            <a:r>
              <a:rPr lang="en-CA" dirty="0"/>
              <a:t>Identify words from the text that would need to be taught to students before reading.</a:t>
            </a:r>
          </a:p>
          <a:p>
            <a:r>
              <a:rPr lang="en-CA" dirty="0"/>
              <a:t>Identify their meaning in English.</a:t>
            </a:r>
          </a:p>
          <a:p>
            <a:r>
              <a:rPr lang="en-CA" dirty="0"/>
              <a:t>Decide what kind of relationship the word has to its synonym in Korean.</a:t>
            </a:r>
          </a:p>
          <a:p>
            <a:r>
              <a:rPr lang="en-CA" dirty="0"/>
              <a:t>Choose how you would use L1 to present the meaning (direct translation, explanation)</a:t>
            </a:r>
          </a:p>
        </p:txBody>
      </p:sp>
    </p:spTree>
    <p:extLst>
      <p:ext uri="{BB962C8B-B14F-4D97-AF65-F5344CB8AC3E}">
        <p14:creationId xmlns:p14="http://schemas.microsoft.com/office/powerpoint/2010/main" val="27674054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E44C-D42B-4ACA-8F8B-3C187F627536}"/>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a16="http://schemas.microsoft.com/office/drawing/2014/main" id="{332C96E8-8CB8-4624-A1C1-5B516F8C6C6A}"/>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6140C757-5879-453C-AD33-1FC17B6DB16B}"/>
              </a:ext>
            </a:extLst>
          </p:cNvPr>
          <p:cNvPicPr>
            <a:picLocks noChangeAspect="1"/>
          </p:cNvPicPr>
          <p:nvPr/>
        </p:nvPicPr>
        <p:blipFill rotWithShape="1">
          <a:blip r:embed="rId2"/>
          <a:srcRect l="23332" t="10370" r="40834" b="45538"/>
          <a:stretch/>
        </p:blipFill>
        <p:spPr>
          <a:xfrm>
            <a:off x="1460325" y="456648"/>
            <a:ext cx="9271345" cy="2833174"/>
          </a:xfrm>
          <a:prstGeom prst="rect">
            <a:avLst/>
          </a:prstGeom>
        </p:spPr>
      </p:pic>
      <p:pic>
        <p:nvPicPr>
          <p:cNvPr id="5" name="Picture 4">
            <a:extLst>
              <a:ext uri="{FF2B5EF4-FFF2-40B4-BE49-F238E27FC236}">
                <a16:creationId xmlns:a16="http://schemas.microsoft.com/office/drawing/2014/main" id="{C4279E2A-10AE-47AA-A268-5D3DF6D3C836}"/>
              </a:ext>
            </a:extLst>
          </p:cNvPr>
          <p:cNvPicPr>
            <a:picLocks noChangeAspect="1"/>
          </p:cNvPicPr>
          <p:nvPr/>
        </p:nvPicPr>
        <p:blipFill rotWithShape="1">
          <a:blip r:embed="rId2"/>
          <a:srcRect l="23332" t="54818" r="40834" b="30370"/>
          <a:stretch/>
        </p:blipFill>
        <p:spPr>
          <a:xfrm>
            <a:off x="1787045" y="3425288"/>
            <a:ext cx="8617907" cy="2193216"/>
          </a:xfrm>
          <a:prstGeom prst="rect">
            <a:avLst/>
          </a:prstGeom>
        </p:spPr>
      </p:pic>
    </p:spTree>
    <p:extLst>
      <p:ext uri="{BB962C8B-B14F-4D97-AF65-F5344CB8AC3E}">
        <p14:creationId xmlns:p14="http://schemas.microsoft.com/office/powerpoint/2010/main" val="15322032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02FE-B4D8-429E-895A-DE12AE1E80D5}"/>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a16="http://schemas.microsoft.com/office/drawing/2014/main" id="{5F6D3C57-6FDC-4D2B-AF2E-CB8A934BB8CA}"/>
              </a:ext>
            </a:extLst>
          </p:cNvPr>
          <p:cNvSpPr>
            <a:spLocks noGrp="1"/>
          </p:cNvSpPr>
          <p:nvPr>
            <p:ph idx="1"/>
          </p:nvPr>
        </p:nvSpPr>
        <p:spPr>
          <a:xfrm>
            <a:off x="1981200" y="2184400"/>
            <a:ext cx="8229600" cy="4325112"/>
          </a:xfrm>
        </p:spPr>
        <p:txBody>
          <a:bodyPr>
            <a:normAutofit fontScale="92500" lnSpcReduction="10000"/>
          </a:bodyPr>
          <a:lstStyle/>
          <a:p>
            <a:pPr marL="109728" indent="0" latinLnBrk="1">
              <a:buNone/>
            </a:pPr>
            <a:r>
              <a:rPr lang="en-US" dirty="0"/>
              <a:t> </a:t>
            </a:r>
            <a:endParaRPr lang="en-CA" dirty="0"/>
          </a:p>
          <a:p>
            <a:pPr marL="109728" indent="0" latinLnBrk="1">
              <a:buNone/>
            </a:pPr>
            <a:r>
              <a:rPr lang="en-US" dirty="0"/>
              <a:t>Flies are very sensitive to the smell of meat. Many female flies like to lay their eggs on meat to provide food for their babies. During past wars when many people were wounded, it could take several days for all the injured soldiers to be found and taken to a doctor. Since the soldiers were lying outside, sometimes the doctors found maggots inside the wounds. After some time, the doctors noticed that the soldiers who had maggots in their wounds recovered faster than the soldiers who did not. They studied what was happening and discovered that the maggots only ate the dead flesh. Not only that, but the maggots produced a chemical called allantoin, which helped the wounds heal faster. Look at the ingredient lists of hand lotions and deodorants, toothpastes, and soaps. Do you have any allantoin in your house? </a:t>
            </a:r>
            <a:endParaRPr lang="en-CA" dirty="0"/>
          </a:p>
          <a:p>
            <a:endParaRPr lang="en-CA" dirty="0"/>
          </a:p>
        </p:txBody>
      </p:sp>
    </p:spTree>
    <p:extLst>
      <p:ext uri="{BB962C8B-B14F-4D97-AF65-F5344CB8AC3E}">
        <p14:creationId xmlns:p14="http://schemas.microsoft.com/office/powerpoint/2010/main" val="10009488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B4279-1BEB-41A7-89CE-CA26D57FF925}"/>
              </a:ext>
            </a:extLst>
          </p:cNvPr>
          <p:cNvSpPr>
            <a:spLocks noGrp="1"/>
          </p:cNvSpPr>
          <p:nvPr>
            <p:ph type="ctrTitle"/>
          </p:nvPr>
        </p:nvSpPr>
        <p:spPr/>
        <p:txBody>
          <a:bodyPr/>
          <a:lstStyle/>
          <a:p>
            <a:r>
              <a:rPr lang="en-CA" dirty="0"/>
              <a:t>Checking Understanding of Meaning</a:t>
            </a:r>
          </a:p>
        </p:txBody>
      </p:sp>
      <p:sp>
        <p:nvSpPr>
          <p:cNvPr id="5" name="Subtitle 4">
            <a:extLst>
              <a:ext uri="{FF2B5EF4-FFF2-40B4-BE49-F238E27FC236}">
                <a16:creationId xmlns:a16="http://schemas.microsoft.com/office/drawing/2014/main" id="{453E027F-3A21-48E2-9F0B-C3DB31CA093A}"/>
              </a:ext>
            </a:extLst>
          </p:cNvPr>
          <p:cNvSpPr>
            <a:spLocks noGrp="1"/>
          </p:cNvSpPr>
          <p:nvPr>
            <p:ph type="subTitle" idx="1"/>
          </p:nvPr>
        </p:nvSpPr>
        <p:spPr/>
        <p:txBody>
          <a:bodyPr/>
          <a:lstStyle/>
          <a:p>
            <a:r>
              <a:rPr lang="en-CA" dirty="0"/>
              <a:t>Concept Checking Questions </a:t>
            </a:r>
          </a:p>
        </p:txBody>
      </p:sp>
    </p:spTree>
    <p:extLst>
      <p:ext uri="{BB962C8B-B14F-4D97-AF65-F5344CB8AC3E}">
        <p14:creationId xmlns:p14="http://schemas.microsoft.com/office/powerpoint/2010/main" val="41979705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39D0-0001-4705-82FB-8EFA23A2E81C}"/>
              </a:ext>
            </a:extLst>
          </p:cNvPr>
          <p:cNvSpPr>
            <a:spLocks noGrp="1"/>
          </p:cNvSpPr>
          <p:nvPr>
            <p:ph type="title"/>
          </p:nvPr>
        </p:nvSpPr>
        <p:spPr/>
        <p:txBody>
          <a:bodyPr/>
          <a:lstStyle/>
          <a:p>
            <a:r>
              <a:rPr lang="en-US" dirty="0"/>
              <a:t>Concept Checking Questions</a:t>
            </a:r>
            <a:endParaRPr lang="en-CA" dirty="0"/>
          </a:p>
        </p:txBody>
      </p:sp>
      <p:sp>
        <p:nvSpPr>
          <p:cNvPr id="3" name="Content Placeholder 2">
            <a:extLst>
              <a:ext uri="{FF2B5EF4-FFF2-40B4-BE49-F238E27FC236}">
                <a16:creationId xmlns:a16="http://schemas.microsoft.com/office/drawing/2014/main" id="{9DDC490A-E9EF-42B2-8E79-D9E935E5A8CF}"/>
              </a:ext>
            </a:extLst>
          </p:cNvPr>
          <p:cNvSpPr>
            <a:spLocks noGrp="1"/>
          </p:cNvSpPr>
          <p:nvPr>
            <p:ph idx="1"/>
          </p:nvPr>
        </p:nvSpPr>
        <p:spPr/>
        <p:txBody>
          <a:bodyPr/>
          <a:lstStyle/>
          <a:p>
            <a:endParaRPr lang="en-US" sz="2000" dirty="0"/>
          </a:p>
          <a:p>
            <a:endParaRPr lang="en-US" sz="2000" dirty="0"/>
          </a:p>
          <a:p>
            <a:r>
              <a:rPr lang="en-US" sz="2000" dirty="0"/>
              <a:t>Purpose: to check if students have understood key concepts in vocabulary/ grammar / instructions.</a:t>
            </a:r>
          </a:p>
          <a:p>
            <a:endParaRPr lang="en-CA" dirty="0"/>
          </a:p>
        </p:txBody>
      </p:sp>
    </p:spTree>
    <p:extLst>
      <p:ext uri="{BB962C8B-B14F-4D97-AF65-F5344CB8AC3E}">
        <p14:creationId xmlns:p14="http://schemas.microsoft.com/office/powerpoint/2010/main" val="1114149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191000" y="2606628"/>
            <a:ext cx="3952462" cy="3531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43231" y="3094493"/>
            <a:ext cx="3048000" cy="2733261"/>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62989" y="3721796"/>
            <a:ext cx="1608483" cy="164327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2" y="482600"/>
            <a:ext cx="9601196" cy="1303867"/>
          </a:xfrm>
        </p:spPr>
        <p:txBody>
          <a:bodyPr>
            <a:normAutofit/>
          </a:bodyPr>
          <a:lstStyle/>
          <a:p>
            <a:r>
              <a:rPr lang="en-US" dirty="0"/>
              <a:t>CCQs</a:t>
            </a:r>
          </a:p>
        </p:txBody>
      </p:sp>
      <p:sp>
        <p:nvSpPr>
          <p:cNvPr id="9" name="TextBox 8"/>
          <p:cNvSpPr txBox="1"/>
          <p:nvPr/>
        </p:nvSpPr>
        <p:spPr>
          <a:xfrm>
            <a:off x="5815220" y="4372480"/>
            <a:ext cx="914400" cy="369332"/>
          </a:xfrm>
          <a:prstGeom prst="rect">
            <a:avLst/>
          </a:prstGeom>
          <a:noFill/>
        </p:spPr>
        <p:txBody>
          <a:bodyPr wrap="square" rtlCol="0">
            <a:spAutoFit/>
          </a:bodyPr>
          <a:lstStyle/>
          <a:p>
            <a:r>
              <a:rPr lang="en-CA" dirty="0"/>
              <a:t>CCQs</a:t>
            </a:r>
            <a:endParaRPr lang="en-US" dirty="0"/>
          </a:p>
        </p:txBody>
      </p:sp>
      <p:sp>
        <p:nvSpPr>
          <p:cNvPr id="10" name="TextBox 9"/>
          <p:cNvSpPr txBox="1"/>
          <p:nvPr/>
        </p:nvSpPr>
        <p:spPr>
          <a:xfrm>
            <a:off x="5662820" y="3274508"/>
            <a:ext cx="1219200" cy="369332"/>
          </a:xfrm>
          <a:prstGeom prst="rect">
            <a:avLst/>
          </a:prstGeom>
          <a:noFill/>
        </p:spPr>
        <p:txBody>
          <a:bodyPr wrap="square" rtlCol="0">
            <a:spAutoFit/>
          </a:bodyPr>
          <a:lstStyle/>
          <a:p>
            <a:r>
              <a:rPr lang="en-CA" dirty="0"/>
              <a:t>Eliciting</a:t>
            </a:r>
            <a:endParaRPr lang="en-US" dirty="0"/>
          </a:p>
        </p:txBody>
      </p:sp>
      <p:sp>
        <p:nvSpPr>
          <p:cNvPr id="11" name="TextBox 10"/>
          <p:cNvSpPr txBox="1"/>
          <p:nvPr/>
        </p:nvSpPr>
        <p:spPr>
          <a:xfrm>
            <a:off x="5562600" y="2620291"/>
            <a:ext cx="1524000" cy="369332"/>
          </a:xfrm>
          <a:prstGeom prst="rect">
            <a:avLst/>
          </a:prstGeom>
          <a:noFill/>
        </p:spPr>
        <p:txBody>
          <a:bodyPr wrap="square" rtlCol="0">
            <a:spAutoFit/>
          </a:bodyPr>
          <a:lstStyle/>
          <a:p>
            <a:r>
              <a:rPr lang="en-CA" dirty="0"/>
              <a:t>Questions</a:t>
            </a:r>
            <a:endParaRPr lang="en-US" dirty="0"/>
          </a:p>
        </p:txBody>
      </p:sp>
      <p:sp>
        <p:nvSpPr>
          <p:cNvPr id="3" name="TextBox 2">
            <a:extLst>
              <a:ext uri="{FF2B5EF4-FFF2-40B4-BE49-F238E27FC236}">
                <a16:creationId xmlns:a16="http://schemas.microsoft.com/office/drawing/2014/main" id="{777A542E-89A6-4797-83B5-254689ED717C}"/>
              </a:ext>
            </a:extLst>
          </p:cNvPr>
          <p:cNvSpPr txBox="1"/>
          <p:nvPr/>
        </p:nvSpPr>
        <p:spPr>
          <a:xfrm>
            <a:off x="1192696" y="2989623"/>
            <a:ext cx="2544417" cy="1754326"/>
          </a:xfrm>
          <a:prstGeom prst="rect">
            <a:avLst/>
          </a:prstGeom>
          <a:noFill/>
          <a:ln>
            <a:solidFill>
              <a:schemeClr val="accent1"/>
            </a:solidFill>
          </a:ln>
        </p:spPr>
        <p:txBody>
          <a:bodyPr wrap="square" rtlCol="0">
            <a:spAutoFit/>
          </a:bodyPr>
          <a:lstStyle/>
          <a:p>
            <a:pPr algn="ctr"/>
            <a:r>
              <a:rPr lang="en-CA" dirty="0"/>
              <a:t>Concept checking questions are specialized questions that elicit responses related to the meaning of the words they were taught.</a:t>
            </a:r>
          </a:p>
        </p:txBody>
      </p:sp>
    </p:spTree>
    <p:extLst>
      <p:ext uri="{BB962C8B-B14F-4D97-AF65-F5344CB8AC3E}">
        <p14:creationId xmlns:p14="http://schemas.microsoft.com/office/powerpoint/2010/main" val="228699777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7" y="938878"/>
            <a:ext cx="9220200" cy="1143000"/>
          </a:xfrm>
        </p:spPr>
        <p:txBody>
          <a:bodyPr>
            <a:normAutofit fontScale="90000"/>
          </a:bodyPr>
          <a:lstStyle/>
          <a:p>
            <a:r>
              <a:rPr lang="en-US" dirty="0"/>
              <a:t>Which of these questions are good to check students understanding?</a:t>
            </a:r>
          </a:p>
        </p:txBody>
      </p:sp>
      <p:sp>
        <p:nvSpPr>
          <p:cNvPr id="3" name="Content Placeholder 2"/>
          <p:cNvSpPr>
            <a:spLocks noGrp="1"/>
          </p:cNvSpPr>
          <p:nvPr>
            <p:ph idx="1"/>
          </p:nvPr>
        </p:nvSpPr>
        <p:spPr/>
        <p:txBody>
          <a:bodyPr>
            <a:normAutofit/>
          </a:bodyPr>
          <a:lstStyle/>
          <a:p>
            <a:endParaRPr lang="en-US" sz="2000" b="1" u="sng" dirty="0"/>
          </a:p>
          <a:p>
            <a:endParaRPr lang="en-US" sz="2000" dirty="0"/>
          </a:p>
          <a:p>
            <a:pPr lvl="2"/>
            <a:endParaRPr lang="en-US" dirty="0"/>
          </a:p>
        </p:txBody>
      </p:sp>
      <p:sp>
        <p:nvSpPr>
          <p:cNvPr id="8" name="Rounded Rectangular Callout 7"/>
          <p:cNvSpPr/>
          <p:nvPr/>
        </p:nvSpPr>
        <p:spPr>
          <a:xfrm rot="20573064">
            <a:off x="1429393" y="2765167"/>
            <a:ext cx="2209800" cy="1181100"/>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you understand?</a:t>
            </a:r>
          </a:p>
        </p:txBody>
      </p:sp>
      <p:sp>
        <p:nvSpPr>
          <p:cNvPr id="9" name="Rounded Rectangular Callout 8"/>
          <p:cNvSpPr/>
          <p:nvPr/>
        </p:nvSpPr>
        <p:spPr>
          <a:xfrm rot="20287311">
            <a:off x="2224081" y="4348949"/>
            <a:ext cx="2209800" cy="1156855"/>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a:t>알았어</a:t>
            </a:r>
            <a:r>
              <a:rPr lang="en-US" altLang="ko-KR" dirty="0"/>
              <a:t>?</a:t>
            </a:r>
            <a:endParaRPr lang="en-US" dirty="0"/>
          </a:p>
        </p:txBody>
      </p:sp>
      <p:sp>
        <p:nvSpPr>
          <p:cNvPr id="10" name="Rounded Rectangular Callout 9"/>
          <p:cNvSpPr/>
          <p:nvPr/>
        </p:nvSpPr>
        <p:spPr>
          <a:xfrm rot="912119">
            <a:off x="5510992" y="3397862"/>
            <a:ext cx="2209800" cy="1162050"/>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a:t>
            </a:r>
          </a:p>
        </p:txBody>
      </p:sp>
      <p:sp>
        <p:nvSpPr>
          <p:cNvPr id="12" name="Rounded Rectangular Callout 11"/>
          <p:cNvSpPr/>
          <p:nvPr/>
        </p:nvSpPr>
        <p:spPr>
          <a:xfrm rot="19876177">
            <a:off x="8559198" y="2705070"/>
            <a:ext cx="2209800" cy="1125682"/>
          </a:xfrm>
          <a:prstGeom prst="wedgeRoundRectCallout">
            <a:avLst>
              <a:gd name="adj1" fmla="val 41236"/>
              <a:gd name="adj2" fmla="val 885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Got it?</a:t>
            </a:r>
          </a:p>
        </p:txBody>
      </p:sp>
      <p:sp>
        <p:nvSpPr>
          <p:cNvPr id="13" name="Rounded Rectangular Callout 12"/>
          <p:cNvSpPr/>
          <p:nvPr/>
        </p:nvSpPr>
        <p:spPr>
          <a:xfrm rot="20287311">
            <a:off x="9141013" y="4348949"/>
            <a:ext cx="2209800" cy="1156855"/>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a:t>이해했지</a:t>
            </a:r>
            <a:r>
              <a:rPr lang="en-US" altLang="ko-KR" dirty="0"/>
              <a:t>?</a:t>
            </a:r>
            <a:endParaRPr lang="en-US" dirty="0"/>
          </a:p>
        </p:txBody>
      </p:sp>
    </p:spTree>
    <p:extLst>
      <p:ext uri="{BB962C8B-B14F-4D97-AF65-F5344CB8AC3E}">
        <p14:creationId xmlns:p14="http://schemas.microsoft.com/office/powerpoint/2010/main" val="357345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CCQs and ICQs</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a:p>
          <a:p>
            <a:r>
              <a:rPr lang="en-US" dirty="0"/>
              <a:t>The checking of concepts usually occurs in vocabulary and grammar teaching. ( iceberg below the surface)</a:t>
            </a:r>
          </a:p>
          <a:p>
            <a:pPr marL="0" indent="0">
              <a:buNone/>
            </a:pPr>
            <a:endParaRPr lang="en-US" dirty="0"/>
          </a:p>
          <a:p>
            <a:r>
              <a:rPr lang="en-US" dirty="0"/>
              <a:t>The checking of instructions usually comes after a teacher gives instructions and wants to check if students have understood what to do.</a:t>
            </a:r>
          </a:p>
          <a:p>
            <a:endParaRPr lang="en-US" dirty="0"/>
          </a:p>
          <a:p>
            <a:r>
              <a:rPr lang="en-US" dirty="0"/>
              <a:t>REMEMBER: ICQs are under the umbrella of CCQs but are specifically focusing on instructions</a:t>
            </a:r>
          </a:p>
        </p:txBody>
      </p:sp>
    </p:spTree>
    <p:extLst>
      <p:ext uri="{BB962C8B-B14F-4D97-AF65-F5344CB8AC3E}">
        <p14:creationId xmlns:p14="http://schemas.microsoft.com/office/powerpoint/2010/main" val="35106141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Concept Checking Vocabulary</a:t>
            </a:r>
          </a:p>
        </p:txBody>
      </p:sp>
      <p:sp>
        <p:nvSpPr>
          <p:cNvPr id="3" name="Content Placeholder 2"/>
          <p:cNvSpPr>
            <a:spLocks noGrp="1"/>
          </p:cNvSpPr>
          <p:nvPr>
            <p:ph idx="1"/>
          </p:nvPr>
        </p:nvSpPr>
        <p:spPr>
          <a:xfrm>
            <a:off x="933452" y="2829891"/>
            <a:ext cx="10325096" cy="3694893"/>
          </a:xfrm>
        </p:spPr>
        <p:txBody>
          <a:bodyPr>
            <a:normAutofit/>
          </a:bodyPr>
          <a:lstStyle/>
          <a:p>
            <a:pPr marL="514350" indent="-514350">
              <a:buAutoNum type="arabicPeriod"/>
            </a:pPr>
            <a:r>
              <a:rPr lang="en-US" sz="2000" dirty="0">
                <a:solidFill>
                  <a:schemeClr val="tx2"/>
                </a:solidFill>
              </a:rPr>
              <a:t>Identify the key concept/ meaning of the word in context  (only teach the meaning that they will encounter in the lesson).</a:t>
            </a:r>
          </a:p>
          <a:p>
            <a:pPr marL="514350" indent="-514350">
              <a:buFont typeface="+mj-lt"/>
              <a:buAutoNum type="arabicPeriod" startAt="2"/>
            </a:pPr>
            <a:r>
              <a:rPr lang="en-US" sz="2000" dirty="0">
                <a:solidFill>
                  <a:schemeClr val="tx2"/>
                </a:solidFill>
              </a:rPr>
              <a:t>Create questions that focus on the key concept/meaning.</a:t>
            </a:r>
          </a:p>
          <a:p>
            <a:pPr marL="514350" indent="-514350">
              <a:buFont typeface="Wingdings 2"/>
              <a:buAutoNum type="arabicPeriod" startAt="2"/>
            </a:pPr>
            <a:r>
              <a:rPr lang="en-US" sz="2000" dirty="0">
                <a:solidFill>
                  <a:schemeClr val="tx2"/>
                </a:solidFill>
              </a:rPr>
              <a:t>REMEMBER: You can use gestures and visual aids to support your concept checking!</a:t>
            </a:r>
          </a:p>
          <a:p>
            <a:pPr marL="514350" indent="-514350">
              <a:buFont typeface="Wingdings 2"/>
              <a:buAutoNum type="arabicPeriod" startAt="2"/>
            </a:pPr>
            <a:r>
              <a:rPr lang="en-US" sz="2000" dirty="0">
                <a:solidFill>
                  <a:schemeClr val="tx2"/>
                </a:solidFill>
              </a:rPr>
              <a:t>Make sure the questions are NOT more difficult than the point you are trying to check.  </a:t>
            </a:r>
          </a:p>
          <a:p>
            <a:pPr marL="514350" indent="-514350">
              <a:buFont typeface="Wingdings 2"/>
              <a:buAutoNum type="arabicPeriod"/>
            </a:pPr>
            <a:endParaRPr lang="en-US" sz="2100" dirty="0"/>
          </a:p>
        </p:txBody>
      </p:sp>
      <p:pic>
        <p:nvPicPr>
          <p:cNvPr id="1026" name="Picture 2" descr="https://lh3.ggpht.com/UCh1dwKriRYCjVUyukmsmrLCnRRxH9TUQeLDysBMR4uD4MC_H4_vZgOzEH_rDAuFaNk=w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047" y="732208"/>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98447" y="1834232"/>
            <a:ext cx="1447800" cy="276999"/>
          </a:xfrm>
          <a:prstGeom prst="rect">
            <a:avLst/>
          </a:prstGeom>
          <a:noFill/>
        </p:spPr>
        <p:txBody>
          <a:bodyPr wrap="square" rtlCol="0">
            <a:spAutoFit/>
          </a:bodyPr>
          <a:lstStyle/>
          <a:p>
            <a:r>
              <a:rPr lang="en-US" sz="1200" dirty="0"/>
              <a:t>www.dictionary.com</a:t>
            </a:r>
          </a:p>
        </p:txBody>
      </p:sp>
    </p:spTree>
    <p:extLst>
      <p:ext uri="{BB962C8B-B14F-4D97-AF65-F5344CB8AC3E}">
        <p14:creationId xmlns:p14="http://schemas.microsoft.com/office/powerpoint/2010/main" val="10502308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CCQs for Vocabulary</a:t>
            </a:r>
          </a:p>
        </p:txBody>
      </p:sp>
      <p:sp>
        <p:nvSpPr>
          <p:cNvPr id="3" name="Content Placeholder 2"/>
          <p:cNvSpPr>
            <a:spLocks noGrp="1"/>
          </p:cNvSpPr>
          <p:nvPr>
            <p:ph idx="1"/>
          </p:nvPr>
        </p:nvSpPr>
        <p:spPr>
          <a:xfrm>
            <a:off x="1295401" y="2556932"/>
            <a:ext cx="5446058" cy="3318936"/>
          </a:xfrm>
        </p:spPr>
        <p:txBody>
          <a:bodyPr>
            <a:normAutofit fontScale="47500" lnSpcReduction="20000"/>
          </a:bodyPr>
          <a:lstStyle/>
          <a:p>
            <a:pPr>
              <a:buNone/>
            </a:pPr>
            <a:endParaRPr lang="en-US" sz="4200" dirty="0"/>
          </a:p>
          <a:p>
            <a:pPr marL="514350" indent="-514350">
              <a:buAutoNum type="arabicPeriod"/>
            </a:pPr>
            <a:r>
              <a:rPr lang="en-US" sz="4200" dirty="0"/>
              <a:t>sharp (adj.)</a:t>
            </a:r>
          </a:p>
          <a:p>
            <a:pPr marL="982980" lvl="2" indent="-342900"/>
            <a:r>
              <a:rPr lang="en-US" sz="4200" dirty="0"/>
              <a:t>The knife is </a:t>
            </a:r>
            <a:r>
              <a:rPr lang="en-US" sz="4200" b="1" i="1" u="sng" dirty="0"/>
              <a:t>sharp!</a:t>
            </a:r>
          </a:p>
          <a:p>
            <a:pPr marL="514350" indent="-514350">
              <a:buNone/>
            </a:pPr>
            <a:endParaRPr lang="en-US" sz="4200" dirty="0"/>
          </a:p>
          <a:p>
            <a:pPr marL="1228090" lvl="3" indent="-514350">
              <a:buAutoNum type="arabicPeriod"/>
            </a:pPr>
            <a:r>
              <a:rPr lang="en-US" sz="4200" dirty="0"/>
              <a:t>Is a spoon sharp?</a:t>
            </a:r>
          </a:p>
          <a:p>
            <a:pPr marL="1228090" lvl="3" indent="-514350">
              <a:buAutoNum type="arabicPeriod"/>
            </a:pPr>
            <a:r>
              <a:rPr lang="en-US" sz="4200" dirty="0"/>
              <a:t>Is a pen sharp?</a:t>
            </a:r>
          </a:p>
          <a:p>
            <a:pPr marL="1228090" lvl="3" indent="-514350">
              <a:buAutoNum type="arabicPeriod"/>
            </a:pPr>
            <a:r>
              <a:rPr lang="en-US" sz="4200" dirty="0"/>
              <a:t>Is a knife sharp?</a:t>
            </a:r>
          </a:p>
          <a:p>
            <a:pPr marL="1228090" lvl="3" indent="-514350">
              <a:buAutoNum type="arabicPeriod"/>
            </a:pPr>
            <a:r>
              <a:rPr lang="en-US" sz="4200" dirty="0"/>
              <a:t>Tell me some things that are sharp.</a:t>
            </a:r>
            <a:endParaRPr lang="en-CA" sz="4200" dirty="0"/>
          </a:p>
          <a:p>
            <a:pPr marL="1228090" lvl="3" indent="-514350">
              <a:buNone/>
            </a:pPr>
            <a:endParaRPr lang="en-CA" sz="4200" dirty="0"/>
          </a:p>
          <a:p>
            <a:pPr marL="1228090" lvl="3" indent="-514350">
              <a:buNone/>
            </a:pPr>
            <a:endParaRPr lang="en-CA" dirty="0"/>
          </a:p>
        </p:txBody>
      </p:sp>
      <p:pic>
        <p:nvPicPr>
          <p:cNvPr id="1026" name="Picture 2" descr="http://files.abovetopsecret.com/files/img/ba50dc486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3266" y="1600200"/>
            <a:ext cx="3175000" cy="228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564DACA-AFBD-4CE7-A039-D316B1036BEB}"/>
              </a:ext>
            </a:extLst>
          </p:cNvPr>
          <p:cNvSpPr/>
          <p:nvPr/>
        </p:nvSpPr>
        <p:spPr>
          <a:xfrm>
            <a:off x="6963266" y="3886200"/>
            <a:ext cx="3605375" cy="1908215"/>
          </a:xfrm>
          <a:prstGeom prst="rect">
            <a:avLst/>
          </a:prstGeom>
        </p:spPr>
        <p:txBody>
          <a:bodyPr wrap="square">
            <a:spAutoFit/>
          </a:bodyPr>
          <a:lstStyle/>
          <a:p>
            <a:pPr marL="1228090" lvl="3" indent="-514350">
              <a:buNone/>
            </a:pPr>
            <a:r>
              <a:rPr lang="en-US" sz="2000" dirty="0">
                <a:solidFill>
                  <a:schemeClr val="accent3">
                    <a:lumMod val="75000"/>
                  </a:schemeClr>
                </a:solidFill>
              </a:rPr>
              <a:t>BEGINNER RECIPE: </a:t>
            </a:r>
          </a:p>
          <a:p>
            <a:pPr marL="1228090" lvl="3" indent="-514350">
              <a:buNone/>
            </a:pPr>
            <a:endParaRPr lang="en-US" sz="2000" dirty="0">
              <a:solidFill>
                <a:schemeClr val="accent3">
                  <a:lumMod val="75000"/>
                </a:schemeClr>
              </a:solidFill>
            </a:endParaRPr>
          </a:p>
          <a:p>
            <a:pPr marL="1228090" lvl="3" indent="-514350">
              <a:buNone/>
            </a:pPr>
            <a:r>
              <a:rPr lang="en-US" sz="2000" dirty="0">
                <a:solidFill>
                  <a:schemeClr val="accent3">
                    <a:lumMod val="75000"/>
                  </a:schemeClr>
                </a:solidFill>
              </a:rPr>
              <a:t>1. NO</a:t>
            </a:r>
          </a:p>
          <a:p>
            <a:pPr marL="1228090" lvl="3" indent="-514350">
              <a:buNone/>
            </a:pPr>
            <a:r>
              <a:rPr lang="en-US" sz="2000" dirty="0">
                <a:solidFill>
                  <a:schemeClr val="accent3">
                    <a:lumMod val="75000"/>
                  </a:schemeClr>
                </a:solidFill>
              </a:rPr>
              <a:t>2. NO</a:t>
            </a:r>
          </a:p>
          <a:p>
            <a:pPr marL="1228090" lvl="3" indent="-514350">
              <a:buNone/>
            </a:pPr>
            <a:r>
              <a:rPr lang="en-US" sz="2000" dirty="0">
                <a:solidFill>
                  <a:schemeClr val="accent3">
                    <a:lumMod val="75000"/>
                  </a:schemeClr>
                </a:solidFill>
              </a:rPr>
              <a:t>3.YES</a:t>
            </a:r>
          </a:p>
          <a:p>
            <a:pPr marL="1228090" lvl="3" indent="-514350">
              <a:buNone/>
            </a:pPr>
            <a:r>
              <a:rPr lang="en-US" dirty="0">
                <a:solidFill>
                  <a:schemeClr val="accent3">
                    <a:lumMod val="75000"/>
                  </a:schemeClr>
                </a:solidFill>
              </a:rPr>
              <a:t>4. WHAT?</a:t>
            </a:r>
          </a:p>
        </p:txBody>
      </p:sp>
    </p:spTree>
    <p:extLst>
      <p:ext uri="{BB962C8B-B14F-4D97-AF65-F5344CB8AC3E}">
        <p14:creationId xmlns:p14="http://schemas.microsoft.com/office/powerpoint/2010/main" val="2391520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1316-CF34-4C08-B1D8-2D7E95D29D3E}"/>
              </a:ext>
            </a:extLst>
          </p:cNvPr>
          <p:cNvSpPr>
            <a:spLocks noGrp="1"/>
          </p:cNvSpPr>
          <p:nvPr>
            <p:ph type="title"/>
          </p:nvPr>
        </p:nvSpPr>
        <p:spPr/>
        <p:txBody>
          <a:bodyPr/>
          <a:lstStyle/>
          <a:p>
            <a:r>
              <a:rPr lang="en-CA" dirty="0"/>
              <a:t>Example </a:t>
            </a:r>
          </a:p>
        </p:txBody>
      </p:sp>
      <p:sp>
        <p:nvSpPr>
          <p:cNvPr id="3" name="Content Placeholder 2">
            <a:extLst>
              <a:ext uri="{FF2B5EF4-FFF2-40B4-BE49-F238E27FC236}">
                <a16:creationId xmlns:a16="http://schemas.microsoft.com/office/drawing/2014/main" id="{FC393F72-1CEF-413E-BF7C-E6FE51B194FA}"/>
              </a:ext>
            </a:extLst>
          </p:cNvPr>
          <p:cNvSpPr>
            <a:spLocks noGrp="1"/>
          </p:cNvSpPr>
          <p:nvPr>
            <p:ph idx="1"/>
          </p:nvPr>
        </p:nvSpPr>
        <p:spPr/>
        <p:txBody>
          <a:bodyPr/>
          <a:lstStyle/>
          <a:p>
            <a:r>
              <a:rPr lang="en-CA" dirty="0"/>
              <a:t>bald (V)  </a:t>
            </a:r>
          </a:p>
          <a:p>
            <a:endParaRPr lang="en-CA" dirty="0"/>
          </a:p>
          <a:p>
            <a:r>
              <a:rPr lang="en-CA" dirty="0"/>
              <a:t> </a:t>
            </a:r>
            <a:r>
              <a:rPr lang="en-CA" dirty="0" err="1"/>
              <a:t>yind</a:t>
            </a:r>
            <a:r>
              <a:rPr lang="en-CA" dirty="0"/>
              <a:t> (V)</a:t>
            </a:r>
          </a:p>
          <a:p>
            <a:endParaRPr lang="en-CA" b="1" i="1" dirty="0"/>
          </a:p>
        </p:txBody>
      </p:sp>
    </p:spTree>
    <p:extLst>
      <p:ext uri="{BB962C8B-B14F-4D97-AF65-F5344CB8AC3E}">
        <p14:creationId xmlns:p14="http://schemas.microsoft.com/office/powerpoint/2010/main" val="23881145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Time to practice</a:t>
            </a:r>
          </a:p>
        </p:txBody>
      </p:sp>
      <p:sp>
        <p:nvSpPr>
          <p:cNvPr id="3" name="Content Placeholder 2"/>
          <p:cNvSpPr>
            <a:spLocks noGrp="1"/>
          </p:cNvSpPr>
          <p:nvPr>
            <p:ph idx="1"/>
          </p:nvPr>
        </p:nvSpPr>
        <p:spPr>
          <a:xfrm>
            <a:off x="1295401" y="2556932"/>
            <a:ext cx="4585446" cy="3318936"/>
          </a:xfrm>
        </p:spPr>
        <p:txBody>
          <a:bodyPr>
            <a:normAutofit fontScale="47500" lnSpcReduction="20000"/>
          </a:bodyPr>
          <a:lstStyle/>
          <a:p>
            <a:pPr>
              <a:buNone/>
            </a:pPr>
            <a:endParaRPr lang="en-US" dirty="0"/>
          </a:p>
          <a:p>
            <a:pPr marL="514350" indent="-514350">
              <a:buNone/>
            </a:pPr>
            <a:r>
              <a:rPr lang="en-US" sz="4200" dirty="0"/>
              <a:t>Bakery (N)</a:t>
            </a:r>
          </a:p>
          <a:p>
            <a:pPr marL="925830" lvl="1" indent="-514350">
              <a:buFont typeface="+mj-lt"/>
              <a:buAutoNum type="alphaLcPeriod"/>
            </a:pPr>
            <a:r>
              <a:rPr lang="en-US" sz="4200" dirty="0"/>
              <a:t>Is Baskin Robbins a bakery?</a:t>
            </a:r>
          </a:p>
          <a:p>
            <a:pPr marL="925830" lvl="1" indent="-514350">
              <a:buFont typeface="+mj-lt"/>
              <a:buAutoNum type="alphaLcPeriod"/>
            </a:pPr>
            <a:r>
              <a:rPr lang="en-US" sz="4200" dirty="0"/>
              <a:t>What can you buy in a bakery?</a:t>
            </a:r>
          </a:p>
          <a:p>
            <a:pPr marL="925830" lvl="1" indent="-514350">
              <a:buFont typeface="+mj-lt"/>
              <a:buAutoNum type="alphaLcPeriod"/>
            </a:pPr>
            <a:r>
              <a:rPr lang="en-US" sz="4200" dirty="0"/>
              <a:t>Does a baker work at a bakery?</a:t>
            </a:r>
          </a:p>
          <a:p>
            <a:pPr marL="925830" lvl="1" indent="-514350">
              <a:buFont typeface="+mj-lt"/>
              <a:buAutoNum type="alphaLcPeriod"/>
            </a:pPr>
            <a:r>
              <a:rPr lang="en-US" sz="4200" dirty="0"/>
              <a:t>Tell me some bakeries in Korea!</a:t>
            </a:r>
          </a:p>
          <a:p>
            <a:pPr marL="925830" lvl="1" indent="-514350">
              <a:buFont typeface="+mj-lt"/>
              <a:buAutoNum type="alphaLcPeriod"/>
            </a:pPr>
            <a:r>
              <a:rPr lang="en-US" sz="4200" dirty="0"/>
              <a:t>Do you like bakeries?</a:t>
            </a:r>
          </a:p>
          <a:p>
            <a:pPr marL="514350" indent="-514350">
              <a:buNone/>
            </a:pPr>
            <a:r>
              <a:rPr lang="en-US" sz="4200" dirty="0"/>
              <a:t> </a:t>
            </a:r>
          </a:p>
          <a:p>
            <a:pPr marL="514350" indent="-514350">
              <a:buNone/>
            </a:pPr>
            <a:r>
              <a:rPr lang="en-US" dirty="0"/>
              <a:t>2.	</a:t>
            </a:r>
            <a:endParaRPr lang="en-US" sz="2800" dirty="0"/>
          </a:p>
          <a:p>
            <a:endParaRPr lang="en-US" dirty="0"/>
          </a:p>
          <a:p>
            <a:endParaRPr lang="en-US" dirty="0"/>
          </a:p>
        </p:txBody>
      </p:sp>
      <p:sp>
        <p:nvSpPr>
          <p:cNvPr id="4" name="Rectangle 3">
            <a:extLst>
              <a:ext uri="{FF2B5EF4-FFF2-40B4-BE49-F238E27FC236}">
                <a16:creationId xmlns:a16="http://schemas.microsoft.com/office/drawing/2014/main" id="{E99B438D-5063-42F2-84CE-A35A54B40F5E}"/>
              </a:ext>
            </a:extLst>
          </p:cNvPr>
          <p:cNvSpPr/>
          <p:nvPr/>
        </p:nvSpPr>
        <p:spPr>
          <a:xfrm>
            <a:off x="6096000" y="2813055"/>
            <a:ext cx="5360894" cy="1938992"/>
          </a:xfrm>
          <a:prstGeom prst="rect">
            <a:avLst/>
          </a:prstGeom>
        </p:spPr>
        <p:txBody>
          <a:bodyPr wrap="square">
            <a:spAutoFit/>
          </a:bodyPr>
          <a:lstStyle/>
          <a:p>
            <a:pPr marL="514350" indent="-514350">
              <a:buNone/>
            </a:pPr>
            <a:r>
              <a:rPr lang="en-US" sz="2000" dirty="0"/>
              <a:t>Heavy (</a:t>
            </a:r>
            <a:r>
              <a:rPr lang="en-US" sz="2000" dirty="0" err="1"/>
              <a:t>Adj</a:t>
            </a:r>
            <a:r>
              <a:rPr lang="en-US" sz="2000" dirty="0"/>
              <a:t>)</a:t>
            </a:r>
          </a:p>
          <a:p>
            <a:pPr marL="925830" lvl="1" indent="-514350">
              <a:buFont typeface="+mj-lt"/>
              <a:buAutoNum type="alphaLcPeriod"/>
            </a:pPr>
            <a:r>
              <a:rPr lang="en-US" sz="2000" dirty="0"/>
              <a:t> Is an elephant heavy?</a:t>
            </a:r>
          </a:p>
          <a:p>
            <a:pPr marL="925830" lvl="1" indent="-514350">
              <a:buFont typeface="+mj-lt"/>
              <a:buAutoNum type="alphaLcPeriod"/>
            </a:pPr>
            <a:r>
              <a:rPr lang="en-US" sz="2000" dirty="0"/>
              <a:t>Are you heavy?</a:t>
            </a:r>
          </a:p>
          <a:p>
            <a:pPr marL="925830" lvl="1" indent="-514350">
              <a:buFont typeface="+mj-lt"/>
              <a:buAutoNum type="alphaLcPeriod"/>
            </a:pPr>
            <a:r>
              <a:rPr lang="en-US" sz="2000" dirty="0"/>
              <a:t>What is heavier… a chicken or a horse?</a:t>
            </a:r>
          </a:p>
          <a:p>
            <a:pPr marL="925830" lvl="1" indent="-514350">
              <a:buFont typeface="+mj-lt"/>
              <a:buAutoNum type="alphaLcPeriod"/>
            </a:pPr>
            <a:r>
              <a:rPr lang="en-US" sz="2000" dirty="0"/>
              <a:t>How do you say “heavy” in Korean?</a:t>
            </a:r>
          </a:p>
          <a:p>
            <a:pPr marL="925830" lvl="1" indent="-514350">
              <a:buFont typeface="+mj-lt"/>
              <a:buAutoNum type="alphaLcPeriod"/>
            </a:pPr>
            <a:r>
              <a:rPr lang="en-US" sz="2000" dirty="0"/>
              <a:t>What else is heavy?</a:t>
            </a:r>
          </a:p>
        </p:txBody>
      </p:sp>
      <p:sp>
        <p:nvSpPr>
          <p:cNvPr id="5" name="Rectangle 4">
            <a:extLst>
              <a:ext uri="{FF2B5EF4-FFF2-40B4-BE49-F238E27FC236}">
                <a16:creationId xmlns:a16="http://schemas.microsoft.com/office/drawing/2014/main" id="{4C67201B-49F4-44B2-A770-DDA43B9D02A2}"/>
              </a:ext>
            </a:extLst>
          </p:cNvPr>
          <p:cNvSpPr/>
          <p:nvPr/>
        </p:nvSpPr>
        <p:spPr>
          <a:xfrm>
            <a:off x="5504330" y="998334"/>
            <a:ext cx="5629835" cy="1034129"/>
          </a:xfrm>
          <a:prstGeom prst="rect">
            <a:avLst/>
          </a:prstGeom>
          <a:ln>
            <a:solidFill>
              <a:schemeClr val="accent1"/>
            </a:solidFill>
          </a:ln>
        </p:spPr>
        <p:txBody>
          <a:bodyPr wrap="square">
            <a:spAutoFit/>
          </a:bodyPr>
          <a:lstStyle/>
          <a:p>
            <a:pPr>
              <a:lnSpc>
                <a:spcPct val="170000"/>
              </a:lnSpc>
            </a:pPr>
            <a:r>
              <a:rPr lang="en-US" dirty="0"/>
              <a:t>Look at the following examples. </a:t>
            </a:r>
          </a:p>
          <a:p>
            <a:pPr>
              <a:lnSpc>
                <a:spcPct val="170000"/>
              </a:lnSpc>
            </a:pPr>
            <a:r>
              <a:rPr lang="en-US" dirty="0"/>
              <a:t>Put a circle next to good CCQs and an X next to bad CCQs.</a:t>
            </a:r>
          </a:p>
        </p:txBody>
      </p:sp>
    </p:spTree>
    <p:extLst>
      <p:ext uri="{BB962C8B-B14F-4D97-AF65-F5344CB8AC3E}">
        <p14:creationId xmlns:p14="http://schemas.microsoft.com/office/powerpoint/2010/main" val="14023586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MORE CCQ RECIPES</a:t>
            </a: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sz="3600" dirty="0"/>
          </a:p>
          <a:p>
            <a:pPr lvl="1"/>
            <a:r>
              <a:rPr lang="en-US" sz="3600" dirty="0"/>
              <a:t>Is a noun + adjective? Ex. Is a knife </a:t>
            </a:r>
            <a:r>
              <a:rPr lang="en-US" sz="3600" dirty="0">
                <a:solidFill>
                  <a:srgbClr val="00B0F0"/>
                </a:solidFill>
              </a:rPr>
              <a:t>sharp</a:t>
            </a:r>
            <a:r>
              <a:rPr lang="en-US" sz="3600" dirty="0"/>
              <a:t>?</a:t>
            </a:r>
          </a:p>
          <a:p>
            <a:pPr lvl="1"/>
            <a:r>
              <a:rPr lang="en-CA" sz="3600" dirty="0"/>
              <a:t>Can a noun + verb? Ex. Can a penguin </a:t>
            </a:r>
            <a:r>
              <a:rPr lang="en-CA" sz="3600" dirty="0">
                <a:solidFill>
                  <a:srgbClr val="00B0F0"/>
                </a:solidFill>
              </a:rPr>
              <a:t>fly</a:t>
            </a:r>
            <a:r>
              <a:rPr lang="en-CA" sz="3600" dirty="0"/>
              <a:t>?</a:t>
            </a:r>
            <a:endParaRPr lang="en-US" sz="3600" dirty="0"/>
          </a:p>
          <a:p>
            <a:pPr lvl="1"/>
            <a:r>
              <a:rPr lang="en-US" sz="3600" dirty="0"/>
              <a:t>Tell me things that are/can_______?</a:t>
            </a:r>
          </a:p>
          <a:p>
            <a:pPr lvl="1"/>
            <a:r>
              <a:rPr lang="en-US" sz="3600" dirty="0"/>
              <a:t>Give me an example!</a:t>
            </a:r>
            <a:endParaRPr lang="en-CA" sz="3600" dirty="0"/>
          </a:p>
          <a:p>
            <a:pPr lvl="1"/>
            <a:r>
              <a:rPr lang="en-CA" sz="3600" dirty="0"/>
              <a:t>How do you say ___ in Korean?</a:t>
            </a:r>
            <a:endParaRPr lang="en-US" sz="3600" dirty="0"/>
          </a:p>
          <a:p>
            <a:pPr lvl="1"/>
            <a:r>
              <a:rPr lang="en-US" sz="3600" dirty="0"/>
              <a:t>No, No, Yes, What?</a:t>
            </a:r>
          </a:p>
          <a:p>
            <a:pPr lvl="1"/>
            <a:endParaRPr lang="en-US" dirty="0"/>
          </a:p>
          <a:p>
            <a:pPr lvl="1"/>
            <a:endParaRPr lang="en-CA" dirty="0"/>
          </a:p>
          <a:p>
            <a:pPr lvl="1"/>
            <a:endParaRPr lang="en-US" dirty="0"/>
          </a:p>
          <a:p>
            <a:endParaRPr lang="en-US" dirty="0"/>
          </a:p>
        </p:txBody>
      </p:sp>
    </p:spTree>
    <p:extLst>
      <p:ext uri="{BB962C8B-B14F-4D97-AF65-F5344CB8AC3E}">
        <p14:creationId xmlns:p14="http://schemas.microsoft.com/office/powerpoint/2010/main" val="4895377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Practice </a:t>
            </a:r>
          </a:p>
        </p:txBody>
      </p:sp>
      <p:sp>
        <p:nvSpPr>
          <p:cNvPr id="3" name="Content Placeholder 2"/>
          <p:cNvSpPr>
            <a:spLocks noGrp="1"/>
          </p:cNvSpPr>
          <p:nvPr>
            <p:ph idx="1"/>
          </p:nvPr>
        </p:nvSpPr>
        <p:spPr>
          <a:xfrm>
            <a:off x="1981200" y="2456329"/>
            <a:ext cx="3733800" cy="3669835"/>
          </a:xfrm>
        </p:spPr>
        <p:txBody>
          <a:bodyPr>
            <a:normAutofit/>
          </a:bodyPr>
          <a:lstStyle/>
          <a:p>
            <a:pPr marL="0" indent="0">
              <a:buNone/>
            </a:pPr>
            <a:endParaRPr lang="en-US" dirty="0"/>
          </a:p>
          <a:p>
            <a:pPr lvl="0"/>
            <a:r>
              <a:rPr lang="en-US" dirty="0"/>
              <a:t>float (v)</a:t>
            </a:r>
            <a:endParaRPr lang="en-CA" dirty="0"/>
          </a:p>
          <a:p>
            <a:pPr lvl="0"/>
            <a:r>
              <a:rPr lang="en-US" dirty="0"/>
              <a:t>rotate (v)</a:t>
            </a:r>
            <a:endParaRPr lang="en-CA" dirty="0"/>
          </a:p>
          <a:p>
            <a:pPr lvl="0"/>
            <a:r>
              <a:rPr lang="en-US" dirty="0"/>
              <a:t>antique (adj.) </a:t>
            </a:r>
            <a:endParaRPr lang="en-CA" dirty="0"/>
          </a:p>
          <a:p>
            <a:pPr lvl="0"/>
            <a:r>
              <a:rPr lang="en-US" dirty="0"/>
              <a:t>octagon (n) </a:t>
            </a:r>
            <a:endParaRPr lang="en-CA" dirty="0"/>
          </a:p>
          <a:p>
            <a:pPr lvl="0"/>
            <a:r>
              <a:rPr lang="en-US" dirty="0"/>
              <a:t>outgoing (adj.)</a:t>
            </a:r>
            <a:endParaRPr lang="en-CA" dirty="0"/>
          </a:p>
          <a:p>
            <a:pPr lvl="0"/>
            <a:r>
              <a:rPr lang="en-US" dirty="0"/>
              <a:t>relative (n) </a:t>
            </a:r>
            <a:endParaRPr lang="en-CA" dirty="0"/>
          </a:p>
          <a:p>
            <a:pPr marL="0" indent="0">
              <a:buNone/>
            </a:pPr>
            <a:endParaRPr lang="en-US" dirty="0"/>
          </a:p>
          <a:p>
            <a:pPr lvl="1">
              <a:buNone/>
            </a:pPr>
            <a:endParaRPr lang="en-US" dirty="0"/>
          </a:p>
        </p:txBody>
      </p:sp>
      <p:sp>
        <p:nvSpPr>
          <p:cNvPr id="4" name="Rectangle 3">
            <a:extLst>
              <a:ext uri="{FF2B5EF4-FFF2-40B4-BE49-F238E27FC236}">
                <a16:creationId xmlns:a16="http://schemas.microsoft.com/office/drawing/2014/main" id="{0E66BCC3-FA17-4028-A2A8-9CB1A42DE46C}"/>
              </a:ext>
            </a:extLst>
          </p:cNvPr>
          <p:cNvSpPr/>
          <p:nvPr/>
        </p:nvSpPr>
        <p:spPr>
          <a:xfrm>
            <a:off x="7122458" y="2601444"/>
            <a:ext cx="3348318" cy="4028795"/>
          </a:xfrm>
          <a:prstGeom prst="rect">
            <a:avLst/>
          </a:prstGeom>
        </p:spPr>
        <p:txBody>
          <a:bodyPr wrap="square">
            <a:spAutoFit/>
          </a:bodyPr>
          <a:lstStyle/>
          <a:p>
            <a:pPr marL="342900" lvl="0" indent="-342900">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simmer (v)</a:t>
            </a:r>
            <a:endParaRPr lang="en-CA" sz="2400" dirty="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fun (adj.)</a:t>
            </a:r>
            <a:endParaRPr lang="en-CA" sz="2400" dirty="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funny (adj.)</a:t>
            </a:r>
            <a:endParaRPr lang="en-CA" sz="2400" dirty="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poke (v.)</a:t>
            </a:r>
            <a:endParaRPr lang="en-CA" sz="2400" dirty="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slippery (adj.)</a:t>
            </a:r>
            <a:endParaRPr lang="en-CA" sz="2400" dirty="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dangerous (adj.)</a:t>
            </a:r>
          </a:p>
          <a:p>
            <a:pPr marL="342900" indent="-342900">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sneak (v)</a:t>
            </a:r>
            <a:endParaRPr lang="en-CA" sz="2400" dirty="0">
              <a:solidFill>
                <a:schemeClr val="tx1">
                  <a:lumMod val="85000"/>
                  <a:lumOff val="15000"/>
                </a:schemeClr>
              </a:solidFill>
            </a:endParaRPr>
          </a:p>
          <a:p>
            <a:pPr marL="342900" lvl="0" indent="-342900">
              <a:buFont typeface="Arial" panose="020B0604020202020204" pitchFamily="34" charset="0"/>
              <a:buChar char="•"/>
            </a:pPr>
            <a:endParaRPr lang="en-CA" sz="2400" dirty="0">
              <a:solidFill>
                <a:schemeClr val="tx1">
                  <a:lumMod val="85000"/>
                  <a:lumOff val="15000"/>
                </a:schemeClr>
              </a:solidFill>
            </a:endParaRPr>
          </a:p>
        </p:txBody>
      </p:sp>
    </p:spTree>
    <p:extLst>
      <p:ext uri="{BB962C8B-B14F-4D97-AF65-F5344CB8AC3E}">
        <p14:creationId xmlns:p14="http://schemas.microsoft.com/office/powerpoint/2010/main" val="15749808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E4D0-BE72-4087-95A0-60BD31E2B9E7}"/>
              </a:ext>
            </a:extLst>
          </p:cNvPr>
          <p:cNvSpPr>
            <a:spLocks noGrp="1"/>
          </p:cNvSpPr>
          <p:nvPr>
            <p:ph type="title"/>
          </p:nvPr>
        </p:nvSpPr>
        <p:spPr/>
        <p:txBody>
          <a:bodyPr/>
          <a:lstStyle/>
          <a:p>
            <a:r>
              <a:rPr lang="en-CA" dirty="0"/>
              <a:t>Make your own CCQs</a:t>
            </a:r>
          </a:p>
        </p:txBody>
      </p:sp>
      <p:sp>
        <p:nvSpPr>
          <p:cNvPr id="3" name="Content Placeholder 2">
            <a:extLst>
              <a:ext uri="{FF2B5EF4-FFF2-40B4-BE49-F238E27FC236}">
                <a16:creationId xmlns:a16="http://schemas.microsoft.com/office/drawing/2014/main" id="{B097CDC1-82EC-4574-AB0B-AB7E27F99287}"/>
              </a:ext>
            </a:extLst>
          </p:cNvPr>
          <p:cNvSpPr>
            <a:spLocks noGrp="1"/>
          </p:cNvSpPr>
          <p:nvPr>
            <p:ph idx="1"/>
          </p:nvPr>
        </p:nvSpPr>
        <p:spPr/>
        <p:txBody>
          <a:bodyPr/>
          <a:lstStyle/>
          <a:p>
            <a:endParaRPr lang="en-CA"/>
          </a:p>
        </p:txBody>
      </p:sp>
      <p:sp>
        <p:nvSpPr>
          <p:cNvPr id="6" name="Content Placeholder 2">
            <a:extLst>
              <a:ext uri="{FF2B5EF4-FFF2-40B4-BE49-F238E27FC236}">
                <a16:creationId xmlns:a16="http://schemas.microsoft.com/office/drawing/2014/main" id="{57295F6A-74DC-4486-A953-E385D4F537BD}"/>
              </a:ext>
            </a:extLst>
          </p:cNvPr>
          <p:cNvSpPr txBox="1">
            <a:spLocks/>
          </p:cNvSpPr>
          <p:nvPr/>
        </p:nvSpPr>
        <p:spPr>
          <a:xfrm>
            <a:off x="1981201" y="2590800"/>
            <a:ext cx="3993775" cy="3318936"/>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CA"/>
              <a:t>candle (n)</a:t>
            </a:r>
          </a:p>
          <a:p>
            <a:r>
              <a:rPr lang="en-CA"/>
              <a:t>adore (v)</a:t>
            </a:r>
          </a:p>
          <a:p>
            <a:r>
              <a:rPr lang="en-CA"/>
              <a:t>rotate (v)</a:t>
            </a:r>
          </a:p>
          <a:p>
            <a:r>
              <a:rPr lang="en-CA"/>
              <a:t>fundamental (adj.)</a:t>
            </a:r>
          </a:p>
          <a:p>
            <a:r>
              <a:rPr lang="en-CA"/>
              <a:t>acceptable (adj.)</a:t>
            </a:r>
          </a:p>
          <a:p>
            <a:r>
              <a:rPr lang="en-CA"/>
              <a:t>suspect (n)</a:t>
            </a:r>
          </a:p>
          <a:p>
            <a:r>
              <a:rPr lang="en-CA"/>
              <a:t>accomplish (v)</a:t>
            </a:r>
          </a:p>
          <a:p>
            <a:r>
              <a:rPr lang="en-CA"/>
              <a:t>imagination (n)</a:t>
            </a:r>
          </a:p>
          <a:p>
            <a:endParaRPr lang="en-CA"/>
          </a:p>
          <a:p>
            <a:endParaRPr lang="en-CA"/>
          </a:p>
          <a:p>
            <a:endParaRPr lang="en-CA"/>
          </a:p>
          <a:p>
            <a:endParaRPr lang="en-CA"/>
          </a:p>
          <a:p>
            <a:endParaRPr lang="en-CA"/>
          </a:p>
          <a:p>
            <a:endParaRPr lang="en-CA" dirty="0"/>
          </a:p>
        </p:txBody>
      </p:sp>
      <p:sp>
        <p:nvSpPr>
          <p:cNvPr id="7" name="Content Placeholder 2">
            <a:extLst>
              <a:ext uri="{FF2B5EF4-FFF2-40B4-BE49-F238E27FC236}">
                <a16:creationId xmlns:a16="http://schemas.microsoft.com/office/drawing/2014/main" id="{3246E37A-55D0-4389-8557-B3A00B037A60}"/>
              </a:ext>
            </a:extLst>
          </p:cNvPr>
          <p:cNvSpPr txBox="1">
            <a:spLocks/>
          </p:cNvSpPr>
          <p:nvPr/>
        </p:nvSpPr>
        <p:spPr>
          <a:xfrm>
            <a:off x="4948519" y="2590800"/>
            <a:ext cx="3993775"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scandal (n)</a:t>
            </a:r>
          </a:p>
          <a:p>
            <a:r>
              <a:rPr lang="en-CA" dirty="0"/>
              <a:t>foolish (adj.)</a:t>
            </a:r>
          </a:p>
          <a:p>
            <a:r>
              <a:rPr lang="en-CA" dirty="0"/>
              <a:t>vein (n)</a:t>
            </a:r>
          </a:p>
          <a:p>
            <a:r>
              <a:rPr lang="en-CA" dirty="0"/>
              <a:t>controversial (adj.)</a:t>
            </a:r>
          </a:p>
          <a:p>
            <a:r>
              <a:rPr lang="en-CA" dirty="0"/>
              <a:t>ashamed (adj.)</a:t>
            </a:r>
          </a:p>
          <a:p>
            <a:r>
              <a:rPr lang="en-CA" dirty="0"/>
              <a:t>freezing (adj.)</a:t>
            </a:r>
          </a:p>
          <a:p>
            <a:r>
              <a:rPr lang="en-CA" dirty="0"/>
              <a:t>regularly (adv.)</a:t>
            </a:r>
          </a:p>
          <a:p>
            <a:r>
              <a:rPr lang="en-CA" dirty="0"/>
              <a:t>situation (n)</a:t>
            </a:r>
          </a:p>
          <a:p>
            <a:endParaRPr lang="en-CA" dirty="0"/>
          </a:p>
          <a:p>
            <a:endParaRPr lang="en-CA" dirty="0"/>
          </a:p>
          <a:p>
            <a:endParaRPr lang="en-CA" dirty="0"/>
          </a:p>
          <a:p>
            <a:endParaRPr lang="en-CA" dirty="0"/>
          </a:p>
          <a:p>
            <a:endParaRPr lang="en-CA" dirty="0"/>
          </a:p>
          <a:p>
            <a:endParaRPr lang="en-CA" dirty="0"/>
          </a:p>
        </p:txBody>
      </p:sp>
      <p:sp>
        <p:nvSpPr>
          <p:cNvPr id="8" name="Content Placeholder 2">
            <a:extLst>
              <a:ext uri="{FF2B5EF4-FFF2-40B4-BE49-F238E27FC236}">
                <a16:creationId xmlns:a16="http://schemas.microsoft.com/office/drawing/2014/main" id="{9C75900F-0BB6-408C-9CBE-7864338A849D}"/>
              </a:ext>
            </a:extLst>
          </p:cNvPr>
          <p:cNvSpPr txBox="1">
            <a:spLocks/>
          </p:cNvSpPr>
          <p:nvPr/>
        </p:nvSpPr>
        <p:spPr>
          <a:xfrm>
            <a:off x="7915837" y="2494179"/>
            <a:ext cx="3993775"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evidence(n)</a:t>
            </a:r>
          </a:p>
          <a:p>
            <a:r>
              <a:rPr lang="en-CA" dirty="0"/>
              <a:t>pillar (n)</a:t>
            </a:r>
          </a:p>
          <a:p>
            <a:r>
              <a:rPr lang="en-CA" dirty="0"/>
              <a:t>common (adj.)</a:t>
            </a:r>
          </a:p>
          <a:p>
            <a:r>
              <a:rPr lang="en-CA" dirty="0"/>
              <a:t>seek (v)</a:t>
            </a:r>
          </a:p>
          <a:p>
            <a:r>
              <a:rPr lang="en-CA" dirty="0"/>
              <a:t>billboard (n)</a:t>
            </a:r>
          </a:p>
          <a:p>
            <a:r>
              <a:rPr lang="en-CA" dirty="0"/>
              <a:t>cautiously (adv.)</a:t>
            </a:r>
          </a:p>
          <a:p>
            <a:r>
              <a:rPr lang="en-CA" dirty="0"/>
              <a:t>near (adj.)</a:t>
            </a:r>
          </a:p>
          <a:p>
            <a:r>
              <a:rPr lang="en-CA" dirty="0"/>
              <a:t>serious(adj.)</a:t>
            </a:r>
          </a:p>
          <a:p>
            <a:endParaRPr lang="en-CA" dirty="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255964100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0750-5E52-4783-8E8E-66F925FDE4A4}"/>
              </a:ext>
            </a:extLst>
          </p:cNvPr>
          <p:cNvSpPr>
            <a:spLocks noGrp="1"/>
          </p:cNvSpPr>
          <p:nvPr>
            <p:ph type="title"/>
          </p:nvPr>
        </p:nvSpPr>
        <p:spPr/>
        <p:txBody>
          <a:bodyPr/>
          <a:lstStyle/>
          <a:p>
            <a:r>
              <a:rPr lang="en-CA"/>
              <a:t>Extra Practice</a:t>
            </a:r>
          </a:p>
        </p:txBody>
      </p:sp>
      <p:sp>
        <p:nvSpPr>
          <p:cNvPr id="3" name="Content Placeholder 2">
            <a:extLst>
              <a:ext uri="{FF2B5EF4-FFF2-40B4-BE49-F238E27FC236}">
                <a16:creationId xmlns:a16="http://schemas.microsoft.com/office/drawing/2014/main" id="{289D0D9C-78B4-4CB7-86C0-2322167AE2EE}"/>
              </a:ext>
            </a:extLst>
          </p:cNvPr>
          <p:cNvSpPr>
            <a:spLocks noGrp="1"/>
          </p:cNvSpPr>
          <p:nvPr>
            <p:ph idx="1"/>
          </p:nvPr>
        </p:nvSpPr>
        <p:spPr/>
        <p:txBody>
          <a:bodyPr/>
          <a:lstStyle/>
          <a:p>
            <a:endParaRPr lang="en-CA"/>
          </a:p>
        </p:txBody>
      </p:sp>
      <p:pic>
        <p:nvPicPr>
          <p:cNvPr id="4" name="Picture 2" descr="J:\TTI LECTURES\Session 2-Vocabulary\Scanned activities\Presenting sets.jpg">
            <a:extLst>
              <a:ext uri="{FF2B5EF4-FFF2-40B4-BE49-F238E27FC236}">
                <a16:creationId xmlns:a16="http://schemas.microsoft.com/office/drawing/2014/main" id="{0EAD3B30-2918-4F54-9344-661F6B9F82DA}"/>
              </a:ext>
            </a:extLst>
          </p:cNvPr>
          <p:cNvPicPr>
            <a:picLocks noChangeAspect="1" noChangeArrowheads="1"/>
          </p:cNvPicPr>
          <p:nvPr/>
        </p:nvPicPr>
        <p:blipFill>
          <a:blip r:embed="rId2" cstate="print"/>
          <a:srcRect/>
          <a:stretch>
            <a:fillRect/>
          </a:stretch>
        </p:blipFill>
        <p:spPr bwMode="auto">
          <a:xfrm>
            <a:off x="1880012" y="1600201"/>
            <a:ext cx="8431976" cy="4708525"/>
          </a:xfrm>
          <a:prstGeom prst="rect">
            <a:avLst/>
          </a:prstGeom>
          <a:noFill/>
        </p:spPr>
      </p:pic>
    </p:spTree>
    <p:extLst>
      <p:ext uri="{BB962C8B-B14F-4D97-AF65-F5344CB8AC3E}">
        <p14:creationId xmlns:p14="http://schemas.microsoft.com/office/powerpoint/2010/main" val="4404121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FB7D-D47F-4375-9C9D-0162687C8D1B}"/>
              </a:ext>
            </a:extLst>
          </p:cNvPr>
          <p:cNvSpPr>
            <a:spLocks noGrp="1"/>
          </p:cNvSpPr>
          <p:nvPr>
            <p:ph type="title"/>
          </p:nvPr>
        </p:nvSpPr>
        <p:spPr/>
        <p:txBody>
          <a:bodyPr/>
          <a:lstStyle/>
          <a:p>
            <a:r>
              <a:rPr lang="en-CA" dirty="0"/>
              <a:t>Putting it together</a:t>
            </a:r>
          </a:p>
        </p:txBody>
      </p:sp>
      <p:sp>
        <p:nvSpPr>
          <p:cNvPr id="3" name="Content Placeholder 2">
            <a:extLst>
              <a:ext uri="{FF2B5EF4-FFF2-40B4-BE49-F238E27FC236}">
                <a16:creationId xmlns:a16="http://schemas.microsoft.com/office/drawing/2014/main" id="{3CF1D6EE-1E4D-4768-9B90-DC842B68CE41}"/>
              </a:ext>
            </a:extLst>
          </p:cNvPr>
          <p:cNvSpPr>
            <a:spLocks noGrp="1"/>
          </p:cNvSpPr>
          <p:nvPr>
            <p:ph idx="1"/>
          </p:nvPr>
        </p:nvSpPr>
        <p:spPr/>
        <p:txBody>
          <a:bodyPr/>
          <a:lstStyle/>
          <a:p>
            <a:r>
              <a:rPr lang="en-CA" dirty="0"/>
              <a:t>Choose 3 words that you made CCQs for. </a:t>
            </a:r>
          </a:p>
          <a:p>
            <a:endParaRPr lang="en-CA" dirty="0"/>
          </a:p>
          <a:p>
            <a:r>
              <a:rPr lang="en-CA" dirty="0"/>
              <a:t>Teach the meaning and CCQ each word one by one.</a:t>
            </a:r>
          </a:p>
          <a:p>
            <a:endParaRPr lang="en-CA" dirty="0"/>
          </a:p>
          <a:p>
            <a:r>
              <a:rPr lang="en-CA" dirty="0"/>
              <a:t>Choose the most appropriate methods to teach the meaning. (shortest and clearest way)</a:t>
            </a:r>
          </a:p>
        </p:txBody>
      </p:sp>
    </p:spTree>
    <p:extLst>
      <p:ext uri="{BB962C8B-B14F-4D97-AF65-F5344CB8AC3E}">
        <p14:creationId xmlns:p14="http://schemas.microsoft.com/office/powerpoint/2010/main" val="3247895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TIP</a:t>
            </a:r>
            <a:endParaRPr lang="en-US" dirty="0"/>
          </a:p>
        </p:txBody>
      </p:sp>
      <p:sp>
        <p:nvSpPr>
          <p:cNvPr id="3" name="Content Placeholder 2"/>
          <p:cNvSpPr>
            <a:spLocks noGrp="1"/>
          </p:cNvSpPr>
          <p:nvPr>
            <p:ph idx="1"/>
          </p:nvPr>
        </p:nvSpPr>
        <p:spPr/>
        <p:txBody>
          <a:bodyPr/>
          <a:lstStyle/>
          <a:p>
            <a:r>
              <a:rPr lang="en-CA" dirty="0"/>
              <a:t>Don’t answer your own CCQs/ICQs</a:t>
            </a:r>
          </a:p>
          <a:p>
            <a:endParaRPr lang="en-CA"/>
          </a:p>
          <a:p>
            <a:endParaRPr lang="en-CA" dirty="0"/>
          </a:p>
          <a:p>
            <a:r>
              <a:rPr lang="en-CA" dirty="0"/>
              <a:t>Break up your instructions with ICQs (do not give long instructions one shot and then try to ICQ all of them!)</a:t>
            </a:r>
            <a:endParaRPr lang="en-US" dirty="0"/>
          </a:p>
        </p:txBody>
      </p:sp>
    </p:spTree>
    <p:extLst>
      <p:ext uri="{BB962C8B-B14F-4D97-AF65-F5344CB8AC3E}">
        <p14:creationId xmlns:p14="http://schemas.microsoft.com/office/powerpoint/2010/main" val="42777424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Frequency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Wordcount.org</a:t>
            </a:r>
            <a:endParaRPr lang="en-US" dirty="0"/>
          </a:p>
        </p:txBody>
      </p:sp>
    </p:spTree>
    <p:extLst>
      <p:ext uri="{BB962C8B-B14F-4D97-AF65-F5344CB8AC3E}">
        <p14:creationId xmlns:p14="http://schemas.microsoft.com/office/powerpoint/2010/main" val="277895972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Appendices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9399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F9FA-B322-4E94-8E61-66759C00AF46}"/>
              </a:ext>
            </a:extLst>
          </p:cNvPr>
          <p:cNvSpPr>
            <a:spLocks noGrp="1"/>
          </p:cNvSpPr>
          <p:nvPr>
            <p:ph type="title"/>
          </p:nvPr>
        </p:nvSpPr>
        <p:spPr/>
        <p:txBody>
          <a:bodyPr>
            <a:normAutofit fontScale="90000"/>
          </a:bodyPr>
          <a:lstStyle/>
          <a:p>
            <a:r>
              <a:rPr lang="en-US" altLang="en-US" b="1" dirty="0"/>
              <a:t>The Six-Step Process to Effective Vocabulary Instruction</a:t>
            </a:r>
            <a:r>
              <a:rPr lang="en-US" altLang="en-US" b="1" u="sng" dirty="0"/>
              <a:t/>
            </a:r>
            <a:br>
              <a:rPr lang="en-US" altLang="en-US" b="1" u="sng" dirty="0"/>
            </a:br>
            <a:endParaRPr lang="en-CA" dirty="0"/>
          </a:p>
        </p:txBody>
      </p:sp>
      <p:sp>
        <p:nvSpPr>
          <p:cNvPr id="3" name="Content Placeholder 2">
            <a:extLst>
              <a:ext uri="{FF2B5EF4-FFF2-40B4-BE49-F238E27FC236}">
                <a16:creationId xmlns:a16="http://schemas.microsoft.com/office/drawing/2014/main" id="{433891EE-F978-4FE6-8848-96122A0D7E9B}"/>
              </a:ext>
            </a:extLst>
          </p:cNvPr>
          <p:cNvSpPr>
            <a:spLocks noGrp="1"/>
          </p:cNvSpPr>
          <p:nvPr>
            <p:ph idx="1"/>
          </p:nvPr>
        </p:nvSpPr>
        <p:spPr/>
        <p:txBody>
          <a:bodyPr>
            <a:normAutofit lnSpcReduction="10000"/>
          </a:bodyPr>
          <a:lstStyle/>
          <a:p>
            <a:pPr marL="514350" indent="-514350">
              <a:lnSpc>
                <a:spcPct val="80000"/>
              </a:lnSpc>
              <a:buFont typeface="Wingdings 2" panose="05020102010507070707" pitchFamily="18" charset="2"/>
              <a:buAutoNum type="arabicPeriod"/>
            </a:pPr>
            <a:r>
              <a:rPr lang="en-US" altLang="en-US" dirty="0"/>
              <a:t>Provide a description, explanation, or example of the new term.</a:t>
            </a:r>
          </a:p>
          <a:p>
            <a:pPr marL="514350" indent="-514350">
              <a:lnSpc>
                <a:spcPct val="80000"/>
              </a:lnSpc>
              <a:buFontTx/>
              <a:buAutoNum type="arabicPeriod"/>
            </a:pPr>
            <a:r>
              <a:rPr lang="en-US" altLang="en-US" dirty="0"/>
              <a:t>Ask students to restate the description, explanation, or example in their own words.</a:t>
            </a:r>
          </a:p>
          <a:p>
            <a:pPr marL="514350" indent="-514350">
              <a:lnSpc>
                <a:spcPct val="80000"/>
              </a:lnSpc>
              <a:buFontTx/>
              <a:buAutoNum type="arabicPeriod"/>
            </a:pPr>
            <a:r>
              <a:rPr lang="en-US" altLang="en-US" dirty="0"/>
              <a:t>Ask students to construct a picture, pictograph, or symbolic representation of the term.</a:t>
            </a:r>
          </a:p>
          <a:p>
            <a:pPr marL="514350" indent="-514350">
              <a:lnSpc>
                <a:spcPct val="80000"/>
              </a:lnSpc>
              <a:buFontTx/>
              <a:buAutoNum type="arabicPeriod"/>
            </a:pPr>
            <a:r>
              <a:rPr lang="en-US" altLang="en-US" dirty="0"/>
              <a:t>Engage students periodically in activities that help them add to their knowledge of the terms in their vocabulary notebooks.</a:t>
            </a:r>
          </a:p>
          <a:p>
            <a:pPr marL="514350" indent="-514350">
              <a:lnSpc>
                <a:spcPct val="80000"/>
              </a:lnSpc>
              <a:buFontTx/>
              <a:buAutoNum type="arabicPeriod"/>
            </a:pPr>
            <a:r>
              <a:rPr lang="en-US" altLang="en-US" dirty="0"/>
              <a:t>Periodically ask students to discuss the terms with one another.</a:t>
            </a:r>
          </a:p>
          <a:p>
            <a:pPr marL="514350" indent="-514350">
              <a:lnSpc>
                <a:spcPct val="80000"/>
              </a:lnSpc>
              <a:buFontTx/>
              <a:buAutoNum type="arabicPeriod"/>
            </a:pPr>
            <a:r>
              <a:rPr lang="en-US" altLang="en-US" dirty="0"/>
              <a:t>Involve students periodically in games that enable them to play with terms.</a:t>
            </a:r>
          </a:p>
          <a:p>
            <a:endParaRPr lang="en-CA" dirty="0"/>
          </a:p>
        </p:txBody>
      </p:sp>
    </p:spTree>
    <p:extLst>
      <p:ext uri="{BB962C8B-B14F-4D97-AF65-F5344CB8AC3E}">
        <p14:creationId xmlns:p14="http://schemas.microsoft.com/office/powerpoint/2010/main" val="188905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363A-7FB5-49C5-B574-4219A3C37E73}"/>
              </a:ext>
            </a:extLst>
          </p:cNvPr>
          <p:cNvSpPr>
            <a:spLocks noGrp="1"/>
          </p:cNvSpPr>
          <p:nvPr>
            <p:ph type="title"/>
          </p:nvPr>
        </p:nvSpPr>
        <p:spPr/>
        <p:txBody>
          <a:bodyPr/>
          <a:lstStyle/>
          <a:p>
            <a:r>
              <a:rPr lang="en-CA" dirty="0"/>
              <a:t>Can you get a general understanding ?</a:t>
            </a:r>
          </a:p>
        </p:txBody>
      </p:sp>
      <p:sp>
        <p:nvSpPr>
          <p:cNvPr id="3" name="Content Placeholder 2">
            <a:extLst>
              <a:ext uri="{FF2B5EF4-FFF2-40B4-BE49-F238E27FC236}">
                <a16:creationId xmlns:a16="http://schemas.microsoft.com/office/drawing/2014/main" id="{B824AA2B-58C7-4185-8BFC-0A6F1E8F0325}"/>
              </a:ext>
            </a:extLst>
          </p:cNvPr>
          <p:cNvSpPr>
            <a:spLocks noGrp="1"/>
          </p:cNvSpPr>
          <p:nvPr>
            <p:ph idx="1"/>
          </p:nvPr>
        </p:nvSpPr>
        <p:spPr/>
        <p:txBody>
          <a:bodyPr/>
          <a:lstStyle/>
          <a:p>
            <a:endParaRPr lang="en-CA" dirty="0"/>
          </a:p>
          <a:p>
            <a:r>
              <a:rPr lang="en-CA" dirty="0"/>
              <a:t>a. Jima Dima climbed slowly and carefully. He didn’t want to </a:t>
            </a:r>
            <a:r>
              <a:rPr lang="en-CA" b="1" i="1" dirty="0" smtClean="0"/>
              <a:t>bald </a:t>
            </a:r>
            <a:r>
              <a:rPr lang="en-CA" dirty="0" smtClean="0"/>
              <a:t> </a:t>
            </a:r>
            <a:r>
              <a:rPr lang="en-CA" dirty="0"/>
              <a:t>while climbing Mount Everest. </a:t>
            </a:r>
          </a:p>
          <a:p>
            <a:endParaRPr lang="en-CA" dirty="0"/>
          </a:p>
          <a:p>
            <a:r>
              <a:rPr lang="en-CA" dirty="0"/>
              <a:t/>
            </a:r>
            <a:br>
              <a:rPr lang="en-CA" dirty="0"/>
            </a:br>
            <a:r>
              <a:rPr lang="en-CA" dirty="0"/>
              <a:t>b. . Jima Dima climbed slowly and carefully. </a:t>
            </a:r>
            <a:r>
              <a:rPr lang="en-CA" altLang="ko-KR" dirty="0"/>
              <a:t>Jima Dima </a:t>
            </a:r>
            <a:r>
              <a:rPr lang="en-CA" dirty="0"/>
              <a:t>didn’t want to </a:t>
            </a:r>
            <a:r>
              <a:rPr lang="en-CA" b="1" i="1" dirty="0" err="1"/>
              <a:t>yind</a:t>
            </a:r>
            <a:r>
              <a:rPr lang="en-CA" dirty="0"/>
              <a:t> while climbing Mount Everest. </a:t>
            </a:r>
          </a:p>
        </p:txBody>
      </p:sp>
    </p:spTree>
    <p:extLst>
      <p:ext uri="{BB962C8B-B14F-4D97-AF65-F5344CB8AC3E}">
        <p14:creationId xmlns:p14="http://schemas.microsoft.com/office/powerpoint/2010/main" val="3877549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58A0-4708-4756-8A66-BCAF6A1C7EB4}"/>
              </a:ext>
            </a:extLst>
          </p:cNvPr>
          <p:cNvSpPr>
            <a:spLocks noGrp="1"/>
          </p:cNvSpPr>
          <p:nvPr>
            <p:ph type="title"/>
          </p:nvPr>
        </p:nvSpPr>
        <p:spPr/>
        <p:txBody>
          <a:bodyPr>
            <a:normAutofit fontScale="90000"/>
          </a:bodyPr>
          <a:lstStyle/>
          <a:p>
            <a:r>
              <a:rPr lang="en-CA" dirty="0"/>
              <a:t>Now try to use the words in a past tense sentence</a:t>
            </a:r>
          </a:p>
        </p:txBody>
      </p:sp>
      <p:sp>
        <p:nvSpPr>
          <p:cNvPr id="3" name="Content Placeholder 2">
            <a:extLst>
              <a:ext uri="{FF2B5EF4-FFF2-40B4-BE49-F238E27FC236}">
                <a16:creationId xmlns:a16="http://schemas.microsoft.com/office/drawing/2014/main" id="{C8E10433-84D3-4039-BFE3-06C1AE9BDC0F}"/>
              </a:ext>
            </a:extLst>
          </p:cNvPr>
          <p:cNvSpPr>
            <a:spLocks noGrp="1"/>
          </p:cNvSpPr>
          <p:nvPr>
            <p:ph idx="1"/>
          </p:nvPr>
        </p:nvSpPr>
        <p:spPr>
          <a:xfrm>
            <a:off x="1295401" y="2556932"/>
            <a:ext cx="3007658" cy="3318936"/>
          </a:xfrm>
        </p:spPr>
        <p:txBody>
          <a:bodyPr/>
          <a:lstStyle/>
          <a:p>
            <a:r>
              <a:rPr lang="en-CA" dirty="0"/>
              <a:t>bald (v)</a:t>
            </a:r>
          </a:p>
          <a:p>
            <a:endParaRPr lang="en-CA" dirty="0"/>
          </a:p>
          <a:p>
            <a:r>
              <a:rPr lang="en-CA" dirty="0"/>
              <a:t> </a:t>
            </a:r>
            <a:r>
              <a:rPr lang="en-CA" dirty="0" err="1"/>
              <a:t>yind</a:t>
            </a:r>
            <a:r>
              <a:rPr lang="en-CA" dirty="0"/>
              <a:t> (v)</a:t>
            </a:r>
          </a:p>
        </p:txBody>
      </p:sp>
      <p:sp>
        <p:nvSpPr>
          <p:cNvPr id="4" name="Content Placeholder 2">
            <a:extLst>
              <a:ext uri="{FF2B5EF4-FFF2-40B4-BE49-F238E27FC236}">
                <a16:creationId xmlns:a16="http://schemas.microsoft.com/office/drawing/2014/main" id="{93FD084C-7A61-4AE3-9FE9-7BDE805024D9}"/>
              </a:ext>
            </a:extLst>
          </p:cNvPr>
          <p:cNvSpPr txBox="1">
            <a:spLocks/>
          </p:cNvSpPr>
          <p:nvPr/>
        </p:nvSpPr>
        <p:spPr>
          <a:xfrm>
            <a:off x="5750860" y="2556932"/>
            <a:ext cx="3007658"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die</a:t>
            </a:r>
          </a:p>
          <a:p>
            <a:pPr marL="0" indent="0">
              <a:buNone/>
            </a:pPr>
            <a:endParaRPr lang="en-CA" dirty="0"/>
          </a:p>
          <a:p>
            <a:r>
              <a:rPr lang="en-CA" dirty="0"/>
              <a:t>hurt oneself badly (especially in the legs)</a:t>
            </a:r>
          </a:p>
          <a:p>
            <a:endParaRPr lang="en-CA" dirty="0"/>
          </a:p>
        </p:txBody>
      </p:sp>
    </p:spTree>
    <p:extLst>
      <p:ext uri="{BB962C8B-B14F-4D97-AF65-F5344CB8AC3E}">
        <p14:creationId xmlns:p14="http://schemas.microsoft.com/office/powerpoint/2010/main" val="34765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58A0-4708-4756-8A66-BCAF6A1C7EB4}"/>
              </a:ext>
            </a:extLst>
          </p:cNvPr>
          <p:cNvSpPr>
            <a:spLocks noGrp="1"/>
          </p:cNvSpPr>
          <p:nvPr>
            <p:ph type="title"/>
          </p:nvPr>
        </p:nvSpPr>
        <p:spPr/>
        <p:txBody>
          <a:bodyPr/>
          <a:lstStyle/>
          <a:p>
            <a:r>
              <a:rPr lang="en-CA" dirty="0"/>
              <a:t>Now try to use the words</a:t>
            </a:r>
          </a:p>
        </p:txBody>
      </p:sp>
      <p:sp>
        <p:nvSpPr>
          <p:cNvPr id="3" name="Content Placeholder 2">
            <a:extLst>
              <a:ext uri="{FF2B5EF4-FFF2-40B4-BE49-F238E27FC236}">
                <a16:creationId xmlns:a16="http://schemas.microsoft.com/office/drawing/2014/main" id="{C8E10433-84D3-4039-BFE3-06C1AE9BDC0F}"/>
              </a:ext>
            </a:extLst>
          </p:cNvPr>
          <p:cNvSpPr>
            <a:spLocks noGrp="1"/>
          </p:cNvSpPr>
          <p:nvPr>
            <p:ph idx="1"/>
          </p:nvPr>
        </p:nvSpPr>
        <p:spPr>
          <a:xfrm>
            <a:off x="1295401" y="2556932"/>
            <a:ext cx="3007658" cy="3318936"/>
          </a:xfrm>
        </p:spPr>
        <p:txBody>
          <a:bodyPr/>
          <a:lstStyle/>
          <a:p>
            <a:r>
              <a:rPr lang="en-CA" dirty="0"/>
              <a:t>bald (v)</a:t>
            </a:r>
          </a:p>
          <a:p>
            <a:pPr lvl="1"/>
            <a:r>
              <a:rPr lang="en-CA" dirty="0"/>
              <a:t>bold (past simple)</a:t>
            </a:r>
          </a:p>
          <a:p>
            <a:pPr lvl="1"/>
            <a:r>
              <a:rPr lang="en-CA" dirty="0"/>
              <a:t>bold (past perfect)</a:t>
            </a:r>
          </a:p>
          <a:p>
            <a:endParaRPr lang="en-CA" dirty="0"/>
          </a:p>
          <a:p>
            <a:r>
              <a:rPr lang="en-CA" dirty="0"/>
              <a:t> </a:t>
            </a:r>
            <a:r>
              <a:rPr lang="en-CA" dirty="0" err="1"/>
              <a:t>yind</a:t>
            </a:r>
            <a:r>
              <a:rPr lang="en-CA" dirty="0"/>
              <a:t> (v)</a:t>
            </a:r>
          </a:p>
          <a:p>
            <a:pPr lvl="1"/>
            <a:r>
              <a:rPr lang="en-CA" dirty="0" err="1"/>
              <a:t>yaund</a:t>
            </a:r>
            <a:r>
              <a:rPr lang="en-CA" dirty="0"/>
              <a:t> ( past simple)</a:t>
            </a:r>
          </a:p>
          <a:p>
            <a:pPr lvl="1"/>
            <a:r>
              <a:rPr lang="en-CA" dirty="0" err="1"/>
              <a:t>yaund</a:t>
            </a:r>
            <a:r>
              <a:rPr lang="en-CA" dirty="0"/>
              <a:t> (past perfect)</a:t>
            </a:r>
          </a:p>
        </p:txBody>
      </p:sp>
      <p:sp>
        <p:nvSpPr>
          <p:cNvPr id="4" name="Content Placeholder 2">
            <a:extLst>
              <a:ext uri="{FF2B5EF4-FFF2-40B4-BE49-F238E27FC236}">
                <a16:creationId xmlns:a16="http://schemas.microsoft.com/office/drawing/2014/main" id="{93FD084C-7A61-4AE3-9FE9-7BDE805024D9}"/>
              </a:ext>
            </a:extLst>
          </p:cNvPr>
          <p:cNvSpPr txBox="1">
            <a:spLocks/>
          </p:cNvSpPr>
          <p:nvPr/>
        </p:nvSpPr>
        <p:spPr>
          <a:xfrm>
            <a:off x="5750860" y="2556932"/>
            <a:ext cx="5145738"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die</a:t>
            </a:r>
          </a:p>
          <a:p>
            <a:endParaRPr lang="en-CA" dirty="0"/>
          </a:p>
          <a:p>
            <a:endParaRPr lang="en-CA" dirty="0"/>
          </a:p>
          <a:p>
            <a:endParaRPr lang="en-CA" dirty="0"/>
          </a:p>
          <a:p>
            <a:r>
              <a:rPr lang="en-CA" dirty="0"/>
              <a:t>hurt oneself badly (especially in the legs)</a:t>
            </a:r>
          </a:p>
          <a:p>
            <a:endParaRPr lang="en-CA" dirty="0"/>
          </a:p>
        </p:txBody>
      </p:sp>
    </p:spTree>
    <p:extLst>
      <p:ext uri="{BB962C8B-B14F-4D97-AF65-F5344CB8AC3E}">
        <p14:creationId xmlns:p14="http://schemas.microsoft.com/office/powerpoint/2010/main" val="33018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D519B1-6671-4B35-8C5A-22BF2F29427B}"/>
              </a:ext>
            </a:extLst>
          </p:cNvPr>
          <p:cNvSpPr>
            <a:spLocks noGrp="1"/>
          </p:cNvSpPr>
          <p:nvPr>
            <p:ph type="ctrTitle"/>
          </p:nvPr>
        </p:nvSpPr>
        <p:spPr/>
        <p:txBody>
          <a:bodyPr/>
          <a:lstStyle/>
          <a:p>
            <a:r>
              <a:rPr lang="en-CA" dirty="0"/>
              <a:t>Receptive vs. Productive</a:t>
            </a:r>
          </a:p>
        </p:txBody>
      </p:sp>
      <p:sp>
        <p:nvSpPr>
          <p:cNvPr id="5" name="Subtitle 4">
            <a:extLst>
              <a:ext uri="{FF2B5EF4-FFF2-40B4-BE49-F238E27FC236}">
                <a16:creationId xmlns:a16="http://schemas.microsoft.com/office/drawing/2014/main" id="{D920249A-9917-4A3D-A653-6ED442D4169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386230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E194-A04A-4F48-A735-694E25325B45}"/>
              </a:ext>
            </a:extLst>
          </p:cNvPr>
          <p:cNvSpPr>
            <a:spLocks noGrp="1"/>
          </p:cNvSpPr>
          <p:nvPr>
            <p:ph type="title"/>
          </p:nvPr>
        </p:nvSpPr>
        <p:spPr/>
        <p:txBody>
          <a:bodyPr/>
          <a:lstStyle/>
          <a:p>
            <a:r>
              <a:rPr lang="en-CA" dirty="0"/>
              <a:t>Form Use Meaning Pronunciation</a:t>
            </a:r>
          </a:p>
        </p:txBody>
      </p:sp>
      <p:sp>
        <p:nvSpPr>
          <p:cNvPr id="3" name="Content Placeholder 2">
            <a:extLst>
              <a:ext uri="{FF2B5EF4-FFF2-40B4-BE49-F238E27FC236}">
                <a16:creationId xmlns:a16="http://schemas.microsoft.com/office/drawing/2014/main" id="{7DEAA956-1126-4C8E-9B7A-6549614AC105}"/>
              </a:ext>
            </a:extLst>
          </p:cNvPr>
          <p:cNvSpPr>
            <a:spLocks noGrp="1"/>
          </p:cNvSpPr>
          <p:nvPr>
            <p:ph idx="1"/>
          </p:nvPr>
        </p:nvSpPr>
        <p:spPr>
          <a:xfrm>
            <a:off x="1295401" y="2556932"/>
            <a:ext cx="4746811" cy="3431492"/>
          </a:xfrm>
        </p:spPr>
        <p:txBody>
          <a:bodyPr>
            <a:normAutofit/>
          </a:bodyPr>
          <a:lstStyle/>
          <a:p>
            <a:pPr marL="0" indent="0">
              <a:buNone/>
            </a:pPr>
            <a:r>
              <a:rPr lang="en-CA" dirty="0"/>
              <a:t>Receptive vocabulary</a:t>
            </a:r>
          </a:p>
          <a:p>
            <a:pPr lvl="1"/>
            <a:r>
              <a:rPr lang="en-CA" dirty="0"/>
              <a:t>What does it look like (spelling)?</a:t>
            </a:r>
          </a:p>
          <a:p>
            <a:pPr lvl="1"/>
            <a:r>
              <a:rPr lang="en-CA" dirty="0"/>
              <a:t>What does it mean in the context I will see it?</a:t>
            </a:r>
          </a:p>
          <a:p>
            <a:pPr lvl="2"/>
            <a:r>
              <a:rPr lang="en-CA" dirty="0"/>
              <a:t>Connotative/Denotative meaning</a:t>
            </a:r>
          </a:p>
          <a:p>
            <a:pPr lvl="1"/>
            <a:r>
              <a:rPr lang="en-CA" dirty="0"/>
              <a:t>If the word has multiple meanings, how can I know which is correct?</a:t>
            </a:r>
          </a:p>
          <a:p>
            <a:pPr lvl="1"/>
            <a:r>
              <a:rPr lang="en-CA" dirty="0"/>
              <a:t>(How is the word pronounced?)</a:t>
            </a:r>
          </a:p>
          <a:p>
            <a:pPr lvl="1"/>
            <a:endParaRPr lang="en-CA" dirty="0"/>
          </a:p>
          <a:p>
            <a:pPr lvl="1"/>
            <a:endParaRPr lang="en-CA" dirty="0"/>
          </a:p>
          <a:p>
            <a:pPr lvl="1"/>
            <a:endParaRPr lang="en-CA" dirty="0"/>
          </a:p>
          <a:p>
            <a:endParaRPr lang="en-CA" dirty="0"/>
          </a:p>
        </p:txBody>
      </p:sp>
      <p:pic>
        <p:nvPicPr>
          <p:cNvPr id="2050" name="Picture 2" descr="Image result for listen understand">
            <a:extLst>
              <a:ext uri="{FF2B5EF4-FFF2-40B4-BE49-F238E27FC236}">
                <a16:creationId xmlns:a16="http://schemas.microsoft.com/office/drawing/2014/main" id="{3AB24FB7-B3BC-4408-90AB-1211639BA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648" y="2944906"/>
            <a:ext cx="2402541" cy="240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09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2222-124A-46D0-8474-7A6C59F2D3DE}"/>
              </a:ext>
            </a:extLst>
          </p:cNvPr>
          <p:cNvSpPr>
            <a:spLocks noGrp="1"/>
          </p:cNvSpPr>
          <p:nvPr>
            <p:ph type="title"/>
          </p:nvPr>
        </p:nvSpPr>
        <p:spPr/>
        <p:txBody>
          <a:bodyPr/>
          <a:lstStyle/>
          <a:p>
            <a:r>
              <a:rPr lang="en-CA" dirty="0"/>
              <a:t>Form Use Meaning Pronunciation</a:t>
            </a:r>
          </a:p>
        </p:txBody>
      </p:sp>
      <p:sp>
        <p:nvSpPr>
          <p:cNvPr id="4" name="Content Placeholder 2">
            <a:extLst>
              <a:ext uri="{FF2B5EF4-FFF2-40B4-BE49-F238E27FC236}">
                <a16:creationId xmlns:a16="http://schemas.microsoft.com/office/drawing/2014/main" id="{92D51DEB-B08E-4487-A0BD-9668558D94C8}"/>
              </a:ext>
            </a:extLst>
          </p:cNvPr>
          <p:cNvSpPr txBox="1">
            <a:spLocks/>
          </p:cNvSpPr>
          <p:nvPr/>
        </p:nvSpPr>
        <p:spPr>
          <a:xfrm>
            <a:off x="1125071" y="2549958"/>
            <a:ext cx="4746811" cy="3754221"/>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CA" dirty="0"/>
              <a:t>Productive vocabulary</a:t>
            </a:r>
          </a:p>
          <a:p>
            <a:pPr lvl="1"/>
            <a:r>
              <a:rPr lang="en-CA" dirty="0"/>
              <a:t>How is it pronounced?</a:t>
            </a:r>
          </a:p>
          <a:p>
            <a:pPr lvl="1"/>
            <a:r>
              <a:rPr lang="en-CA" dirty="0"/>
              <a:t>How is it spelled?</a:t>
            </a:r>
          </a:p>
          <a:p>
            <a:pPr lvl="1"/>
            <a:r>
              <a:rPr lang="en-CA" dirty="0"/>
              <a:t>What does the word mean?</a:t>
            </a:r>
          </a:p>
          <a:p>
            <a:pPr lvl="2"/>
            <a:r>
              <a:rPr lang="en-CA" dirty="0"/>
              <a:t>Connotative/Denotative meaning</a:t>
            </a:r>
          </a:p>
          <a:p>
            <a:pPr lvl="1"/>
            <a:r>
              <a:rPr lang="en-CA" dirty="0"/>
              <a:t>Is the word formal/informal/ common/ uncommon in speaking/writing?</a:t>
            </a:r>
          </a:p>
          <a:p>
            <a:pPr lvl="1"/>
            <a:r>
              <a:rPr lang="en-CA" dirty="0"/>
              <a:t>How can I use the word in context?</a:t>
            </a:r>
          </a:p>
          <a:p>
            <a:pPr lvl="1"/>
            <a:r>
              <a:rPr lang="en-CA" dirty="0"/>
              <a:t>What part of speech is it?</a:t>
            </a:r>
          </a:p>
          <a:p>
            <a:pPr lvl="1"/>
            <a:endParaRPr lang="en-CA" dirty="0"/>
          </a:p>
          <a:p>
            <a:pPr lvl="1"/>
            <a:endParaRPr lang="en-CA" dirty="0"/>
          </a:p>
          <a:p>
            <a:pPr lvl="1"/>
            <a:endParaRPr lang="en-CA" dirty="0"/>
          </a:p>
          <a:p>
            <a:pPr lvl="1"/>
            <a:endParaRPr lang="en-CA" dirty="0"/>
          </a:p>
          <a:p>
            <a:endParaRPr lang="en-CA" dirty="0"/>
          </a:p>
        </p:txBody>
      </p:sp>
      <p:pic>
        <p:nvPicPr>
          <p:cNvPr id="1026" name="Picture 2" descr="Image result for speaking">
            <a:extLst>
              <a:ext uri="{FF2B5EF4-FFF2-40B4-BE49-F238E27FC236}">
                <a16:creationId xmlns:a16="http://schemas.microsoft.com/office/drawing/2014/main" id="{9F2F8848-EF1B-4FE6-8D03-C82F0D86B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882" y="3244421"/>
            <a:ext cx="4040603" cy="2154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riting">
            <a:extLst>
              <a:ext uri="{FF2B5EF4-FFF2-40B4-BE49-F238E27FC236}">
                <a16:creationId xmlns:a16="http://schemas.microsoft.com/office/drawing/2014/main" id="{88B906AA-BEB5-41C3-BA7F-72A25FAD87D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7888" y="3365638"/>
            <a:ext cx="2157030" cy="203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0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765A-ECA9-4934-97C0-0E8477DA085D}"/>
              </a:ext>
            </a:extLst>
          </p:cNvPr>
          <p:cNvSpPr>
            <a:spLocks noGrp="1"/>
          </p:cNvSpPr>
          <p:nvPr>
            <p:ph type="title"/>
          </p:nvPr>
        </p:nvSpPr>
        <p:spPr/>
        <p:txBody>
          <a:bodyPr/>
          <a:lstStyle/>
          <a:p>
            <a:r>
              <a:rPr lang="en-CA" dirty="0"/>
              <a:t>How to approach the teaching of words</a:t>
            </a:r>
          </a:p>
        </p:txBody>
      </p:sp>
      <p:sp>
        <p:nvSpPr>
          <p:cNvPr id="3" name="Content Placeholder 2">
            <a:extLst>
              <a:ext uri="{FF2B5EF4-FFF2-40B4-BE49-F238E27FC236}">
                <a16:creationId xmlns:a16="http://schemas.microsoft.com/office/drawing/2014/main" id="{2E72C7BD-FFF5-4254-9524-80358D986288}"/>
              </a:ext>
            </a:extLst>
          </p:cNvPr>
          <p:cNvSpPr>
            <a:spLocks noGrp="1"/>
          </p:cNvSpPr>
          <p:nvPr>
            <p:ph idx="1"/>
          </p:nvPr>
        </p:nvSpPr>
        <p:spPr/>
        <p:txBody>
          <a:bodyPr/>
          <a:lstStyle/>
          <a:p>
            <a:endParaRPr lang="en-CA" dirty="0"/>
          </a:p>
          <a:p>
            <a:pPr lvl="1">
              <a:lnSpc>
                <a:spcPct val="90000"/>
              </a:lnSpc>
            </a:pPr>
            <a:r>
              <a:rPr lang="en-GB" altLang="en-US" dirty="0"/>
              <a:t>Traditional direct approach: Teach vocabulary items</a:t>
            </a:r>
          </a:p>
          <a:p>
            <a:pPr lvl="1">
              <a:lnSpc>
                <a:spcPct val="90000"/>
              </a:lnSpc>
            </a:pPr>
            <a:endParaRPr lang="en-GB" altLang="en-US" dirty="0"/>
          </a:p>
          <a:p>
            <a:pPr lvl="1">
              <a:lnSpc>
                <a:spcPct val="90000"/>
              </a:lnSpc>
            </a:pPr>
            <a:r>
              <a:rPr lang="en-GB" altLang="en-US" dirty="0"/>
              <a:t>Learner training approach: Teach conscious vocabulary-related strategies</a:t>
            </a:r>
          </a:p>
          <a:p>
            <a:pPr lvl="3">
              <a:lnSpc>
                <a:spcPct val="90000"/>
              </a:lnSpc>
            </a:pPr>
            <a:r>
              <a:rPr lang="en-CA" b="1" dirty="0"/>
              <a:t>give a man a fish</a:t>
            </a:r>
            <a:r>
              <a:rPr lang="en-CA" dirty="0"/>
              <a:t> and you feed him for a day; teach a </a:t>
            </a:r>
            <a:r>
              <a:rPr lang="en-CA" b="1" dirty="0"/>
              <a:t>man</a:t>
            </a:r>
            <a:r>
              <a:rPr lang="en-CA" dirty="0"/>
              <a:t> to </a:t>
            </a:r>
            <a:r>
              <a:rPr lang="en-CA" b="1" dirty="0"/>
              <a:t>fish</a:t>
            </a:r>
            <a:r>
              <a:rPr lang="en-CA" dirty="0"/>
              <a:t> and you feed him for a lifetime</a:t>
            </a:r>
          </a:p>
          <a:p>
            <a:pPr lvl="3">
              <a:lnSpc>
                <a:spcPct val="90000"/>
              </a:lnSpc>
            </a:pPr>
            <a:endParaRPr lang="en-GB" altLang="en-US" dirty="0"/>
          </a:p>
          <a:p>
            <a:pPr lvl="1">
              <a:lnSpc>
                <a:spcPct val="90000"/>
              </a:lnSpc>
            </a:pPr>
            <a:r>
              <a:rPr lang="en-GB" altLang="en-US" dirty="0"/>
              <a:t>Natural approach: Create opportunities for spontaneous acquisition via communicative tasks .</a:t>
            </a:r>
            <a:endParaRPr lang="en-CA" dirty="0"/>
          </a:p>
        </p:txBody>
      </p:sp>
    </p:spTree>
    <p:extLst>
      <p:ext uri="{BB962C8B-B14F-4D97-AF65-F5344CB8AC3E}">
        <p14:creationId xmlns:p14="http://schemas.microsoft.com/office/powerpoint/2010/main" val="2612601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A4BF-C9BA-4A1F-B956-CA83A217E29B}"/>
              </a:ext>
            </a:extLst>
          </p:cNvPr>
          <p:cNvSpPr>
            <a:spLocks noGrp="1"/>
          </p:cNvSpPr>
          <p:nvPr>
            <p:ph type="title"/>
          </p:nvPr>
        </p:nvSpPr>
        <p:spPr/>
        <p:txBody>
          <a:bodyPr>
            <a:normAutofit/>
          </a:bodyPr>
          <a:lstStyle/>
          <a:p>
            <a:r>
              <a:rPr lang="en-CA" dirty="0"/>
              <a:t>Traditional Approach: Presenting Meaning</a:t>
            </a:r>
          </a:p>
        </p:txBody>
      </p:sp>
      <p:sp>
        <p:nvSpPr>
          <p:cNvPr id="3" name="Content Placeholder 2">
            <a:extLst>
              <a:ext uri="{FF2B5EF4-FFF2-40B4-BE49-F238E27FC236}">
                <a16:creationId xmlns:a16="http://schemas.microsoft.com/office/drawing/2014/main" id="{F658F577-20BD-44FE-AF00-2BB150E4ECDA}"/>
              </a:ext>
            </a:extLst>
          </p:cNvPr>
          <p:cNvSpPr>
            <a:spLocks noGrp="1"/>
          </p:cNvSpPr>
          <p:nvPr>
            <p:ph idx="1"/>
          </p:nvPr>
        </p:nvSpPr>
        <p:spPr/>
        <p:txBody>
          <a:bodyPr/>
          <a:lstStyle/>
          <a:p>
            <a:r>
              <a:rPr lang="en-CA" dirty="0"/>
              <a:t>Deductive presentation – direct/ teacher-centered</a:t>
            </a:r>
          </a:p>
          <a:p>
            <a:endParaRPr lang="en-CA" dirty="0"/>
          </a:p>
          <a:p>
            <a:r>
              <a:rPr lang="en-CA" dirty="0"/>
              <a:t>Inductive presentation – eliciting/ student centered/ </a:t>
            </a:r>
            <a:r>
              <a:rPr lang="en-GB" altLang="en-US" dirty="0"/>
              <a:t>Teacher provides a ‘pregnant context’ , e.g. a situation or story from which the meaning of the word can be easily guessed</a:t>
            </a:r>
          </a:p>
          <a:p>
            <a:endParaRPr lang="en-CA" dirty="0"/>
          </a:p>
        </p:txBody>
      </p:sp>
    </p:spTree>
    <p:extLst>
      <p:ext uri="{BB962C8B-B14F-4D97-AF65-F5344CB8AC3E}">
        <p14:creationId xmlns:p14="http://schemas.microsoft.com/office/powerpoint/2010/main" val="2182044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2344-CFE5-41D6-BC6E-DECA2C025C8B}"/>
              </a:ext>
            </a:extLst>
          </p:cNvPr>
          <p:cNvSpPr>
            <a:spLocks noGrp="1"/>
          </p:cNvSpPr>
          <p:nvPr>
            <p:ph type="title"/>
          </p:nvPr>
        </p:nvSpPr>
        <p:spPr/>
        <p:txBody>
          <a:bodyPr/>
          <a:lstStyle/>
          <a:p>
            <a:r>
              <a:rPr lang="en-CA" dirty="0"/>
              <a:t>When do we teach vocabulary?</a:t>
            </a:r>
          </a:p>
        </p:txBody>
      </p:sp>
      <p:sp>
        <p:nvSpPr>
          <p:cNvPr id="3" name="Content Placeholder 2">
            <a:extLst>
              <a:ext uri="{FF2B5EF4-FFF2-40B4-BE49-F238E27FC236}">
                <a16:creationId xmlns:a16="http://schemas.microsoft.com/office/drawing/2014/main" id="{81448ED3-25A7-4781-99D7-F2C5634E3C02}"/>
              </a:ext>
            </a:extLst>
          </p:cNvPr>
          <p:cNvSpPr>
            <a:spLocks noGrp="1"/>
          </p:cNvSpPr>
          <p:nvPr>
            <p:ph idx="1"/>
          </p:nvPr>
        </p:nvSpPr>
        <p:spPr>
          <a:xfrm>
            <a:off x="1295402" y="2285999"/>
            <a:ext cx="9601196" cy="3318936"/>
          </a:xfrm>
        </p:spPr>
        <p:txBody>
          <a:bodyPr>
            <a:normAutofit fontScale="92500"/>
          </a:bodyPr>
          <a:lstStyle/>
          <a:p>
            <a:endParaRPr lang="en-CA" dirty="0"/>
          </a:p>
          <a:p>
            <a:endParaRPr lang="en-CA" dirty="0"/>
          </a:p>
          <a:p>
            <a:r>
              <a:rPr lang="en-CA" dirty="0"/>
              <a:t>When does vocabulary teaching happen?</a:t>
            </a:r>
          </a:p>
          <a:p>
            <a:endParaRPr lang="en-CA" dirty="0"/>
          </a:p>
          <a:p>
            <a:r>
              <a:rPr lang="en-CA" dirty="0"/>
              <a:t>What kind of lessons include vocabulary teaching?</a:t>
            </a:r>
          </a:p>
          <a:p>
            <a:endParaRPr lang="en-CA" dirty="0"/>
          </a:p>
          <a:p>
            <a:r>
              <a:rPr lang="en-CA" dirty="0"/>
              <a:t>Should vocabulary be presented in the same way in all of those types of lesson?</a:t>
            </a:r>
          </a:p>
        </p:txBody>
      </p:sp>
    </p:spTree>
    <p:extLst>
      <p:ext uri="{BB962C8B-B14F-4D97-AF65-F5344CB8AC3E}">
        <p14:creationId xmlns:p14="http://schemas.microsoft.com/office/powerpoint/2010/main" val="3597928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6B7C90-D664-47DD-B6F5-05CACACDEE8A}"/>
              </a:ext>
            </a:extLst>
          </p:cNvPr>
          <p:cNvSpPr>
            <a:spLocks noGrp="1"/>
          </p:cNvSpPr>
          <p:nvPr>
            <p:ph type="ctrTitle"/>
          </p:nvPr>
        </p:nvSpPr>
        <p:spPr/>
        <p:txBody>
          <a:bodyPr/>
          <a:lstStyle/>
          <a:p>
            <a:r>
              <a:rPr lang="en-CA" dirty="0"/>
              <a:t>Important Definitions </a:t>
            </a:r>
          </a:p>
        </p:txBody>
      </p:sp>
      <p:sp>
        <p:nvSpPr>
          <p:cNvPr id="5" name="Subtitle 4">
            <a:extLst>
              <a:ext uri="{FF2B5EF4-FFF2-40B4-BE49-F238E27FC236}">
                <a16:creationId xmlns:a16="http://schemas.microsoft.com/office/drawing/2014/main" id="{CC5E747E-8DA4-4D9C-9D5D-9C5DB7D2703B}"/>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064535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9BE7-765D-4DFF-8788-5ECFB68EBCF3}"/>
              </a:ext>
            </a:extLst>
          </p:cNvPr>
          <p:cNvSpPr>
            <a:spLocks noGrp="1"/>
          </p:cNvSpPr>
          <p:nvPr>
            <p:ph type="title"/>
          </p:nvPr>
        </p:nvSpPr>
        <p:spPr/>
        <p:txBody>
          <a:bodyPr/>
          <a:lstStyle/>
          <a:p>
            <a:r>
              <a:rPr lang="en-CA" dirty="0"/>
              <a:t>Task: </a:t>
            </a:r>
          </a:p>
        </p:txBody>
      </p:sp>
      <p:sp>
        <p:nvSpPr>
          <p:cNvPr id="3" name="Content Placeholder 2">
            <a:extLst>
              <a:ext uri="{FF2B5EF4-FFF2-40B4-BE49-F238E27FC236}">
                <a16:creationId xmlns:a16="http://schemas.microsoft.com/office/drawing/2014/main" id="{384B6717-C77C-4086-A5FA-4A47A6F67578}"/>
              </a:ext>
            </a:extLst>
          </p:cNvPr>
          <p:cNvSpPr>
            <a:spLocks noGrp="1"/>
          </p:cNvSpPr>
          <p:nvPr>
            <p:ph idx="1"/>
          </p:nvPr>
        </p:nvSpPr>
        <p:spPr>
          <a:xfrm>
            <a:off x="1295401" y="2556932"/>
            <a:ext cx="3965712" cy="3318936"/>
          </a:xfrm>
        </p:spPr>
        <p:txBody>
          <a:bodyPr>
            <a:normAutofit fontScale="77500" lnSpcReduction="20000"/>
          </a:bodyPr>
          <a:lstStyle/>
          <a:p>
            <a:r>
              <a:rPr lang="en-CA" dirty="0"/>
              <a:t>a word/ lemma  -</a:t>
            </a:r>
          </a:p>
          <a:p>
            <a:endParaRPr lang="en-CA" dirty="0"/>
          </a:p>
          <a:p>
            <a:r>
              <a:rPr lang="en-CA" dirty="0"/>
              <a:t>collocations -</a:t>
            </a:r>
          </a:p>
          <a:p>
            <a:endParaRPr lang="en-CA" dirty="0"/>
          </a:p>
          <a:p>
            <a:r>
              <a:rPr lang="en-CA" dirty="0"/>
              <a:t>lexical chunks-</a:t>
            </a:r>
          </a:p>
          <a:p>
            <a:endParaRPr lang="en-CA" dirty="0"/>
          </a:p>
          <a:p>
            <a:r>
              <a:rPr lang="en-CA" dirty="0"/>
              <a:t>lexis- </a:t>
            </a:r>
          </a:p>
          <a:p>
            <a:endParaRPr lang="en-CA" dirty="0"/>
          </a:p>
          <a:p>
            <a:r>
              <a:rPr lang="en-CA" dirty="0"/>
              <a:t>word family -</a:t>
            </a:r>
          </a:p>
        </p:txBody>
      </p:sp>
      <p:sp>
        <p:nvSpPr>
          <p:cNvPr id="4" name="Content Placeholder 2">
            <a:extLst>
              <a:ext uri="{FF2B5EF4-FFF2-40B4-BE49-F238E27FC236}">
                <a16:creationId xmlns:a16="http://schemas.microsoft.com/office/drawing/2014/main" id="{7559CF22-574C-45CE-B71C-835EBD6E2315}"/>
              </a:ext>
            </a:extLst>
          </p:cNvPr>
          <p:cNvSpPr txBox="1">
            <a:spLocks/>
          </p:cNvSpPr>
          <p:nvPr/>
        </p:nvSpPr>
        <p:spPr>
          <a:xfrm>
            <a:off x="6096000" y="2556932"/>
            <a:ext cx="3965712" cy="331893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With your groupmates find the definition of each of these. </a:t>
            </a:r>
          </a:p>
          <a:p>
            <a:endParaRPr lang="en-CA" dirty="0"/>
          </a:p>
          <a:p>
            <a:r>
              <a:rPr lang="en-CA" dirty="0"/>
              <a:t>Also provide an example (except for lexis)</a:t>
            </a:r>
          </a:p>
          <a:p>
            <a:endParaRPr lang="en-CA" dirty="0"/>
          </a:p>
          <a:p>
            <a:r>
              <a:rPr lang="en-CA" dirty="0"/>
              <a:t>You can use the internet!!</a:t>
            </a:r>
          </a:p>
          <a:p>
            <a:endParaRPr lang="en-CA" dirty="0"/>
          </a:p>
        </p:txBody>
      </p:sp>
    </p:spTree>
    <p:extLst>
      <p:ext uri="{BB962C8B-B14F-4D97-AF65-F5344CB8AC3E}">
        <p14:creationId xmlns:p14="http://schemas.microsoft.com/office/powerpoint/2010/main" val="2975868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6027-BC22-48BE-B365-D118708E943B}"/>
              </a:ext>
            </a:extLst>
          </p:cNvPr>
          <p:cNvSpPr>
            <a:spLocks noGrp="1"/>
          </p:cNvSpPr>
          <p:nvPr>
            <p:ph type="title"/>
          </p:nvPr>
        </p:nvSpPr>
        <p:spPr/>
        <p:txBody>
          <a:bodyPr/>
          <a:lstStyle/>
          <a:p>
            <a:r>
              <a:rPr lang="en-CA" dirty="0"/>
              <a:t>Some Important Definitions</a:t>
            </a:r>
          </a:p>
        </p:txBody>
      </p:sp>
      <p:sp>
        <p:nvSpPr>
          <p:cNvPr id="3" name="Content Placeholder 2">
            <a:extLst>
              <a:ext uri="{FF2B5EF4-FFF2-40B4-BE49-F238E27FC236}">
                <a16:creationId xmlns:a16="http://schemas.microsoft.com/office/drawing/2014/main" id="{DFFAC7D0-B1F5-43E4-86B8-4E6347A63C27}"/>
              </a:ext>
            </a:extLst>
          </p:cNvPr>
          <p:cNvSpPr>
            <a:spLocks noGrp="1"/>
          </p:cNvSpPr>
          <p:nvPr>
            <p:ph idx="1"/>
          </p:nvPr>
        </p:nvSpPr>
        <p:spPr/>
        <p:txBody>
          <a:bodyPr>
            <a:normAutofit fontScale="62500" lnSpcReduction="20000"/>
          </a:bodyPr>
          <a:lstStyle/>
          <a:p>
            <a:r>
              <a:rPr lang="en-CA" dirty="0"/>
              <a:t>a word/ lemma  - the word you see in the dictionary or base form of a word. </a:t>
            </a:r>
          </a:p>
          <a:p>
            <a:endParaRPr lang="en-CA" dirty="0"/>
          </a:p>
          <a:p>
            <a:r>
              <a:rPr lang="en-CA" dirty="0"/>
              <a:t>collocations – words that often go together (make a mess vs. do a mess)</a:t>
            </a:r>
          </a:p>
          <a:p>
            <a:endParaRPr lang="en-CA" dirty="0"/>
          </a:p>
          <a:p>
            <a:r>
              <a:rPr lang="en-CA" dirty="0"/>
              <a:t>lexical chunks – longer strings of words, phrases, fixed expressions ( up to now, if I were you, How’s it going?)</a:t>
            </a:r>
          </a:p>
          <a:p>
            <a:endParaRPr lang="en-CA" dirty="0"/>
          </a:p>
          <a:p>
            <a:r>
              <a:rPr lang="en-CA" dirty="0"/>
              <a:t>lexis – all of the words in a language.</a:t>
            </a:r>
          </a:p>
          <a:p>
            <a:endParaRPr lang="en-CA" dirty="0"/>
          </a:p>
          <a:p>
            <a:r>
              <a:rPr lang="en-CA" dirty="0"/>
              <a:t>word family – a group which of words that have a common feature, pattern or meaning. They usually share a common base or root word, to which different prefixes and suffixes are added. (happy, unhappy, happiness; real, unreal, reality)</a:t>
            </a:r>
          </a:p>
          <a:p>
            <a:endParaRPr lang="en-CA" dirty="0"/>
          </a:p>
        </p:txBody>
      </p:sp>
      <p:sp>
        <p:nvSpPr>
          <p:cNvPr id="23" name="Rectangle 22">
            <a:extLst>
              <a:ext uri="{FF2B5EF4-FFF2-40B4-BE49-F238E27FC236}">
                <a16:creationId xmlns:a16="http://schemas.microsoft.com/office/drawing/2014/main" id="{2054B6ED-2CE5-4827-BF21-F3B25BF78007}"/>
              </a:ext>
            </a:extLst>
          </p:cNvPr>
          <p:cNvSpPr/>
          <p:nvPr/>
        </p:nvSpPr>
        <p:spPr>
          <a:xfrm>
            <a:off x="1086677" y="725556"/>
            <a:ext cx="10018643" cy="5406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4194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CEF1BA-8239-4F79-BF5E-3BC9E8E7A114}"/>
              </a:ext>
            </a:extLst>
          </p:cNvPr>
          <p:cNvSpPr>
            <a:spLocks noGrp="1"/>
          </p:cNvSpPr>
          <p:nvPr>
            <p:ph type="ctrTitle"/>
          </p:nvPr>
        </p:nvSpPr>
        <p:spPr/>
        <p:txBody>
          <a:bodyPr/>
          <a:lstStyle/>
          <a:p>
            <a:r>
              <a:rPr lang="en-CA" dirty="0"/>
              <a:t>What Words Do I Teach?</a:t>
            </a:r>
          </a:p>
        </p:txBody>
      </p:sp>
      <p:sp>
        <p:nvSpPr>
          <p:cNvPr id="5" name="Subtitle 4">
            <a:extLst>
              <a:ext uri="{FF2B5EF4-FFF2-40B4-BE49-F238E27FC236}">
                <a16:creationId xmlns:a16="http://schemas.microsoft.com/office/drawing/2014/main" id="{65D71E6B-792E-479E-ABDB-09957A613E23}"/>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077768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0C0-DF50-4646-A7BB-5E10477A6F85}"/>
              </a:ext>
            </a:extLst>
          </p:cNvPr>
          <p:cNvSpPr>
            <a:spLocks noGrp="1"/>
          </p:cNvSpPr>
          <p:nvPr>
            <p:ph type="title"/>
          </p:nvPr>
        </p:nvSpPr>
        <p:spPr/>
        <p:txBody>
          <a:bodyPr>
            <a:normAutofit fontScale="90000"/>
          </a:bodyPr>
          <a:lstStyle/>
          <a:p>
            <a:r>
              <a:rPr lang="en-CA" dirty="0"/>
              <a:t>Do students need to know all of the words to get the general meaning?</a:t>
            </a:r>
          </a:p>
        </p:txBody>
      </p:sp>
      <p:sp>
        <p:nvSpPr>
          <p:cNvPr id="3" name="Content Placeholder 2">
            <a:extLst>
              <a:ext uri="{FF2B5EF4-FFF2-40B4-BE49-F238E27FC236}">
                <a16:creationId xmlns:a16="http://schemas.microsoft.com/office/drawing/2014/main" id="{8DA6E283-A5A7-417E-BB9C-CCB3ECC14C7C}"/>
              </a:ext>
            </a:extLst>
          </p:cNvPr>
          <p:cNvSpPr>
            <a:spLocks noGrp="1"/>
          </p:cNvSpPr>
          <p:nvPr>
            <p:ph idx="1"/>
          </p:nvPr>
        </p:nvSpPr>
        <p:spPr/>
        <p:txBody>
          <a:bodyPr/>
          <a:lstStyle/>
          <a:p>
            <a:endParaRPr lang="en-CA" dirty="0"/>
          </a:p>
          <a:p>
            <a:endParaRPr lang="en-CA" dirty="0"/>
          </a:p>
        </p:txBody>
      </p:sp>
      <p:pic>
        <p:nvPicPr>
          <p:cNvPr id="5122" name="Picture 2" descr="Image result for question mark">
            <a:extLst>
              <a:ext uri="{FF2B5EF4-FFF2-40B4-BE49-F238E27FC236}">
                <a16:creationId xmlns:a16="http://schemas.microsoft.com/office/drawing/2014/main" id="{BC607B0B-BE43-4A7B-A1FE-2DD7D2A5D56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39" t="2706" r="1539" b="8985"/>
          <a:stretch/>
        </p:blipFill>
        <p:spPr bwMode="auto">
          <a:xfrm>
            <a:off x="4991238" y="2754518"/>
            <a:ext cx="3105840" cy="312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15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3C69-DD3E-4B59-90E2-1C63E0F490B5}"/>
              </a:ext>
            </a:extLst>
          </p:cNvPr>
          <p:cNvSpPr>
            <a:spLocks noGrp="1"/>
          </p:cNvSpPr>
          <p:nvPr>
            <p:ph type="title"/>
          </p:nvPr>
        </p:nvSpPr>
        <p:spPr/>
        <p:txBody>
          <a:bodyPr/>
          <a:lstStyle/>
          <a:p>
            <a:r>
              <a:rPr lang="en-CA" dirty="0"/>
              <a:t>What words to teach</a:t>
            </a:r>
          </a:p>
        </p:txBody>
      </p:sp>
      <p:sp>
        <p:nvSpPr>
          <p:cNvPr id="3" name="Content Placeholder 2">
            <a:extLst>
              <a:ext uri="{FF2B5EF4-FFF2-40B4-BE49-F238E27FC236}">
                <a16:creationId xmlns:a16="http://schemas.microsoft.com/office/drawing/2014/main" id="{86AA3BCB-80F6-4251-8BB3-AB7BB6F0C549}"/>
              </a:ext>
            </a:extLst>
          </p:cNvPr>
          <p:cNvSpPr>
            <a:spLocks noGrp="1"/>
          </p:cNvSpPr>
          <p:nvPr>
            <p:ph idx="1"/>
          </p:nvPr>
        </p:nvSpPr>
        <p:spPr/>
        <p:txBody>
          <a:bodyPr/>
          <a:lstStyle/>
          <a:p>
            <a:r>
              <a:rPr lang="en-CA" dirty="0"/>
              <a:t>The one’s that the book or curriculum tells you to.</a:t>
            </a:r>
          </a:p>
          <a:p>
            <a:r>
              <a:rPr lang="en-CA" dirty="0"/>
              <a:t>The one’s that you think your students will have difficulty with. </a:t>
            </a:r>
          </a:p>
          <a:p>
            <a:r>
              <a:rPr lang="en-CA" dirty="0"/>
              <a:t>The one’s that make the input (reading/listening) difficult to understand.</a:t>
            </a:r>
          </a:p>
          <a:p>
            <a:pPr lvl="1"/>
            <a:r>
              <a:rPr lang="en-CA" dirty="0"/>
              <a:t>Depends if you are focusing on general or specific understanding as well as level or comprehension.</a:t>
            </a:r>
          </a:p>
          <a:p>
            <a:endParaRPr lang="en-CA" dirty="0"/>
          </a:p>
        </p:txBody>
      </p:sp>
    </p:spTree>
    <p:extLst>
      <p:ext uri="{BB962C8B-B14F-4D97-AF65-F5344CB8AC3E}">
        <p14:creationId xmlns:p14="http://schemas.microsoft.com/office/powerpoint/2010/main" val="3744741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1C77-7748-47E2-A478-FFD47CA7B47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C29A6CC-B713-424F-A6E1-510250AE0B0F}"/>
              </a:ext>
            </a:extLst>
          </p:cNvPr>
          <p:cNvSpPr>
            <a:spLocks noGrp="1"/>
          </p:cNvSpPr>
          <p:nvPr>
            <p:ph idx="1"/>
          </p:nvPr>
        </p:nvSpPr>
        <p:spPr/>
        <p:txBody>
          <a:bodyPr/>
          <a:lstStyle/>
          <a:p>
            <a:endParaRPr lang="en-CA"/>
          </a:p>
        </p:txBody>
      </p:sp>
      <p:pic>
        <p:nvPicPr>
          <p:cNvPr id="7170" name="Picture 2" descr="5">
            <a:extLst>
              <a:ext uri="{FF2B5EF4-FFF2-40B4-BE49-F238E27FC236}">
                <a16:creationId xmlns:a16="http://schemas.microsoft.com/office/drawing/2014/main" id="{7B4FFC29-9942-4532-8501-3AA66B2A6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16" r="20833" b="58711"/>
          <a:stretch>
            <a:fillRect/>
          </a:stretch>
        </p:blipFill>
        <p:spPr bwMode="auto">
          <a:xfrm>
            <a:off x="682621" y="674525"/>
            <a:ext cx="10826756" cy="541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6E527FE-8203-4B31-9599-7DC69886BBF8}"/>
              </a:ext>
            </a:extLst>
          </p:cNvPr>
          <p:cNvSpPr/>
          <p:nvPr/>
        </p:nvSpPr>
        <p:spPr>
          <a:xfrm>
            <a:off x="2796209" y="7296610"/>
            <a:ext cx="6096000" cy="923330"/>
          </a:xfrm>
          <a:prstGeom prst="rect">
            <a:avLst/>
          </a:prstGeom>
        </p:spPr>
        <p:txBody>
          <a:bodyPr>
            <a:spAutoFit/>
          </a:bodyPr>
          <a:lstStyle/>
          <a:p>
            <a:pPr algn="ctr">
              <a:spcAft>
                <a:spcPts val="0"/>
              </a:spcAft>
            </a:pPr>
            <a:r>
              <a:rPr lang="en-US" b="1" dirty="0">
                <a:latin typeface="Verdana" panose="020B0604030504040204" pitchFamily="34" charset="0"/>
                <a:ea typeface="Times New Roman" panose="02020603050405020304" pitchFamily="18" charset="0"/>
                <a:cs typeface="Times New Roman" panose="02020603050405020304" pitchFamily="18" charset="0"/>
              </a:rPr>
              <a:t>[</a:t>
            </a:r>
            <a:r>
              <a:rPr lang="en-US" dirty="0">
                <a:latin typeface="Verdana" panose="020B0604030504040204" pitchFamily="34" charset="0"/>
                <a:ea typeface="Times New Roman" panose="02020603050405020304" pitchFamily="18" charset="0"/>
                <a:cs typeface="Times New Roman" panose="02020603050405020304" pitchFamily="18" charset="0"/>
              </a:rPr>
              <a:t>Answers</a:t>
            </a:r>
            <a:r>
              <a:rPr lang="en-US" b="1" dirty="0">
                <a:latin typeface="Verdana" panose="020B0604030504040204" pitchFamily="34" charset="0"/>
                <a:ea typeface="Times New Roman" panose="02020603050405020304" pitchFamily="18" charset="0"/>
                <a:cs typeface="Times New Roman" panose="02020603050405020304" pitchFamily="18" charset="0"/>
              </a:rPr>
              <a:t>: road, can, stock, sum, luxurious, shake, shook, can, road]</a:t>
            </a:r>
            <a:endParaRPr lang="en-CA" b="1" dirty="0">
              <a:latin typeface="Verdana" panose="020B0604030504040204" pitchFamily="34" charset="0"/>
              <a:ea typeface="Times New Roman" panose="02020603050405020304" pitchFamily="18" charset="0"/>
              <a:cs typeface="Times New Roman" panose="02020603050405020304" pitchFamily="18" charset="0"/>
            </a:endParaRPr>
          </a:p>
          <a:p>
            <a:pPr>
              <a:spcAft>
                <a:spcPts val="0"/>
              </a:spcAft>
            </a:pPr>
            <a:r>
              <a:rPr lang="en-US" i="1" dirty="0">
                <a:latin typeface="Bookman Old Style" panose="02050604050505020204" pitchFamily="18" charset="0"/>
                <a:ea typeface="Times New Roman" panose="02020603050405020304" pitchFamily="18" charset="0"/>
                <a:cs typeface="Times New Roman" panose="02020603050405020304" pitchFamily="18" charset="0"/>
              </a:rPr>
              <a:t> </a:t>
            </a:r>
            <a:endParaRPr lang="en-CA" b="1" dirty="0">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86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41F1-0926-4FAD-85B2-02FF08E8C8AD}"/>
              </a:ext>
            </a:extLst>
          </p:cNvPr>
          <p:cNvSpPr>
            <a:spLocks noGrp="1"/>
          </p:cNvSpPr>
          <p:nvPr>
            <p:ph type="title"/>
          </p:nvPr>
        </p:nvSpPr>
        <p:spPr/>
        <p:txBody>
          <a:bodyPr/>
          <a:lstStyle/>
          <a:p>
            <a:r>
              <a:rPr lang="en-CA" dirty="0"/>
              <a:t>Isabel L. Beck, PhD</a:t>
            </a:r>
          </a:p>
        </p:txBody>
      </p:sp>
      <p:sp>
        <p:nvSpPr>
          <p:cNvPr id="3" name="Content Placeholder 2">
            <a:extLst>
              <a:ext uri="{FF2B5EF4-FFF2-40B4-BE49-F238E27FC236}">
                <a16:creationId xmlns:a16="http://schemas.microsoft.com/office/drawing/2014/main" id="{7A213EC4-FD58-4D22-A082-96815C35C263}"/>
              </a:ext>
            </a:extLst>
          </p:cNvPr>
          <p:cNvSpPr>
            <a:spLocks noGrp="1"/>
          </p:cNvSpPr>
          <p:nvPr>
            <p:ph idx="1"/>
          </p:nvPr>
        </p:nvSpPr>
        <p:spPr/>
        <p:txBody>
          <a:bodyPr/>
          <a:lstStyle/>
          <a:p>
            <a:endParaRPr lang="en-CA"/>
          </a:p>
        </p:txBody>
      </p:sp>
      <p:pic>
        <p:nvPicPr>
          <p:cNvPr id="4" name="Picture 2" descr="Isabel Beck at University of Pittsburgh">
            <a:extLst>
              <a:ext uri="{FF2B5EF4-FFF2-40B4-BE49-F238E27FC236}">
                <a16:creationId xmlns:a16="http://schemas.microsoft.com/office/drawing/2014/main" id="{38F32778-3164-4F3C-B6A8-3CAE0309D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936" y="2668493"/>
            <a:ext cx="2428023" cy="2428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86CBA3-4FD9-46AA-BCBF-6F442EA62E4E}"/>
              </a:ext>
            </a:extLst>
          </p:cNvPr>
          <p:cNvSpPr txBox="1"/>
          <p:nvPr/>
        </p:nvSpPr>
        <p:spPr>
          <a:xfrm>
            <a:off x="4164494" y="3005342"/>
            <a:ext cx="6692345" cy="1754326"/>
          </a:xfrm>
          <a:prstGeom prst="rect">
            <a:avLst/>
          </a:prstGeom>
          <a:noFill/>
        </p:spPr>
        <p:txBody>
          <a:bodyPr wrap="square" rtlCol="0">
            <a:spAutoFit/>
          </a:bodyPr>
          <a:lstStyle/>
          <a:p>
            <a:r>
              <a:rPr lang="en-CA" dirty="0"/>
              <a:t>Professor Emerita of Education in the School of Education at the University of Pittsburgh. She has conducted research and published widely in the areas of decoding, vocabulary, and comprehension. Her contributions have been acknowledged by awards from the International Literacy Association, the Literacy Research Association, and the American Federation of Teachers. </a:t>
            </a:r>
          </a:p>
        </p:txBody>
      </p:sp>
    </p:spTree>
    <p:extLst>
      <p:ext uri="{BB962C8B-B14F-4D97-AF65-F5344CB8AC3E}">
        <p14:creationId xmlns:p14="http://schemas.microsoft.com/office/powerpoint/2010/main" val="389598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2A6113D-A354-4B07-8F3A-D7F47DA64F8B}"/>
              </a:ext>
            </a:extLst>
          </p:cNvPr>
          <p:cNvSpPr>
            <a:spLocks noGrp="1"/>
          </p:cNvSpPr>
          <p:nvPr>
            <p:ph type="title" idx="4294967295"/>
          </p:nvPr>
        </p:nvSpPr>
        <p:spPr>
          <a:xfrm>
            <a:off x="1868486" y="841514"/>
            <a:ext cx="8455025" cy="530225"/>
          </a:xfrm>
        </p:spPr>
        <p:txBody>
          <a:bodyPr>
            <a:normAutofit fontScale="90000"/>
          </a:bodyPr>
          <a:lstStyle/>
          <a:p>
            <a:pPr eaLnBrk="1" hangingPunct="1"/>
            <a:r>
              <a:rPr lang="en-US" altLang="en-US" dirty="0"/>
              <a:t>Choosing Words</a:t>
            </a:r>
          </a:p>
        </p:txBody>
      </p:sp>
      <p:sp>
        <p:nvSpPr>
          <p:cNvPr id="88067" name="Rectangle 3">
            <a:extLst>
              <a:ext uri="{FF2B5EF4-FFF2-40B4-BE49-F238E27FC236}">
                <a16:creationId xmlns:a16="http://schemas.microsoft.com/office/drawing/2014/main" id="{5158EBE5-3212-42A3-856A-1B1C8390617E}"/>
              </a:ext>
            </a:extLst>
          </p:cNvPr>
          <p:cNvSpPr>
            <a:spLocks noGrp="1"/>
          </p:cNvSpPr>
          <p:nvPr>
            <p:ph type="body" idx="4294967295"/>
          </p:nvPr>
        </p:nvSpPr>
        <p:spPr>
          <a:xfrm>
            <a:off x="1295400" y="2438400"/>
            <a:ext cx="9601196" cy="2941982"/>
          </a:xfrm>
        </p:spPr>
        <p:txBody>
          <a:bodyPr>
            <a:normAutofit fontScale="85000" lnSpcReduction="20000"/>
          </a:bodyPr>
          <a:lstStyle/>
          <a:p>
            <a:pPr eaLnBrk="1" hangingPunct="1">
              <a:buFont typeface="Wingdings 2" panose="05020102010507070707" pitchFamily="18" charset="2"/>
              <a:buNone/>
            </a:pPr>
            <a:endParaRPr lang="en-US" altLang="en-US" b="1" dirty="0"/>
          </a:p>
          <a:p>
            <a:pPr eaLnBrk="1" hangingPunct="1"/>
            <a:r>
              <a:rPr lang="en-US" altLang="en-US" dirty="0"/>
              <a:t>Isabel Beck’s (University of Pittsburg)--- vocabulary words into three tiers:</a:t>
            </a:r>
          </a:p>
          <a:p>
            <a:pPr eaLnBrk="1" hangingPunct="1"/>
            <a:r>
              <a:rPr lang="en-US" altLang="en-US" dirty="0"/>
              <a:t>Beck--- students will benefit the most academically by focusing instruction on the tier two words </a:t>
            </a:r>
          </a:p>
          <a:p>
            <a:pPr eaLnBrk="1" hangingPunct="1"/>
            <a:r>
              <a:rPr lang="en-US" altLang="en-US" dirty="0"/>
              <a:t>But if student don’t know Tier 1 words, they need to be taught them.</a:t>
            </a:r>
          </a:p>
          <a:p>
            <a:pPr eaLnBrk="1" hangingPunct="1"/>
            <a:endParaRPr lang="en-US" altLang="en-US" dirty="0"/>
          </a:p>
          <a:p>
            <a:pPr eaLnBrk="1" hangingPunct="1"/>
            <a:r>
              <a:rPr lang="en-US" altLang="en-US" dirty="0"/>
              <a:t>It all depends on the level of your students.</a:t>
            </a:r>
          </a:p>
          <a:p>
            <a:pPr lvl="1"/>
            <a:r>
              <a:rPr lang="en-US" altLang="en-US" dirty="0"/>
              <a:t>Using your sense of judgement about which words to teach (I+1)</a:t>
            </a:r>
          </a:p>
        </p:txBody>
      </p:sp>
    </p:spTree>
    <p:extLst>
      <p:ext uri="{BB962C8B-B14F-4D97-AF65-F5344CB8AC3E}">
        <p14:creationId xmlns:p14="http://schemas.microsoft.com/office/powerpoint/2010/main" val="296436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8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06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P spid="880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6C2D-D608-4E32-99FA-13B428C9986D}"/>
              </a:ext>
            </a:extLst>
          </p:cNvPr>
          <p:cNvSpPr>
            <a:spLocks noGrp="1"/>
          </p:cNvSpPr>
          <p:nvPr>
            <p:ph type="title"/>
          </p:nvPr>
        </p:nvSpPr>
        <p:spPr/>
        <p:txBody>
          <a:bodyPr/>
          <a:lstStyle/>
          <a:p>
            <a:r>
              <a:rPr lang="en-CA" dirty="0"/>
              <a:t>You can also choose inductively…</a:t>
            </a:r>
          </a:p>
        </p:txBody>
      </p:sp>
      <p:sp>
        <p:nvSpPr>
          <p:cNvPr id="3" name="Content Placeholder 2">
            <a:extLst>
              <a:ext uri="{FF2B5EF4-FFF2-40B4-BE49-F238E27FC236}">
                <a16:creationId xmlns:a16="http://schemas.microsoft.com/office/drawing/2014/main" id="{95674BFC-99AA-4A5F-A3FA-4BF2C792B1A4}"/>
              </a:ext>
            </a:extLst>
          </p:cNvPr>
          <p:cNvSpPr>
            <a:spLocks noGrp="1"/>
          </p:cNvSpPr>
          <p:nvPr>
            <p:ph idx="1"/>
          </p:nvPr>
        </p:nvSpPr>
        <p:spPr/>
        <p:txBody>
          <a:bodyPr>
            <a:normAutofit fontScale="92500"/>
          </a:bodyPr>
          <a:lstStyle/>
          <a:p>
            <a:r>
              <a:rPr lang="en-CA" dirty="0"/>
              <a:t>Get students to read or listen to a text</a:t>
            </a:r>
          </a:p>
          <a:p>
            <a:r>
              <a:rPr lang="en-CA" dirty="0"/>
              <a:t>Write down or highlight the words that they do not know.</a:t>
            </a:r>
          </a:p>
          <a:p>
            <a:r>
              <a:rPr lang="en-CA" dirty="0"/>
              <a:t>Get students to tell you words they wrote down or highlighted.</a:t>
            </a:r>
          </a:p>
          <a:p>
            <a:r>
              <a:rPr lang="en-CA" dirty="0"/>
              <a:t>Teach them those words.</a:t>
            </a:r>
          </a:p>
          <a:p>
            <a:endParaRPr lang="en-CA" dirty="0"/>
          </a:p>
          <a:p>
            <a:r>
              <a:rPr lang="en-CA" dirty="0"/>
              <a:t>TIP: You still need to prepare beforehand so you are ready to teach the words.  You should be able to guess which words they will have difficulty with. </a:t>
            </a:r>
          </a:p>
        </p:txBody>
      </p:sp>
    </p:spTree>
    <p:extLst>
      <p:ext uri="{BB962C8B-B14F-4D97-AF65-F5344CB8AC3E}">
        <p14:creationId xmlns:p14="http://schemas.microsoft.com/office/powerpoint/2010/main" val="1933197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1704-CA5C-4785-AD78-705398B3F585}"/>
              </a:ext>
            </a:extLst>
          </p:cNvPr>
          <p:cNvSpPr>
            <a:spLocks noGrp="1"/>
          </p:cNvSpPr>
          <p:nvPr>
            <p:ph type="title"/>
          </p:nvPr>
        </p:nvSpPr>
        <p:spPr/>
        <p:txBody>
          <a:bodyPr/>
          <a:lstStyle/>
          <a:p>
            <a:r>
              <a:rPr lang="en-CA" dirty="0"/>
              <a:t>When do we teach vocabulary?</a:t>
            </a:r>
          </a:p>
        </p:txBody>
      </p:sp>
      <p:sp>
        <p:nvSpPr>
          <p:cNvPr id="3" name="Content Placeholder 2">
            <a:extLst>
              <a:ext uri="{FF2B5EF4-FFF2-40B4-BE49-F238E27FC236}">
                <a16:creationId xmlns:a16="http://schemas.microsoft.com/office/drawing/2014/main" id="{D1739F9B-75AE-49B2-8CF4-F1CE127A6EE6}"/>
              </a:ext>
            </a:extLst>
          </p:cNvPr>
          <p:cNvSpPr>
            <a:spLocks noGrp="1"/>
          </p:cNvSpPr>
          <p:nvPr>
            <p:ph idx="1"/>
          </p:nvPr>
        </p:nvSpPr>
        <p:spPr/>
        <p:txBody>
          <a:bodyPr>
            <a:normAutofit fontScale="85000" lnSpcReduction="20000"/>
          </a:bodyPr>
          <a:lstStyle/>
          <a:p>
            <a:r>
              <a:rPr lang="en-US" b="1" i="1" dirty="0">
                <a:solidFill>
                  <a:prstClr val="black"/>
                </a:solidFill>
              </a:rPr>
              <a:t>A language (vocabulary) lesson: </a:t>
            </a:r>
            <a:r>
              <a:rPr lang="en-US" dirty="0"/>
              <a:t>The teacher identifies a set of lexical items (thematically related) which she wants the learners to use productively. </a:t>
            </a:r>
          </a:p>
          <a:p>
            <a:endParaRPr lang="en-US" dirty="0"/>
          </a:p>
          <a:p>
            <a:r>
              <a:rPr lang="en-US" b="1" i="1" dirty="0">
                <a:solidFill>
                  <a:prstClr val="black"/>
                </a:solidFill>
              </a:rPr>
              <a:t>A skills lesson: </a:t>
            </a:r>
            <a:r>
              <a:rPr lang="en-US" dirty="0"/>
              <a:t>This may be either before the lesson (by pre-teaching essential vocabulary prior to a listening or reading text), during a lesson (while monitoring) or after the lesson (taking up words that students had difficulty with).</a:t>
            </a:r>
          </a:p>
          <a:p>
            <a:endParaRPr lang="en-US" dirty="0"/>
          </a:p>
          <a:p>
            <a:r>
              <a:rPr lang="en-US" b="1" i="1" dirty="0">
                <a:solidFill>
                  <a:prstClr val="black"/>
                </a:solidFill>
              </a:rPr>
              <a:t>As it comes up: </a:t>
            </a:r>
            <a:r>
              <a:rPr lang="en-US" dirty="0"/>
              <a:t>Learners might ask how to express something in English. The teacher will often provide the learner with a word </a:t>
            </a:r>
            <a:r>
              <a:rPr lang="en-US"/>
              <a:t>or phrase, </a:t>
            </a:r>
            <a:r>
              <a:rPr lang="en-US" dirty="0"/>
              <a:t>or the teacher will respond to a student’s error.</a:t>
            </a:r>
          </a:p>
          <a:p>
            <a:endParaRPr lang="en-US" dirty="0"/>
          </a:p>
          <a:p>
            <a:endParaRPr lang="en-US" dirty="0"/>
          </a:p>
          <a:p>
            <a:endParaRPr lang="en-CA" dirty="0"/>
          </a:p>
        </p:txBody>
      </p:sp>
    </p:spTree>
    <p:extLst>
      <p:ext uri="{BB962C8B-B14F-4D97-AF65-F5344CB8AC3E}">
        <p14:creationId xmlns:p14="http://schemas.microsoft.com/office/powerpoint/2010/main" val="1318598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0B3534A-55FF-4FA9-A2F7-3C548B45F386}"/>
              </a:ext>
            </a:extLst>
          </p:cNvPr>
          <p:cNvSpPr>
            <a:spLocks noGrp="1"/>
          </p:cNvSpPr>
          <p:nvPr>
            <p:ph type="title" idx="4294967295"/>
          </p:nvPr>
        </p:nvSpPr>
        <p:spPr>
          <a:xfrm>
            <a:off x="1616765" y="486879"/>
            <a:ext cx="8534400" cy="758825"/>
          </a:xfrm>
        </p:spPr>
        <p:txBody>
          <a:bodyPr>
            <a:normAutofit fontScale="90000"/>
          </a:bodyPr>
          <a:lstStyle/>
          <a:p>
            <a:pPr eaLnBrk="1" hangingPunct="1"/>
            <a:r>
              <a:rPr lang="en-US" altLang="en-US" dirty="0"/>
              <a:t>Tier Words</a:t>
            </a:r>
          </a:p>
        </p:txBody>
      </p:sp>
      <p:sp>
        <p:nvSpPr>
          <p:cNvPr id="89091" name="Rectangle 3">
            <a:extLst>
              <a:ext uri="{FF2B5EF4-FFF2-40B4-BE49-F238E27FC236}">
                <a16:creationId xmlns:a16="http://schemas.microsoft.com/office/drawing/2014/main" id="{697D8E3C-0AA1-437F-9A91-B3BB5D82E7E9}"/>
              </a:ext>
            </a:extLst>
          </p:cNvPr>
          <p:cNvSpPr>
            <a:spLocks noGrp="1"/>
          </p:cNvSpPr>
          <p:nvPr>
            <p:ph type="body" sz="half" idx="4294967295"/>
          </p:nvPr>
        </p:nvSpPr>
        <p:spPr>
          <a:xfrm>
            <a:off x="1192696" y="1245704"/>
            <a:ext cx="4187825" cy="4598988"/>
          </a:xfrm>
        </p:spPr>
        <p:txBody>
          <a:bodyPr>
            <a:normAutofit/>
          </a:bodyPr>
          <a:lstStyle/>
          <a:p>
            <a:pPr eaLnBrk="1" hangingPunct="1">
              <a:lnSpc>
                <a:spcPct val="80000"/>
              </a:lnSpc>
              <a:buFont typeface="Wingdings 2" panose="05020102010507070707" pitchFamily="18" charset="2"/>
              <a:buNone/>
            </a:pPr>
            <a:r>
              <a:rPr lang="en-US" altLang="en-US" sz="1800" b="1" u="sng" dirty="0"/>
              <a:t>Tier 3-</a:t>
            </a:r>
            <a:r>
              <a:rPr lang="en-US" altLang="en-US" sz="1800" dirty="0"/>
              <a:t>--highly specialized, subject specific; frequency of these words is quite low and often limited to specific fields of study</a:t>
            </a:r>
          </a:p>
          <a:p>
            <a:pPr eaLnBrk="1" hangingPunct="1">
              <a:lnSpc>
                <a:spcPct val="80000"/>
              </a:lnSpc>
              <a:buFont typeface="Wingdings 2" panose="05020102010507070707" pitchFamily="18" charset="2"/>
              <a:buNone/>
            </a:pPr>
            <a:r>
              <a:rPr lang="en-US" altLang="en-US" sz="1800" dirty="0"/>
              <a:t>(Aorta, Neurology, Legislature, Circumference, Mozart, Physiology, Feudalism) </a:t>
            </a:r>
          </a:p>
          <a:p>
            <a:pPr eaLnBrk="1" hangingPunct="1">
              <a:lnSpc>
                <a:spcPct val="80000"/>
              </a:lnSpc>
              <a:buFont typeface="Wingdings 2" panose="05020102010507070707" pitchFamily="18" charset="2"/>
              <a:buNone/>
            </a:pPr>
            <a:r>
              <a:rPr lang="en-US" altLang="en-US" sz="1800" b="1" u="sng" dirty="0"/>
              <a:t>Tier 2-</a:t>
            </a:r>
            <a:r>
              <a:rPr lang="en-US" altLang="en-US" sz="1800" dirty="0"/>
              <a:t>--abstract, general academic language across content areas; crucial when using mature academic language</a:t>
            </a:r>
          </a:p>
          <a:p>
            <a:pPr eaLnBrk="1" hangingPunct="1">
              <a:lnSpc>
                <a:spcPct val="80000"/>
              </a:lnSpc>
              <a:buFont typeface="Wingdings 2" panose="05020102010507070707" pitchFamily="18" charset="2"/>
              <a:buNone/>
            </a:pPr>
            <a:r>
              <a:rPr lang="en-US" altLang="en-US" sz="1800" dirty="0"/>
              <a:t> (analyze, synthesize, justify, repetition, endurance, coincidence, reluctant, analysis, empire)</a:t>
            </a:r>
          </a:p>
          <a:p>
            <a:pPr eaLnBrk="1" hangingPunct="1">
              <a:lnSpc>
                <a:spcPct val="80000"/>
              </a:lnSpc>
              <a:buFont typeface="Wingdings 2" panose="05020102010507070707" pitchFamily="18" charset="2"/>
              <a:buNone/>
            </a:pPr>
            <a:r>
              <a:rPr lang="en-US" altLang="en-US" sz="1800" b="1" u="sng" dirty="0"/>
              <a:t>Tier 1-</a:t>
            </a:r>
            <a:r>
              <a:rPr lang="en-US" altLang="en-US" sz="1800" dirty="0"/>
              <a:t>--Basic words that rarely require instructional focus and are encountered in conversation/oral vocabulary</a:t>
            </a:r>
          </a:p>
          <a:p>
            <a:pPr eaLnBrk="1" hangingPunct="1">
              <a:lnSpc>
                <a:spcPct val="80000"/>
              </a:lnSpc>
              <a:buFont typeface="Wingdings 2" panose="05020102010507070707" pitchFamily="18" charset="2"/>
              <a:buNone/>
            </a:pPr>
            <a:r>
              <a:rPr lang="en-US" altLang="en-US" sz="1800" dirty="0"/>
              <a:t>(Door, house, book,)</a:t>
            </a:r>
          </a:p>
        </p:txBody>
      </p:sp>
      <p:pic>
        <p:nvPicPr>
          <p:cNvPr id="28677" name="Picture 5" descr="tiered-3">
            <a:extLst>
              <a:ext uri="{FF2B5EF4-FFF2-40B4-BE49-F238E27FC236}">
                <a16:creationId xmlns:a16="http://schemas.microsoft.com/office/drawing/2014/main" id="{616F4BAA-7D98-4A77-A53B-966ACA8FD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47800"/>
            <a:ext cx="434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4260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1000" fill="hold"/>
                                        <p:tgtEl>
                                          <p:spTgt spid="89090"/>
                                        </p:tgtEl>
                                        <p:attrNameLst>
                                          <p:attrName>ppt_x</p:attrName>
                                        </p:attrNameLst>
                                      </p:cBhvr>
                                      <p:tavLst>
                                        <p:tav tm="0">
                                          <p:val>
                                            <p:strVal val="#ppt_x-.2"/>
                                          </p:val>
                                        </p:tav>
                                        <p:tav tm="100000">
                                          <p:val>
                                            <p:strVal val="#ppt_x"/>
                                          </p:val>
                                        </p:tav>
                                      </p:tavLst>
                                    </p:anim>
                                    <p:anim calcmode="lin" valueType="num">
                                      <p:cBhvr>
                                        <p:cTn id="8" dur="1000" fill="hold"/>
                                        <p:tgtEl>
                                          <p:spTgt spid="890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890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9091">
                                            <p:txEl>
                                              <p:pRg st="0" end="0"/>
                                            </p:txEl>
                                          </p:spTgt>
                                        </p:tgtEl>
                                        <p:attrNameLst>
                                          <p:attrName>style.visibility</p:attrName>
                                        </p:attrNameLst>
                                      </p:cBhvr>
                                      <p:to>
                                        <p:strVal val="visible"/>
                                      </p:to>
                                    </p:set>
                                    <p:animEffect transition="in" filter="fade">
                                      <p:cBhvr>
                                        <p:cTn id="14" dur="500"/>
                                        <p:tgtEl>
                                          <p:spTgt spid="89091">
                                            <p:txEl>
                                              <p:pRg st="0" end="0"/>
                                            </p:txEl>
                                          </p:spTgt>
                                        </p:tgtEl>
                                      </p:cBhvr>
                                    </p:animEffect>
                                    <p:anim calcmode="lin" valueType="num">
                                      <p:cBhvr>
                                        <p:cTn id="15"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90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89091">
                                            <p:txEl>
                                              <p:pRg st="1" end="1"/>
                                            </p:txEl>
                                          </p:spTgt>
                                        </p:tgtEl>
                                        <p:attrNameLst>
                                          <p:attrName>style.visibility</p:attrName>
                                        </p:attrNameLst>
                                      </p:cBhvr>
                                      <p:to>
                                        <p:strVal val="visible"/>
                                      </p:to>
                                    </p:set>
                                    <p:animEffect transition="in" filter="fade">
                                      <p:cBhvr>
                                        <p:cTn id="21" dur="500"/>
                                        <p:tgtEl>
                                          <p:spTgt spid="89091">
                                            <p:txEl>
                                              <p:pRg st="1" end="1"/>
                                            </p:txEl>
                                          </p:spTgt>
                                        </p:tgtEl>
                                      </p:cBhvr>
                                    </p:animEffect>
                                    <p:anim calcmode="lin" valueType="num">
                                      <p:cBhvr>
                                        <p:cTn id="22"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8909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89091">
                                            <p:txEl>
                                              <p:pRg st="2" end="2"/>
                                            </p:txEl>
                                          </p:spTgt>
                                        </p:tgtEl>
                                        <p:attrNameLst>
                                          <p:attrName>style.visibility</p:attrName>
                                        </p:attrNameLst>
                                      </p:cBhvr>
                                      <p:to>
                                        <p:strVal val="visible"/>
                                      </p:to>
                                    </p:set>
                                    <p:animEffect transition="in" filter="fade">
                                      <p:cBhvr>
                                        <p:cTn id="28" dur="500"/>
                                        <p:tgtEl>
                                          <p:spTgt spid="89091">
                                            <p:txEl>
                                              <p:pRg st="2" end="2"/>
                                            </p:txEl>
                                          </p:spTgt>
                                        </p:tgtEl>
                                      </p:cBhvr>
                                    </p:animEffect>
                                    <p:anim calcmode="lin" valueType="num">
                                      <p:cBhvr>
                                        <p:cTn id="2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909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89091">
                                            <p:txEl>
                                              <p:pRg st="3" end="3"/>
                                            </p:txEl>
                                          </p:spTgt>
                                        </p:tgtEl>
                                        <p:attrNameLst>
                                          <p:attrName>style.visibility</p:attrName>
                                        </p:attrNameLst>
                                      </p:cBhvr>
                                      <p:to>
                                        <p:strVal val="visible"/>
                                      </p:to>
                                    </p:set>
                                    <p:animEffect transition="in" filter="fade">
                                      <p:cBhvr>
                                        <p:cTn id="35" dur="500"/>
                                        <p:tgtEl>
                                          <p:spTgt spid="89091">
                                            <p:txEl>
                                              <p:pRg st="3" end="3"/>
                                            </p:txEl>
                                          </p:spTgt>
                                        </p:tgtEl>
                                      </p:cBhvr>
                                    </p:animEffect>
                                    <p:anim calcmode="lin" valueType="num">
                                      <p:cBhvr>
                                        <p:cTn id="36"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8909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89091">
                                            <p:txEl>
                                              <p:pRg st="4" end="4"/>
                                            </p:txEl>
                                          </p:spTgt>
                                        </p:tgtEl>
                                        <p:attrNameLst>
                                          <p:attrName>style.visibility</p:attrName>
                                        </p:attrNameLst>
                                      </p:cBhvr>
                                      <p:to>
                                        <p:strVal val="visible"/>
                                      </p:to>
                                    </p:set>
                                    <p:animEffect transition="in" filter="fade">
                                      <p:cBhvr>
                                        <p:cTn id="42" dur="500"/>
                                        <p:tgtEl>
                                          <p:spTgt spid="89091">
                                            <p:txEl>
                                              <p:pRg st="4" end="4"/>
                                            </p:txEl>
                                          </p:spTgt>
                                        </p:tgtEl>
                                      </p:cBhvr>
                                    </p:animEffect>
                                    <p:anim calcmode="lin" valueType="num">
                                      <p:cBhvr>
                                        <p:cTn id="43"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8909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89091">
                                            <p:txEl>
                                              <p:pRg st="5" end="5"/>
                                            </p:txEl>
                                          </p:spTgt>
                                        </p:tgtEl>
                                        <p:attrNameLst>
                                          <p:attrName>style.visibility</p:attrName>
                                        </p:attrNameLst>
                                      </p:cBhvr>
                                      <p:to>
                                        <p:strVal val="visible"/>
                                      </p:to>
                                    </p:set>
                                    <p:animEffect transition="in" filter="fade">
                                      <p:cBhvr>
                                        <p:cTn id="49" dur="500"/>
                                        <p:tgtEl>
                                          <p:spTgt spid="89091">
                                            <p:txEl>
                                              <p:pRg st="5" end="5"/>
                                            </p:txEl>
                                          </p:spTgt>
                                        </p:tgtEl>
                                      </p:cBhvr>
                                    </p:animEffect>
                                    <p:anim calcmode="lin" valueType="num">
                                      <p:cBhvr>
                                        <p:cTn id="50" dur="5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89091">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44BFF9CF-EBC5-4A56-BC6A-CCF9D996EAF8}"/>
              </a:ext>
            </a:extLst>
          </p:cNvPr>
          <p:cNvSpPr txBox="1">
            <a:spLocks noChangeArrowheads="1"/>
          </p:cNvSpPr>
          <p:nvPr/>
        </p:nvSpPr>
        <p:spPr bwMode="auto">
          <a:xfrm>
            <a:off x="1905000" y="304801"/>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cs typeface="Arial" panose="020B0604020202020204" pitchFamily="34" charset="0"/>
              </a:defRPr>
            </a:lvl1pPr>
            <a:lvl2pPr marL="742950" indent="-285750" eaLnBrk="0" hangingPunct="0">
              <a:defRPr sz="6000">
                <a:solidFill>
                  <a:schemeClr val="tx1"/>
                </a:solidFill>
                <a:latin typeface="Arial" panose="020B0604020202020204" pitchFamily="34" charset="0"/>
                <a:cs typeface="Arial" panose="020B0604020202020204" pitchFamily="34" charset="0"/>
              </a:defRPr>
            </a:lvl2pPr>
            <a:lvl3pPr marL="1143000" indent="-228600" eaLnBrk="0" hangingPunct="0">
              <a:defRPr sz="6000">
                <a:solidFill>
                  <a:schemeClr val="tx1"/>
                </a:solidFill>
                <a:latin typeface="Arial" panose="020B0604020202020204" pitchFamily="34" charset="0"/>
                <a:cs typeface="Arial" panose="020B0604020202020204" pitchFamily="34" charset="0"/>
              </a:defRPr>
            </a:lvl3pPr>
            <a:lvl4pPr marL="1600200" indent="-228600" eaLnBrk="0" hangingPunct="0">
              <a:defRPr sz="6000">
                <a:solidFill>
                  <a:schemeClr val="tx1"/>
                </a:solidFill>
                <a:latin typeface="Arial" panose="020B0604020202020204" pitchFamily="34" charset="0"/>
                <a:cs typeface="Arial" panose="020B0604020202020204" pitchFamily="34" charset="0"/>
              </a:defRPr>
            </a:lvl4pPr>
            <a:lvl5pPr marL="2057400" indent="-228600" eaLnBrk="0" hangingPunct="0">
              <a:defRPr sz="6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29699" name="Text Box 5">
            <a:extLst>
              <a:ext uri="{FF2B5EF4-FFF2-40B4-BE49-F238E27FC236}">
                <a16:creationId xmlns:a16="http://schemas.microsoft.com/office/drawing/2014/main" id="{8519E94C-E738-4D7B-B804-8AAF6FF35ECA}"/>
              </a:ext>
            </a:extLst>
          </p:cNvPr>
          <p:cNvSpPr txBox="1">
            <a:spLocks noChangeArrowheads="1"/>
          </p:cNvSpPr>
          <p:nvPr/>
        </p:nvSpPr>
        <p:spPr bwMode="auto">
          <a:xfrm>
            <a:off x="4379843" y="304801"/>
            <a:ext cx="49231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a:solidFill>
                  <a:schemeClr val="tx1"/>
                </a:solidFill>
                <a:latin typeface="Arial" panose="020B0604020202020204" pitchFamily="34" charset="0"/>
                <a:cs typeface="Arial" panose="020B0604020202020204" pitchFamily="34" charset="0"/>
              </a:defRPr>
            </a:lvl1pPr>
            <a:lvl2pPr marL="742950" indent="-285750" eaLnBrk="0" hangingPunct="0">
              <a:defRPr sz="6000">
                <a:solidFill>
                  <a:schemeClr val="tx1"/>
                </a:solidFill>
                <a:latin typeface="Arial" panose="020B0604020202020204" pitchFamily="34" charset="0"/>
                <a:cs typeface="Arial" panose="020B0604020202020204" pitchFamily="34" charset="0"/>
              </a:defRPr>
            </a:lvl2pPr>
            <a:lvl3pPr marL="1143000" indent="-228600" eaLnBrk="0" hangingPunct="0">
              <a:defRPr sz="6000">
                <a:solidFill>
                  <a:schemeClr val="tx1"/>
                </a:solidFill>
                <a:latin typeface="Arial" panose="020B0604020202020204" pitchFamily="34" charset="0"/>
                <a:cs typeface="Arial" panose="020B0604020202020204" pitchFamily="34" charset="0"/>
              </a:defRPr>
            </a:lvl3pPr>
            <a:lvl4pPr marL="1600200" indent="-228600" eaLnBrk="0" hangingPunct="0">
              <a:defRPr sz="6000">
                <a:solidFill>
                  <a:schemeClr val="tx1"/>
                </a:solidFill>
                <a:latin typeface="Arial" panose="020B0604020202020204" pitchFamily="34" charset="0"/>
                <a:cs typeface="Arial" panose="020B0604020202020204" pitchFamily="34" charset="0"/>
              </a:defRPr>
            </a:lvl4pPr>
            <a:lvl5pPr marL="2057400" indent="-228600" eaLnBrk="0" hangingPunct="0">
              <a:defRPr sz="6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dirty="0">
                <a:ln w="3175" cmpd="sng">
                  <a:noFill/>
                </a:ln>
                <a:solidFill>
                  <a:schemeClr val="tx1">
                    <a:lumMod val="85000"/>
                    <a:lumOff val="15000"/>
                  </a:schemeClr>
                </a:solidFill>
                <a:latin typeface="+mj-lt"/>
                <a:ea typeface="+mj-ea"/>
                <a:cs typeface="+mj-cs"/>
              </a:rPr>
              <a:t>Is it tier 2?</a:t>
            </a:r>
          </a:p>
        </p:txBody>
      </p:sp>
      <p:graphicFrame>
        <p:nvGraphicFramePr>
          <p:cNvPr id="43050" name="Group 42">
            <a:extLst>
              <a:ext uri="{FF2B5EF4-FFF2-40B4-BE49-F238E27FC236}">
                <a16:creationId xmlns:a16="http://schemas.microsoft.com/office/drawing/2014/main" id="{B48B0DA8-652D-4854-B6D6-DD02A75FBBEB}"/>
              </a:ext>
            </a:extLst>
          </p:cNvPr>
          <p:cNvGraphicFramePr>
            <a:graphicFrameLocks noGrp="1"/>
          </p:cNvGraphicFramePr>
          <p:nvPr>
            <p:extLst>
              <p:ext uri="{D42A27DB-BD31-4B8C-83A1-F6EECF244321}">
                <p14:modId xmlns:p14="http://schemas.microsoft.com/office/powerpoint/2010/main" val="1762395716"/>
              </p:ext>
            </p:extLst>
          </p:nvPr>
        </p:nvGraphicFramePr>
        <p:xfrm>
          <a:off x="1467678" y="1320464"/>
          <a:ext cx="9180443" cy="4907330"/>
        </p:xfrm>
        <a:graphic>
          <a:graphicData uri="http://schemas.openxmlformats.org/drawingml/2006/table">
            <a:tbl>
              <a:tblPr/>
              <a:tblGrid>
                <a:gridCol w="1835387">
                  <a:extLst>
                    <a:ext uri="{9D8B030D-6E8A-4147-A177-3AD203B41FA5}">
                      <a16:colId xmlns:a16="http://schemas.microsoft.com/office/drawing/2014/main" val="20000"/>
                    </a:ext>
                  </a:extLst>
                </a:gridCol>
                <a:gridCol w="1837141">
                  <a:extLst>
                    <a:ext uri="{9D8B030D-6E8A-4147-A177-3AD203B41FA5}">
                      <a16:colId xmlns:a16="http://schemas.microsoft.com/office/drawing/2014/main" val="20001"/>
                    </a:ext>
                  </a:extLst>
                </a:gridCol>
                <a:gridCol w="1835387">
                  <a:extLst>
                    <a:ext uri="{9D8B030D-6E8A-4147-A177-3AD203B41FA5}">
                      <a16:colId xmlns:a16="http://schemas.microsoft.com/office/drawing/2014/main" val="20002"/>
                    </a:ext>
                  </a:extLst>
                </a:gridCol>
                <a:gridCol w="1837141">
                  <a:extLst>
                    <a:ext uri="{9D8B030D-6E8A-4147-A177-3AD203B41FA5}">
                      <a16:colId xmlns:a16="http://schemas.microsoft.com/office/drawing/2014/main" val="20003"/>
                    </a:ext>
                  </a:extLst>
                </a:gridCol>
                <a:gridCol w="1835387">
                  <a:extLst>
                    <a:ext uri="{9D8B030D-6E8A-4147-A177-3AD203B41FA5}">
                      <a16:colId xmlns:a16="http://schemas.microsoft.com/office/drawing/2014/main" val="20004"/>
                    </a:ext>
                  </a:extLst>
                </a:gridCol>
              </a:tblGrid>
              <a:tr h="2100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Word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Is this a generally useful word?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Does the word relate to other words and ideas that students know or have been learning?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Is the word useful in helping students understand text?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If you answer “yes” to all three questions, it is a Tier 2 word.  If not, it is probably a Tier 1 or 3 word.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57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57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57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7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195242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28827-64A1-445D-9131-DE4446FC196A}"/>
              </a:ext>
            </a:extLst>
          </p:cNvPr>
          <p:cNvSpPr>
            <a:spLocks noGrp="1"/>
          </p:cNvSpPr>
          <p:nvPr>
            <p:ph type="title"/>
          </p:nvPr>
        </p:nvSpPr>
        <p:spPr/>
        <p:txBody>
          <a:bodyPr/>
          <a:lstStyle/>
          <a:p>
            <a:r>
              <a:rPr lang="en-CA" dirty="0"/>
              <a:t>Try it out!</a:t>
            </a:r>
          </a:p>
        </p:txBody>
      </p:sp>
      <p:sp>
        <p:nvSpPr>
          <p:cNvPr id="4" name="Content Placeholder 3">
            <a:extLst>
              <a:ext uri="{FF2B5EF4-FFF2-40B4-BE49-F238E27FC236}">
                <a16:creationId xmlns:a16="http://schemas.microsoft.com/office/drawing/2014/main" id="{71751B26-F3C9-4418-AC1E-2D47FC2910A3}"/>
              </a:ext>
            </a:extLst>
          </p:cNvPr>
          <p:cNvSpPr>
            <a:spLocks noGrp="1"/>
          </p:cNvSpPr>
          <p:nvPr>
            <p:ph idx="1"/>
          </p:nvPr>
        </p:nvSpPr>
        <p:spPr/>
        <p:txBody>
          <a:bodyPr/>
          <a:lstStyle/>
          <a:p>
            <a:r>
              <a:rPr lang="en-CA" dirty="0"/>
              <a:t>The servants would never comment on this strange occurrence [finding the kitchen clean even though none of them were seen doing the cleaning], each servant hoping the other had tended to the chores. Never would they mention the loud noises they'd hear emerging from the kitchen in the in middle of the night. Nor would they admit to pulling the covers under their chins as they listened to the sound of haunting laughter that drifted down the halls to their bedrooms each night. In reality, they knew there was a more sinister reason behind their good fortune.</a:t>
            </a:r>
          </a:p>
        </p:txBody>
      </p:sp>
    </p:spTree>
    <p:extLst>
      <p:ext uri="{BB962C8B-B14F-4D97-AF65-F5344CB8AC3E}">
        <p14:creationId xmlns:p14="http://schemas.microsoft.com/office/powerpoint/2010/main" val="2059320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4640-F3BC-4DFB-AE6D-42030855FC71}"/>
              </a:ext>
            </a:extLst>
          </p:cNvPr>
          <p:cNvSpPr>
            <a:spLocks noGrp="1"/>
          </p:cNvSpPr>
          <p:nvPr>
            <p:ph type="title"/>
          </p:nvPr>
        </p:nvSpPr>
        <p:spPr/>
        <p:txBody>
          <a:bodyPr>
            <a:normAutofit/>
          </a:bodyPr>
          <a:lstStyle/>
          <a:p>
            <a:r>
              <a:rPr lang="en-CA" dirty="0"/>
              <a:t>Critical Thinking:</a:t>
            </a:r>
          </a:p>
        </p:txBody>
      </p:sp>
      <p:sp>
        <p:nvSpPr>
          <p:cNvPr id="3" name="Content Placeholder 2">
            <a:extLst>
              <a:ext uri="{FF2B5EF4-FFF2-40B4-BE49-F238E27FC236}">
                <a16:creationId xmlns:a16="http://schemas.microsoft.com/office/drawing/2014/main" id="{31AAEEE9-6D6D-4D27-A1D7-37ABD680DB8D}"/>
              </a:ext>
            </a:extLst>
          </p:cNvPr>
          <p:cNvSpPr>
            <a:spLocks noGrp="1"/>
          </p:cNvSpPr>
          <p:nvPr>
            <p:ph idx="1"/>
          </p:nvPr>
        </p:nvSpPr>
        <p:spPr/>
        <p:txBody>
          <a:bodyPr/>
          <a:lstStyle/>
          <a:p>
            <a:endParaRPr lang="en-CA" dirty="0"/>
          </a:p>
          <a:p>
            <a:r>
              <a:rPr lang="en-CA" dirty="0"/>
              <a:t>How helpful is the tier analysis for L2 teachers? </a:t>
            </a:r>
          </a:p>
          <a:p>
            <a:endParaRPr lang="en-CA" dirty="0"/>
          </a:p>
          <a:p>
            <a:r>
              <a:rPr lang="en-CA" dirty="0"/>
              <a:t>…</a:t>
            </a:r>
          </a:p>
        </p:txBody>
      </p:sp>
    </p:spTree>
    <p:extLst>
      <p:ext uri="{BB962C8B-B14F-4D97-AF65-F5344CB8AC3E}">
        <p14:creationId xmlns:p14="http://schemas.microsoft.com/office/powerpoint/2010/main" val="1769605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2308-65CA-487F-8AA7-0EDD9A37FD58}"/>
              </a:ext>
            </a:extLst>
          </p:cNvPr>
          <p:cNvSpPr>
            <a:spLocks noGrp="1"/>
          </p:cNvSpPr>
          <p:nvPr>
            <p:ph type="title"/>
          </p:nvPr>
        </p:nvSpPr>
        <p:spPr/>
        <p:txBody>
          <a:bodyPr/>
          <a:lstStyle/>
          <a:p>
            <a:r>
              <a:rPr lang="en-CA" dirty="0"/>
              <a:t>Personally…</a:t>
            </a:r>
          </a:p>
        </p:txBody>
      </p:sp>
      <p:sp>
        <p:nvSpPr>
          <p:cNvPr id="3" name="Content Placeholder 2">
            <a:extLst>
              <a:ext uri="{FF2B5EF4-FFF2-40B4-BE49-F238E27FC236}">
                <a16:creationId xmlns:a16="http://schemas.microsoft.com/office/drawing/2014/main" id="{53F1A880-781F-4514-90F9-C637282BC797}"/>
              </a:ext>
            </a:extLst>
          </p:cNvPr>
          <p:cNvSpPr>
            <a:spLocks noGrp="1"/>
          </p:cNvSpPr>
          <p:nvPr>
            <p:ph idx="1"/>
          </p:nvPr>
        </p:nvSpPr>
        <p:spPr/>
        <p:txBody>
          <a:bodyPr>
            <a:normAutofit fontScale="92500"/>
          </a:bodyPr>
          <a:lstStyle/>
          <a:p>
            <a:r>
              <a:rPr lang="en-CA" dirty="0"/>
              <a:t>I use my best judgement based on what I feel students will benefit most from. </a:t>
            </a:r>
          </a:p>
          <a:p>
            <a:endParaRPr lang="en-CA" dirty="0"/>
          </a:p>
          <a:p>
            <a:r>
              <a:rPr lang="en-CA" dirty="0"/>
              <a:t>I think about words they don’t know, but should know (if they are basic)</a:t>
            </a:r>
          </a:p>
          <a:p>
            <a:r>
              <a:rPr lang="en-CA" dirty="0"/>
              <a:t>I also think about which words are crucial for students to understand the input (Key words).</a:t>
            </a:r>
          </a:p>
          <a:p>
            <a:r>
              <a:rPr lang="en-CA" dirty="0"/>
              <a:t>I then have students tell me additional words they would like me to explain (but this may be better to have them do by themselves).</a:t>
            </a:r>
          </a:p>
        </p:txBody>
      </p:sp>
    </p:spTree>
    <p:extLst>
      <p:ext uri="{BB962C8B-B14F-4D97-AF65-F5344CB8AC3E}">
        <p14:creationId xmlns:p14="http://schemas.microsoft.com/office/powerpoint/2010/main" val="844936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C97F-38CD-40A9-8E2B-18D50BA0D862}"/>
              </a:ext>
            </a:extLst>
          </p:cNvPr>
          <p:cNvSpPr>
            <a:spLocks noGrp="1"/>
          </p:cNvSpPr>
          <p:nvPr>
            <p:ph type="title"/>
          </p:nvPr>
        </p:nvSpPr>
        <p:spPr/>
        <p:txBody>
          <a:bodyPr/>
          <a:lstStyle/>
          <a:p>
            <a:r>
              <a:rPr lang="en-CA" dirty="0"/>
              <a:t>Should you teach all of the words?</a:t>
            </a:r>
          </a:p>
        </p:txBody>
      </p:sp>
      <p:sp>
        <p:nvSpPr>
          <p:cNvPr id="3" name="Content Placeholder 2">
            <a:extLst>
              <a:ext uri="{FF2B5EF4-FFF2-40B4-BE49-F238E27FC236}">
                <a16:creationId xmlns:a16="http://schemas.microsoft.com/office/drawing/2014/main" id="{ECEC8C85-4F8A-4BB0-BC48-96384F8263A5}"/>
              </a:ext>
            </a:extLst>
          </p:cNvPr>
          <p:cNvSpPr>
            <a:spLocks noGrp="1"/>
          </p:cNvSpPr>
          <p:nvPr>
            <p:ph idx="1"/>
          </p:nvPr>
        </p:nvSpPr>
        <p:spPr/>
        <p:txBody>
          <a:bodyPr/>
          <a:lstStyle/>
          <a:p>
            <a:r>
              <a:rPr lang="en-CA" dirty="0"/>
              <a:t>It is kind of up to you.</a:t>
            </a:r>
          </a:p>
          <a:p>
            <a:endParaRPr lang="en-CA" dirty="0"/>
          </a:p>
          <a:p>
            <a:r>
              <a:rPr lang="en-CA" dirty="0"/>
              <a:t>Definitely teach the words that are necessary to comprehend the text.</a:t>
            </a:r>
          </a:p>
          <a:p>
            <a:endParaRPr lang="en-CA" dirty="0"/>
          </a:p>
          <a:p>
            <a:r>
              <a:rPr lang="en-CA" dirty="0"/>
              <a:t>You can skip the ones that you think most of the students already know.</a:t>
            </a:r>
          </a:p>
        </p:txBody>
      </p:sp>
    </p:spTree>
    <p:extLst>
      <p:ext uri="{BB962C8B-B14F-4D97-AF65-F5344CB8AC3E}">
        <p14:creationId xmlns:p14="http://schemas.microsoft.com/office/powerpoint/2010/main" val="2535155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28827-64A1-445D-9131-DE4446FC196A}"/>
              </a:ext>
            </a:extLst>
          </p:cNvPr>
          <p:cNvSpPr>
            <a:spLocks noGrp="1"/>
          </p:cNvSpPr>
          <p:nvPr>
            <p:ph type="title"/>
          </p:nvPr>
        </p:nvSpPr>
        <p:spPr/>
        <p:txBody>
          <a:bodyPr/>
          <a:lstStyle/>
          <a:p>
            <a:r>
              <a:rPr lang="en-CA" dirty="0"/>
              <a:t>Try it out!</a:t>
            </a:r>
          </a:p>
        </p:txBody>
      </p:sp>
      <p:sp>
        <p:nvSpPr>
          <p:cNvPr id="4" name="Content Placeholder 3">
            <a:extLst>
              <a:ext uri="{FF2B5EF4-FFF2-40B4-BE49-F238E27FC236}">
                <a16:creationId xmlns:a16="http://schemas.microsoft.com/office/drawing/2014/main" id="{71751B26-F3C9-4418-AC1E-2D47FC2910A3}"/>
              </a:ext>
            </a:extLst>
          </p:cNvPr>
          <p:cNvSpPr>
            <a:spLocks noGrp="1"/>
          </p:cNvSpPr>
          <p:nvPr>
            <p:ph idx="1"/>
          </p:nvPr>
        </p:nvSpPr>
        <p:spPr/>
        <p:txBody>
          <a:bodyPr/>
          <a:lstStyle/>
          <a:p>
            <a:r>
              <a:rPr lang="en-CA" dirty="0"/>
              <a:t>The servants would never comment on this strange occurrence [finding the kitchen clean even though none of them were seen doing the cleaning], each servant hoping the other had tended to the chores. Never would they mention the loud noises they'd hear emerging from the kitchen in the in middle of the night. Nor would they admit to pulling the covers under their chins as they listened to the sound of haunting laughter that drifted down the halls to their bedrooms each night. In reality, they knew there was a more sinister reason behind their good fortune.</a:t>
            </a:r>
          </a:p>
        </p:txBody>
      </p:sp>
    </p:spTree>
    <p:extLst>
      <p:ext uri="{BB962C8B-B14F-4D97-AF65-F5344CB8AC3E}">
        <p14:creationId xmlns:p14="http://schemas.microsoft.com/office/powerpoint/2010/main" val="2779517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9EEE-B324-4E69-85C8-36F2C1BC0AC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2632567F-2A1F-40CB-92F3-C852AACB390F}"/>
              </a:ext>
            </a:extLst>
          </p:cNvPr>
          <p:cNvSpPr>
            <a:spLocks noGrp="1"/>
          </p:cNvSpPr>
          <p:nvPr>
            <p:ph idx="1"/>
          </p:nvPr>
        </p:nvSpPr>
        <p:spPr>
          <a:xfrm>
            <a:off x="1295401" y="2556932"/>
            <a:ext cx="3236842" cy="3318936"/>
          </a:xfrm>
        </p:spPr>
        <p:txBody>
          <a:bodyPr>
            <a:normAutofit fontScale="70000" lnSpcReduction="20000"/>
          </a:bodyPr>
          <a:lstStyle/>
          <a:p>
            <a:r>
              <a:rPr lang="en-CA" dirty="0"/>
              <a:t>Comment</a:t>
            </a:r>
          </a:p>
          <a:p>
            <a:r>
              <a:rPr lang="en-CA" dirty="0"/>
              <a:t>Occurrence</a:t>
            </a:r>
          </a:p>
          <a:p>
            <a:r>
              <a:rPr lang="en-CA" dirty="0"/>
              <a:t>Tended</a:t>
            </a:r>
          </a:p>
          <a:p>
            <a:r>
              <a:rPr lang="en-CA" dirty="0"/>
              <a:t>Mention</a:t>
            </a:r>
          </a:p>
          <a:p>
            <a:r>
              <a:rPr lang="en-CA" dirty="0"/>
              <a:t>Emerging</a:t>
            </a:r>
          </a:p>
          <a:p>
            <a:r>
              <a:rPr lang="en-CA" dirty="0"/>
              <a:t>Admit</a:t>
            </a:r>
          </a:p>
          <a:p>
            <a:r>
              <a:rPr lang="en-CA" dirty="0"/>
              <a:t>Haunting</a:t>
            </a:r>
          </a:p>
          <a:p>
            <a:r>
              <a:rPr lang="en-CA" dirty="0"/>
              <a:t>Reality</a:t>
            </a:r>
          </a:p>
          <a:p>
            <a:r>
              <a:rPr lang="en-CA" dirty="0"/>
              <a:t>Sinister</a:t>
            </a:r>
          </a:p>
          <a:p>
            <a:r>
              <a:rPr lang="en-CA" dirty="0"/>
              <a:t>Fortune</a:t>
            </a:r>
          </a:p>
        </p:txBody>
      </p:sp>
    </p:spTree>
    <p:extLst>
      <p:ext uri="{BB962C8B-B14F-4D97-AF65-F5344CB8AC3E}">
        <p14:creationId xmlns:p14="http://schemas.microsoft.com/office/powerpoint/2010/main" val="3805070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2308-65CA-487F-8AA7-0EDD9A37FD58}"/>
              </a:ext>
            </a:extLst>
          </p:cNvPr>
          <p:cNvSpPr>
            <a:spLocks noGrp="1"/>
          </p:cNvSpPr>
          <p:nvPr>
            <p:ph type="title"/>
          </p:nvPr>
        </p:nvSpPr>
        <p:spPr/>
        <p:txBody>
          <a:bodyPr/>
          <a:lstStyle/>
          <a:p>
            <a:r>
              <a:rPr lang="en-CA" dirty="0"/>
              <a:t>Personally…</a:t>
            </a:r>
          </a:p>
        </p:txBody>
      </p:sp>
      <p:sp>
        <p:nvSpPr>
          <p:cNvPr id="3" name="Content Placeholder 2">
            <a:extLst>
              <a:ext uri="{FF2B5EF4-FFF2-40B4-BE49-F238E27FC236}">
                <a16:creationId xmlns:a16="http://schemas.microsoft.com/office/drawing/2014/main" id="{53F1A880-781F-4514-90F9-C637282BC797}"/>
              </a:ext>
            </a:extLst>
          </p:cNvPr>
          <p:cNvSpPr>
            <a:spLocks noGrp="1"/>
          </p:cNvSpPr>
          <p:nvPr>
            <p:ph idx="1"/>
          </p:nvPr>
        </p:nvSpPr>
        <p:spPr/>
        <p:txBody>
          <a:bodyPr>
            <a:normAutofit fontScale="92500"/>
          </a:bodyPr>
          <a:lstStyle/>
          <a:p>
            <a:r>
              <a:rPr lang="en-CA" dirty="0"/>
              <a:t>I use my best judgement based on what I feel students will benefit most from. </a:t>
            </a:r>
          </a:p>
          <a:p>
            <a:endParaRPr lang="en-CA" dirty="0"/>
          </a:p>
          <a:p>
            <a:r>
              <a:rPr lang="en-CA" dirty="0"/>
              <a:t>I think about words they don’t know, but should know (if they are basic)</a:t>
            </a:r>
          </a:p>
          <a:p>
            <a:r>
              <a:rPr lang="en-CA" dirty="0"/>
              <a:t>I also think about which words are crucial for students to understand the input (Key words).</a:t>
            </a:r>
          </a:p>
          <a:p>
            <a:r>
              <a:rPr lang="en-CA" dirty="0"/>
              <a:t>I then have students tell me additional words they would like me to explain (but this may be better to have them do by themselves).</a:t>
            </a:r>
          </a:p>
        </p:txBody>
      </p:sp>
    </p:spTree>
    <p:extLst>
      <p:ext uri="{BB962C8B-B14F-4D97-AF65-F5344CB8AC3E}">
        <p14:creationId xmlns:p14="http://schemas.microsoft.com/office/powerpoint/2010/main" val="1046184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6DF3-D4AE-45A6-B34C-8B3E6A149A78}"/>
              </a:ext>
            </a:extLst>
          </p:cNvPr>
          <p:cNvSpPr>
            <a:spLocks noGrp="1"/>
          </p:cNvSpPr>
          <p:nvPr>
            <p:ph type="title"/>
          </p:nvPr>
        </p:nvSpPr>
        <p:spPr/>
        <p:txBody>
          <a:bodyPr/>
          <a:lstStyle/>
          <a:p>
            <a:r>
              <a:rPr lang="en-CA" dirty="0"/>
              <a:t>Application Task</a:t>
            </a:r>
          </a:p>
        </p:txBody>
      </p:sp>
      <p:sp>
        <p:nvSpPr>
          <p:cNvPr id="3" name="Content Placeholder 2">
            <a:extLst>
              <a:ext uri="{FF2B5EF4-FFF2-40B4-BE49-F238E27FC236}">
                <a16:creationId xmlns:a16="http://schemas.microsoft.com/office/drawing/2014/main" id="{BA0AFC44-B4C0-4B70-883A-1F922D8ED8B6}"/>
              </a:ext>
            </a:extLst>
          </p:cNvPr>
          <p:cNvSpPr>
            <a:spLocks noGrp="1"/>
          </p:cNvSpPr>
          <p:nvPr>
            <p:ph idx="1"/>
          </p:nvPr>
        </p:nvSpPr>
        <p:spPr/>
        <p:txBody>
          <a:bodyPr>
            <a:normAutofit lnSpcReduction="10000"/>
          </a:bodyPr>
          <a:lstStyle/>
          <a:p>
            <a:r>
              <a:rPr lang="en-CA" dirty="0"/>
              <a:t>Look at the following </a:t>
            </a:r>
            <a:r>
              <a:rPr lang="en-CA" dirty="0" smtClean="0"/>
              <a:t>excerpts.</a:t>
            </a:r>
            <a:endParaRPr lang="en-CA" dirty="0"/>
          </a:p>
          <a:p>
            <a:endParaRPr lang="en-CA" dirty="0"/>
          </a:p>
          <a:p>
            <a:r>
              <a:rPr lang="en-CA" dirty="0"/>
              <a:t>List all the words that are likely to be unfamiliar to students.</a:t>
            </a:r>
          </a:p>
          <a:p>
            <a:endParaRPr lang="en-CA" dirty="0"/>
          </a:p>
          <a:p>
            <a:r>
              <a:rPr lang="en-CA" dirty="0"/>
              <a:t>On the basis of your analysis, which words will you teach? Why?</a:t>
            </a:r>
          </a:p>
          <a:p>
            <a:pPr lvl="1"/>
            <a:r>
              <a:rPr lang="en-CA" dirty="0"/>
              <a:t>Which will need only brief attention? Why?</a:t>
            </a:r>
          </a:p>
          <a:p>
            <a:pPr lvl="1"/>
            <a:r>
              <a:rPr lang="en-CA" dirty="0"/>
              <a:t>Which will you give more elaborate attention to? Why?</a:t>
            </a:r>
          </a:p>
          <a:p>
            <a:endParaRPr lang="en-CA" dirty="0"/>
          </a:p>
        </p:txBody>
      </p:sp>
    </p:spTree>
    <p:extLst>
      <p:ext uri="{BB962C8B-B14F-4D97-AF65-F5344CB8AC3E}">
        <p14:creationId xmlns:p14="http://schemas.microsoft.com/office/powerpoint/2010/main" val="1184820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CCB1-03DA-4C51-8A35-C49992E073EF}"/>
              </a:ext>
            </a:extLst>
          </p:cNvPr>
          <p:cNvSpPr>
            <a:spLocks noGrp="1"/>
          </p:cNvSpPr>
          <p:nvPr>
            <p:ph type="title"/>
          </p:nvPr>
        </p:nvSpPr>
        <p:spPr/>
        <p:txBody>
          <a:bodyPr/>
          <a:lstStyle/>
          <a:p>
            <a:r>
              <a:rPr lang="en-CA" dirty="0"/>
              <a:t>As a learner</a:t>
            </a:r>
          </a:p>
        </p:txBody>
      </p:sp>
      <p:sp>
        <p:nvSpPr>
          <p:cNvPr id="3" name="Content Placeholder 2">
            <a:extLst>
              <a:ext uri="{FF2B5EF4-FFF2-40B4-BE49-F238E27FC236}">
                <a16:creationId xmlns:a16="http://schemas.microsoft.com/office/drawing/2014/main" id="{ED2CF343-00F5-4893-9F45-415B55B8AFB2}"/>
              </a:ext>
            </a:extLst>
          </p:cNvPr>
          <p:cNvSpPr>
            <a:spLocks noGrp="1"/>
          </p:cNvSpPr>
          <p:nvPr>
            <p:ph idx="1"/>
          </p:nvPr>
        </p:nvSpPr>
        <p:spPr/>
        <p:txBody>
          <a:bodyPr/>
          <a:lstStyle/>
          <a:p>
            <a:r>
              <a:rPr lang="en-CA" dirty="0"/>
              <a:t>Is this a word that I simply need to recognize when I read or listen?</a:t>
            </a:r>
          </a:p>
          <a:p>
            <a:endParaRPr lang="en-CA" dirty="0"/>
          </a:p>
          <a:p>
            <a:r>
              <a:rPr lang="en-CA" dirty="0"/>
              <a:t>Is this a word that I want/need to use when I am speaking or writing?</a:t>
            </a:r>
          </a:p>
        </p:txBody>
      </p:sp>
    </p:spTree>
    <p:extLst>
      <p:ext uri="{BB962C8B-B14F-4D97-AF65-F5344CB8AC3E}">
        <p14:creationId xmlns:p14="http://schemas.microsoft.com/office/powerpoint/2010/main" val="146406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F339-731F-4E75-84A0-ABC346DB2CB3}"/>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a16="http://schemas.microsoft.com/office/drawing/2014/main" id="{636C0C4A-3456-4BE7-8F62-B36C49DAC244}"/>
              </a:ext>
            </a:extLst>
          </p:cNvPr>
          <p:cNvSpPr>
            <a:spLocks noGrp="1"/>
          </p:cNvSpPr>
          <p:nvPr>
            <p:ph idx="1"/>
          </p:nvPr>
        </p:nvSpPr>
        <p:spPr/>
        <p:txBody>
          <a:bodyPr/>
          <a:lstStyle/>
          <a:p>
            <a:endParaRPr lang="en-CA" dirty="0"/>
          </a:p>
        </p:txBody>
      </p:sp>
      <p:pic>
        <p:nvPicPr>
          <p:cNvPr id="5" name="Picture 4">
            <a:extLst>
              <a:ext uri="{FF2B5EF4-FFF2-40B4-BE49-F238E27FC236}">
                <a16:creationId xmlns:a16="http://schemas.microsoft.com/office/drawing/2014/main" id="{D8DAD1A3-E07C-4A0E-8DAB-D1EEE0009C97}"/>
              </a:ext>
            </a:extLst>
          </p:cNvPr>
          <p:cNvPicPr>
            <a:picLocks noChangeAspect="1"/>
          </p:cNvPicPr>
          <p:nvPr/>
        </p:nvPicPr>
        <p:blipFill rotWithShape="1">
          <a:blip r:embed="rId2"/>
          <a:srcRect l="23333" t="26296" r="40833" b="33103"/>
          <a:stretch/>
        </p:blipFill>
        <p:spPr>
          <a:xfrm>
            <a:off x="1295402" y="982132"/>
            <a:ext cx="9601195" cy="1947332"/>
          </a:xfrm>
          <a:prstGeom prst="rect">
            <a:avLst/>
          </a:prstGeom>
        </p:spPr>
      </p:pic>
      <p:pic>
        <p:nvPicPr>
          <p:cNvPr id="6" name="Picture 5">
            <a:extLst>
              <a:ext uri="{FF2B5EF4-FFF2-40B4-BE49-F238E27FC236}">
                <a16:creationId xmlns:a16="http://schemas.microsoft.com/office/drawing/2014/main" id="{FAAFEC64-751D-46A0-9F3F-8925F863EA15}"/>
              </a:ext>
            </a:extLst>
          </p:cNvPr>
          <p:cNvPicPr>
            <a:picLocks noChangeAspect="1"/>
          </p:cNvPicPr>
          <p:nvPr/>
        </p:nvPicPr>
        <p:blipFill rotWithShape="1">
          <a:blip r:embed="rId2"/>
          <a:srcRect l="23333" t="69537" r="40833" b="15926"/>
          <a:stretch/>
        </p:blipFill>
        <p:spPr>
          <a:xfrm>
            <a:off x="1295399" y="2929464"/>
            <a:ext cx="9845141" cy="2246693"/>
          </a:xfrm>
          <a:prstGeom prst="rect">
            <a:avLst/>
          </a:prstGeom>
        </p:spPr>
      </p:pic>
    </p:spTree>
    <p:extLst>
      <p:ext uri="{BB962C8B-B14F-4D97-AF65-F5344CB8AC3E}">
        <p14:creationId xmlns:p14="http://schemas.microsoft.com/office/powerpoint/2010/main" val="1395195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3645-6568-4B5B-8D6F-14E380517166}"/>
              </a:ext>
            </a:extLst>
          </p:cNvPr>
          <p:cNvSpPr>
            <a:spLocks noGrp="1"/>
          </p:cNvSpPr>
          <p:nvPr>
            <p:ph type="title"/>
          </p:nvPr>
        </p:nvSpPr>
        <p:spPr>
          <a:xfrm>
            <a:off x="1429121" y="562017"/>
            <a:ext cx="9601196" cy="1303867"/>
          </a:xfrm>
        </p:spPr>
        <p:txBody>
          <a:bodyPr/>
          <a:lstStyle/>
          <a:p>
            <a:r>
              <a:rPr lang="en-CA" dirty="0"/>
              <a:t>Practice</a:t>
            </a:r>
          </a:p>
        </p:txBody>
      </p:sp>
      <p:sp>
        <p:nvSpPr>
          <p:cNvPr id="3" name="Content Placeholder 2">
            <a:extLst>
              <a:ext uri="{FF2B5EF4-FFF2-40B4-BE49-F238E27FC236}">
                <a16:creationId xmlns:a16="http://schemas.microsoft.com/office/drawing/2014/main" id="{DFB1B21D-3C99-422C-9F12-C2B47362B87F}"/>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40C55FD6-87D1-4DF1-8A71-183D06056C58}"/>
              </a:ext>
            </a:extLst>
          </p:cNvPr>
          <p:cNvPicPr>
            <a:picLocks noChangeAspect="1"/>
          </p:cNvPicPr>
          <p:nvPr/>
        </p:nvPicPr>
        <p:blipFill rotWithShape="1">
          <a:blip r:embed="rId2"/>
          <a:srcRect l="32500" t="35185" r="12500" b="18889"/>
          <a:stretch/>
        </p:blipFill>
        <p:spPr>
          <a:xfrm>
            <a:off x="769257" y="1800272"/>
            <a:ext cx="10464800" cy="4455386"/>
          </a:xfrm>
          <a:prstGeom prst="rect">
            <a:avLst/>
          </a:prstGeom>
        </p:spPr>
      </p:pic>
    </p:spTree>
    <p:extLst>
      <p:ext uri="{BB962C8B-B14F-4D97-AF65-F5344CB8AC3E}">
        <p14:creationId xmlns:p14="http://schemas.microsoft.com/office/powerpoint/2010/main" val="996956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BD6F-3DFC-4FB4-AF49-EE3121C1B3AC}"/>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a16="http://schemas.microsoft.com/office/drawing/2014/main" id="{9CA43D34-95C0-48B7-A37F-948A68096DA1}"/>
              </a:ext>
            </a:extLst>
          </p:cNvPr>
          <p:cNvSpPr>
            <a:spLocks noGrp="1"/>
          </p:cNvSpPr>
          <p:nvPr>
            <p:ph idx="1"/>
          </p:nvPr>
        </p:nvSpPr>
        <p:spPr/>
        <p:txBody>
          <a:bodyPr>
            <a:normAutofit fontScale="92500" lnSpcReduction="10000"/>
          </a:bodyPr>
          <a:lstStyle/>
          <a:p>
            <a:r>
              <a:rPr lang="en-CA" dirty="0" smtClean="0"/>
              <a:t>Many years ago, psychologists performed an experiment in which they put a number of people in a room, alone except for a ring toss set. It was one of those children’s toys with a short wooden post held upright on the floor and a bunch of round rings. The subjects were left alone to amuse themselves as best they could. As expected, with time to kill, they began trying to toss the rings around the post. What the psychologists discovered was that most of the people moved far enough away from the post so that tossing the rings around it was challenging but not so difficult as to be totally frustrating. In other words, they deliberately positioned themselves between frustration on the one hand and boredom on the other. The process of alternately producing and relieving tension was what made the activity stimulating. </a:t>
            </a:r>
            <a:endParaRPr lang="en-CA" dirty="0"/>
          </a:p>
        </p:txBody>
      </p:sp>
      <p:pic>
        <p:nvPicPr>
          <p:cNvPr id="5" name="Picture 4">
            <a:extLst>
              <a:ext uri="{FF2B5EF4-FFF2-40B4-BE49-F238E27FC236}">
                <a16:creationId xmlns:a16="http://schemas.microsoft.com/office/drawing/2014/main" id="{2689BF41-B7F5-4550-99DE-67C5A26B31EC}"/>
              </a:ext>
            </a:extLst>
          </p:cNvPr>
          <p:cNvPicPr>
            <a:picLocks noChangeAspect="1"/>
          </p:cNvPicPr>
          <p:nvPr/>
        </p:nvPicPr>
        <p:blipFill rotWithShape="1">
          <a:blip r:embed="rId2"/>
          <a:srcRect l="9167" t="30742" r="19167" b="20370"/>
          <a:stretch/>
        </p:blipFill>
        <p:spPr>
          <a:xfrm>
            <a:off x="-16194314" y="21647997"/>
            <a:ext cx="10419771" cy="4680918"/>
          </a:xfrm>
          <a:prstGeom prst="rect">
            <a:avLst/>
          </a:prstGeom>
        </p:spPr>
      </p:pic>
    </p:spTree>
    <p:extLst>
      <p:ext uri="{BB962C8B-B14F-4D97-AF65-F5344CB8AC3E}">
        <p14:creationId xmlns:p14="http://schemas.microsoft.com/office/powerpoint/2010/main" val="1379340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6F4BA-8C4D-4C46-B827-1156691239ED}"/>
              </a:ext>
            </a:extLst>
          </p:cNvPr>
          <p:cNvSpPr>
            <a:spLocks noGrp="1"/>
          </p:cNvSpPr>
          <p:nvPr>
            <p:ph type="ctrTitle"/>
          </p:nvPr>
        </p:nvSpPr>
        <p:spPr/>
        <p:txBody>
          <a:bodyPr/>
          <a:lstStyle/>
          <a:p>
            <a:r>
              <a:rPr lang="en-CA" dirty="0"/>
              <a:t>Traditional Deductive Teaching Approaches</a:t>
            </a:r>
          </a:p>
        </p:txBody>
      </p:sp>
      <p:sp>
        <p:nvSpPr>
          <p:cNvPr id="5" name="Subtitle 4">
            <a:extLst>
              <a:ext uri="{FF2B5EF4-FFF2-40B4-BE49-F238E27FC236}">
                <a16:creationId xmlns:a16="http://schemas.microsoft.com/office/drawing/2014/main" id="{748B08A7-F32D-4989-85E0-F6FD11E9C02F}"/>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05532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DCC6-A14D-4173-9273-35BA75CDE659}"/>
              </a:ext>
            </a:extLst>
          </p:cNvPr>
          <p:cNvSpPr>
            <a:spLocks noGrp="1"/>
          </p:cNvSpPr>
          <p:nvPr>
            <p:ph type="title"/>
          </p:nvPr>
        </p:nvSpPr>
        <p:spPr/>
        <p:txBody>
          <a:bodyPr>
            <a:normAutofit fontScale="90000"/>
          </a:bodyPr>
          <a:lstStyle/>
          <a:p>
            <a:r>
              <a:rPr lang="en-CA" dirty="0"/>
              <a:t>Deductively Presenting a New Word or Phrase</a:t>
            </a:r>
          </a:p>
        </p:txBody>
      </p:sp>
      <p:sp>
        <p:nvSpPr>
          <p:cNvPr id="4" name="Content Placeholder 2">
            <a:extLst>
              <a:ext uri="{FF2B5EF4-FFF2-40B4-BE49-F238E27FC236}">
                <a16:creationId xmlns:a16="http://schemas.microsoft.com/office/drawing/2014/main" id="{9CC57519-8E3B-407B-8DC0-C417BF078458}"/>
              </a:ext>
            </a:extLst>
          </p:cNvPr>
          <p:cNvSpPr txBox="1">
            <a:spLocks/>
          </p:cNvSpPr>
          <p:nvPr/>
        </p:nvSpPr>
        <p:spPr>
          <a:xfrm>
            <a:off x="6521825" y="2556932"/>
            <a:ext cx="5042646" cy="3969374"/>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CA" sz="2600" dirty="0"/>
              <a:t>Productive Words:</a:t>
            </a:r>
          </a:p>
          <a:p>
            <a:pPr lvl="1"/>
            <a:r>
              <a:rPr lang="en-CA" dirty="0"/>
              <a:t>Show the word</a:t>
            </a:r>
          </a:p>
          <a:p>
            <a:pPr lvl="1"/>
            <a:r>
              <a:rPr lang="en-CA" dirty="0"/>
              <a:t>Present the meaning in the context students </a:t>
            </a:r>
            <a:r>
              <a:rPr lang="en-CA" b="1" dirty="0"/>
              <a:t>use</a:t>
            </a:r>
            <a:r>
              <a:rPr lang="en-CA" dirty="0"/>
              <a:t> it. </a:t>
            </a:r>
          </a:p>
          <a:p>
            <a:pPr lvl="1"/>
            <a:r>
              <a:rPr lang="en-CA" dirty="0"/>
              <a:t>Give them lots of examples (speaking or writing).</a:t>
            </a:r>
          </a:p>
          <a:p>
            <a:pPr lvl="1"/>
            <a:r>
              <a:rPr lang="en-CA" dirty="0"/>
              <a:t>Focus on accurate usage (grammar, meaning in context, appropriate situations etc.). </a:t>
            </a:r>
          </a:p>
          <a:p>
            <a:pPr lvl="1"/>
            <a:r>
              <a:rPr lang="en-CA" dirty="0"/>
              <a:t>If they know another meaning of the word you can help them to examine the different contexts and how the meaning changes. </a:t>
            </a:r>
          </a:p>
          <a:p>
            <a:pPr lvl="1"/>
            <a:r>
              <a:rPr lang="en-CA" dirty="0"/>
              <a:t>Introduce them to how the word is pronounced.  </a:t>
            </a:r>
          </a:p>
          <a:p>
            <a:pPr lvl="1"/>
            <a:endParaRPr lang="en-CA" dirty="0"/>
          </a:p>
          <a:p>
            <a:pPr lvl="1"/>
            <a:endParaRPr lang="en-CA" dirty="0"/>
          </a:p>
          <a:p>
            <a:endParaRPr lang="en-CA" dirty="0"/>
          </a:p>
        </p:txBody>
      </p:sp>
      <p:sp>
        <p:nvSpPr>
          <p:cNvPr id="5" name="Content Placeholder 2">
            <a:extLst>
              <a:ext uri="{FF2B5EF4-FFF2-40B4-BE49-F238E27FC236}">
                <a16:creationId xmlns:a16="http://schemas.microsoft.com/office/drawing/2014/main" id="{8BEB2223-6AAE-4FD4-985B-2B269B007D2E}"/>
              </a:ext>
            </a:extLst>
          </p:cNvPr>
          <p:cNvSpPr txBox="1">
            <a:spLocks/>
          </p:cNvSpPr>
          <p:nvPr/>
        </p:nvSpPr>
        <p:spPr>
          <a:xfrm>
            <a:off x="1053354" y="2556932"/>
            <a:ext cx="5042646" cy="3751103"/>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CA" dirty="0"/>
              <a:t>Receptive words:</a:t>
            </a:r>
          </a:p>
          <a:p>
            <a:pPr lvl="1"/>
            <a:r>
              <a:rPr lang="en-CA" sz="1800" dirty="0"/>
              <a:t>Show the word</a:t>
            </a:r>
          </a:p>
          <a:p>
            <a:pPr lvl="1"/>
            <a:r>
              <a:rPr lang="en-CA" sz="1800" dirty="0"/>
              <a:t>Present the meaning in the context students will </a:t>
            </a:r>
            <a:r>
              <a:rPr lang="en-CA" sz="1800" b="1" dirty="0"/>
              <a:t>see</a:t>
            </a:r>
            <a:r>
              <a:rPr lang="en-CA" sz="1800" dirty="0"/>
              <a:t> it. </a:t>
            </a:r>
          </a:p>
          <a:p>
            <a:pPr lvl="1"/>
            <a:r>
              <a:rPr lang="en-CA" sz="1800" dirty="0"/>
              <a:t>Do not present multiple meanings of the word. </a:t>
            </a:r>
          </a:p>
          <a:p>
            <a:pPr lvl="1"/>
            <a:r>
              <a:rPr lang="en-CA" sz="1800" dirty="0"/>
              <a:t>If they know another meaning of the word you can help them to examine the different contexts and how the meaning changes. </a:t>
            </a:r>
          </a:p>
          <a:p>
            <a:pPr lvl="1"/>
            <a:r>
              <a:rPr lang="en-CA" sz="1800" dirty="0"/>
              <a:t>Introduce them to how the word is pronounced.  (Technology is your friend!)</a:t>
            </a:r>
          </a:p>
          <a:p>
            <a:pPr lvl="1"/>
            <a:endParaRPr lang="en-CA" dirty="0"/>
          </a:p>
          <a:p>
            <a:pPr lvl="1"/>
            <a:endParaRPr lang="en-CA" dirty="0"/>
          </a:p>
          <a:p>
            <a:pPr lvl="1"/>
            <a:endParaRPr lang="en-CA" dirty="0"/>
          </a:p>
          <a:p>
            <a:endParaRPr lang="en-CA" dirty="0"/>
          </a:p>
        </p:txBody>
      </p:sp>
    </p:spTree>
    <p:extLst>
      <p:ext uri="{BB962C8B-B14F-4D97-AF65-F5344CB8AC3E}">
        <p14:creationId xmlns:p14="http://schemas.microsoft.com/office/powerpoint/2010/main" val="3087571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8F68-3082-4E93-8CD4-64830DD10838}"/>
              </a:ext>
            </a:extLst>
          </p:cNvPr>
          <p:cNvSpPr>
            <a:spLocks noGrp="1"/>
          </p:cNvSpPr>
          <p:nvPr>
            <p:ph type="title"/>
          </p:nvPr>
        </p:nvSpPr>
        <p:spPr/>
        <p:txBody>
          <a:bodyPr/>
          <a:lstStyle/>
          <a:p>
            <a:r>
              <a:rPr lang="en-CA" dirty="0"/>
              <a:t>Present Practice Produce</a:t>
            </a:r>
          </a:p>
        </p:txBody>
      </p:sp>
      <p:sp>
        <p:nvSpPr>
          <p:cNvPr id="3" name="Content Placeholder 2">
            <a:extLst>
              <a:ext uri="{FF2B5EF4-FFF2-40B4-BE49-F238E27FC236}">
                <a16:creationId xmlns:a16="http://schemas.microsoft.com/office/drawing/2014/main" id="{819191A2-54F4-4CEE-8A18-535BD01526CF}"/>
              </a:ext>
            </a:extLst>
          </p:cNvPr>
          <p:cNvSpPr>
            <a:spLocks noGrp="1"/>
          </p:cNvSpPr>
          <p:nvPr>
            <p:ph idx="1"/>
          </p:nvPr>
        </p:nvSpPr>
        <p:spPr/>
        <p:txBody>
          <a:bodyPr>
            <a:normAutofit fontScale="92500"/>
          </a:bodyPr>
          <a:lstStyle/>
          <a:p>
            <a:pPr marL="0" indent="0">
              <a:buNone/>
            </a:pPr>
            <a:r>
              <a:rPr lang="en-US" b="1" dirty="0"/>
              <a:t>Present:</a:t>
            </a:r>
            <a:r>
              <a:rPr lang="en-US" dirty="0"/>
              <a:t> Teacher presents the new terms to the learners.</a:t>
            </a:r>
            <a:endParaRPr lang="en-CA" dirty="0"/>
          </a:p>
          <a:p>
            <a:endParaRPr lang="en-CA" dirty="0"/>
          </a:p>
          <a:p>
            <a:pPr marL="0" indent="0">
              <a:buNone/>
            </a:pPr>
            <a:r>
              <a:rPr lang="en-US" b="1" dirty="0"/>
              <a:t>Practice</a:t>
            </a:r>
            <a:r>
              <a:rPr lang="en-US" dirty="0"/>
              <a:t>: Students then engage in controlled or semi-controlled </a:t>
            </a:r>
            <a:r>
              <a:rPr lang="en-US" b="1" dirty="0"/>
              <a:t>activities</a:t>
            </a:r>
            <a:r>
              <a:rPr lang="en-US" dirty="0"/>
              <a:t> or worksheets that help them learn, personalize, and use the words in the appropriate context. (more than one activity can and probably should go here)</a:t>
            </a:r>
            <a:endParaRPr lang="en-CA" dirty="0"/>
          </a:p>
          <a:p>
            <a:endParaRPr lang="en-CA" dirty="0"/>
          </a:p>
          <a:p>
            <a:pPr marL="0" indent="0">
              <a:buNone/>
            </a:pPr>
            <a:r>
              <a:rPr lang="en-US" b="1" dirty="0"/>
              <a:t>Production</a:t>
            </a:r>
            <a:r>
              <a:rPr lang="en-US" dirty="0"/>
              <a:t>: Students use the words in a productive activity (speaking or writing).  </a:t>
            </a:r>
            <a:endParaRPr lang="en-CA" dirty="0"/>
          </a:p>
        </p:txBody>
      </p:sp>
    </p:spTree>
    <p:extLst>
      <p:ext uri="{BB962C8B-B14F-4D97-AF65-F5344CB8AC3E}">
        <p14:creationId xmlns:p14="http://schemas.microsoft.com/office/powerpoint/2010/main" val="933281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7192-7BC1-4427-A79E-E1AD9A669823}"/>
              </a:ext>
            </a:extLst>
          </p:cNvPr>
          <p:cNvSpPr>
            <a:spLocks noGrp="1"/>
          </p:cNvSpPr>
          <p:nvPr>
            <p:ph type="title"/>
          </p:nvPr>
        </p:nvSpPr>
        <p:spPr>
          <a:xfrm>
            <a:off x="1019631" y="5004692"/>
            <a:ext cx="9601196" cy="1303867"/>
          </a:xfrm>
        </p:spPr>
        <p:txBody>
          <a:bodyPr>
            <a:normAutofit fontScale="90000"/>
          </a:bodyPr>
          <a:lstStyle/>
          <a:p>
            <a:r>
              <a:rPr lang="en-CA" dirty="0"/>
              <a:t>He gets </a:t>
            </a:r>
            <a:r>
              <a:rPr lang="en-CA" b="1" u="sng" dirty="0"/>
              <a:t>nervous</a:t>
            </a:r>
            <a:r>
              <a:rPr lang="en-CA" dirty="0"/>
              <a:t> when he speaks in front of people.</a:t>
            </a:r>
          </a:p>
        </p:txBody>
      </p:sp>
      <p:sp>
        <p:nvSpPr>
          <p:cNvPr id="3" name="Content Placeholder 2">
            <a:extLst>
              <a:ext uri="{FF2B5EF4-FFF2-40B4-BE49-F238E27FC236}">
                <a16:creationId xmlns:a16="http://schemas.microsoft.com/office/drawing/2014/main" id="{2ABC9A8A-F4D3-4A1F-A276-D44BF694B7E6}"/>
              </a:ext>
            </a:extLst>
          </p:cNvPr>
          <p:cNvSpPr>
            <a:spLocks noGrp="1"/>
          </p:cNvSpPr>
          <p:nvPr>
            <p:ph idx="1"/>
          </p:nvPr>
        </p:nvSpPr>
        <p:spPr>
          <a:xfrm>
            <a:off x="1222830" y="605127"/>
            <a:ext cx="9601196" cy="636211"/>
          </a:xfrm>
        </p:spPr>
        <p:txBody>
          <a:bodyPr>
            <a:noAutofit/>
          </a:bodyPr>
          <a:lstStyle/>
          <a:p>
            <a:pPr marL="0" indent="0">
              <a:buNone/>
            </a:pPr>
            <a:r>
              <a:rPr lang="en-CA" sz="3600" dirty="0"/>
              <a:t>n</a:t>
            </a:r>
            <a:r>
              <a:rPr lang="en-CA" sz="3600" dirty="0" smtClean="0"/>
              <a:t>ervous (adj.)</a:t>
            </a:r>
            <a:endParaRPr lang="en-CA" sz="3600" dirty="0"/>
          </a:p>
        </p:txBody>
      </p:sp>
      <p:pic>
        <p:nvPicPr>
          <p:cNvPr id="2052" name="Picture 4" descr="Image result for shy public speaking">
            <a:extLst>
              <a:ext uri="{FF2B5EF4-FFF2-40B4-BE49-F238E27FC236}">
                <a16:creationId xmlns:a16="http://schemas.microsoft.com/office/drawing/2014/main" id="{BA9FAD46-D875-4EF0-86C0-675283DB7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262" y="1253065"/>
            <a:ext cx="5818985" cy="375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14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8F68-3082-4E93-8CD4-64830DD10838}"/>
              </a:ext>
            </a:extLst>
          </p:cNvPr>
          <p:cNvSpPr>
            <a:spLocks noGrp="1"/>
          </p:cNvSpPr>
          <p:nvPr>
            <p:ph type="title"/>
          </p:nvPr>
        </p:nvSpPr>
        <p:spPr/>
        <p:txBody>
          <a:bodyPr/>
          <a:lstStyle/>
          <a:p>
            <a:r>
              <a:rPr lang="en-CA" dirty="0"/>
              <a:t>Present Practice Produce</a:t>
            </a:r>
          </a:p>
        </p:txBody>
      </p:sp>
      <p:sp>
        <p:nvSpPr>
          <p:cNvPr id="3" name="Content Placeholder 2">
            <a:extLst>
              <a:ext uri="{FF2B5EF4-FFF2-40B4-BE49-F238E27FC236}">
                <a16:creationId xmlns:a16="http://schemas.microsoft.com/office/drawing/2014/main" id="{819191A2-54F4-4CEE-8A18-535BD01526CF}"/>
              </a:ext>
            </a:extLst>
          </p:cNvPr>
          <p:cNvSpPr>
            <a:spLocks noGrp="1"/>
          </p:cNvSpPr>
          <p:nvPr>
            <p:ph idx="1"/>
          </p:nvPr>
        </p:nvSpPr>
        <p:spPr/>
        <p:txBody>
          <a:bodyPr>
            <a:normAutofit fontScale="92500"/>
          </a:bodyPr>
          <a:lstStyle/>
          <a:p>
            <a:pPr marL="0" indent="0">
              <a:buNone/>
            </a:pPr>
            <a:r>
              <a:rPr lang="en-US" b="1" dirty="0"/>
              <a:t>Present:</a:t>
            </a:r>
            <a:r>
              <a:rPr lang="en-US" dirty="0"/>
              <a:t> Teacher presents the new terms to the learners.</a:t>
            </a:r>
            <a:endParaRPr lang="en-CA" dirty="0"/>
          </a:p>
          <a:p>
            <a:endParaRPr lang="en-CA" dirty="0"/>
          </a:p>
          <a:p>
            <a:pPr marL="0" indent="0">
              <a:buNone/>
            </a:pPr>
            <a:r>
              <a:rPr lang="en-US" b="1" dirty="0"/>
              <a:t>Practice</a:t>
            </a:r>
            <a:r>
              <a:rPr lang="en-US" dirty="0"/>
              <a:t>: Students then engage in controlled or semi-controlled </a:t>
            </a:r>
            <a:r>
              <a:rPr lang="en-US" b="1" dirty="0"/>
              <a:t>activities</a:t>
            </a:r>
            <a:r>
              <a:rPr lang="en-US" dirty="0"/>
              <a:t> or worksheets that help them learn, personalize, and use the words in the appropriate context. (more than one activity can and probably should go here)</a:t>
            </a:r>
            <a:endParaRPr lang="en-CA" dirty="0"/>
          </a:p>
          <a:p>
            <a:endParaRPr lang="en-CA" dirty="0"/>
          </a:p>
          <a:p>
            <a:pPr marL="0" indent="0">
              <a:buNone/>
            </a:pPr>
            <a:r>
              <a:rPr lang="en-US" b="1" dirty="0"/>
              <a:t>Production</a:t>
            </a:r>
            <a:r>
              <a:rPr lang="en-US" dirty="0"/>
              <a:t>: Students use the words in a productive activity (speaking or writing).  </a:t>
            </a:r>
            <a:endParaRPr lang="en-CA" dirty="0"/>
          </a:p>
        </p:txBody>
      </p:sp>
    </p:spTree>
    <p:extLst>
      <p:ext uri="{BB962C8B-B14F-4D97-AF65-F5344CB8AC3E}">
        <p14:creationId xmlns:p14="http://schemas.microsoft.com/office/powerpoint/2010/main" val="10106045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12FF-0A90-4A7E-ADA0-83228522ECDB}"/>
              </a:ext>
            </a:extLst>
          </p:cNvPr>
          <p:cNvSpPr>
            <a:spLocks noGrp="1"/>
          </p:cNvSpPr>
          <p:nvPr>
            <p:ph type="title"/>
          </p:nvPr>
        </p:nvSpPr>
        <p:spPr/>
        <p:txBody>
          <a:bodyPr/>
          <a:lstStyle/>
          <a:p>
            <a:r>
              <a:rPr lang="en-CA" dirty="0"/>
              <a:t>Sample</a:t>
            </a:r>
          </a:p>
        </p:txBody>
      </p:sp>
      <p:sp>
        <p:nvSpPr>
          <p:cNvPr id="3" name="Content Placeholder 2">
            <a:extLst>
              <a:ext uri="{FF2B5EF4-FFF2-40B4-BE49-F238E27FC236}">
                <a16:creationId xmlns:a16="http://schemas.microsoft.com/office/drawing/2014/main" id="{6851219A-158F-40CC-AA98-5F80DBC144E7}"/>
              </a:ext>
            </a:extLst>
          </p:cNvPr>
          <p:cNvSpPr>
            <a:spLocks noGrp="1"/>
          </p:cNvSpPr>
          <p:nvPr>
            <p:ph idx="1"/>
          </p:nvPr>
        </p:nvSpPr>
        <p:spPr/>
        <p:txBody>
          <a:bodyPr>
            <a:normAutofit fontScale="92500" lnSpcReduction="10000"/>
          </a:bodyPr>
          <a:lstStyle/>
          <a:p>
            <a:r>
              <a:rPr lang="en-CA" b="1" dirty="0"/>
              <a:t>Present: </a:t>
            </a:r>
            <a:r>
              <a:rPr lang="en-CA" dirty="0"/>
              <a:t>Teacher presents the Form, Use, Meaning, and Pronunciation or words that students will see in their textbook story today.</a:t>
            </a:r>
          </a:p>
          <a:p>
            <a:endParaRPr lang="en-CA" dirty="0"/>
          </a:p>
          <a:p>
            <a:r>
              <a:rPr lang="en-CA" b="1" dirty="0"/>
              <a:t>Practice: </a:t>
            </a:r>
            <a:r>
              <a:rPr lang="en-CA" dirty="0"/>
              <a:t>Teacher has students do a worksheet which has them write down their own definitions of the words and then do a fill-in-the-blank worksheet.</a:t>
            </a:r>
          </a:p>
          <a:p>
            <a:endParaRPr lang="en-CA" dirty="0"/>
          </a:p>
          <a:p>
            <a:r>
              <a:rPr lang="en-CA" b="1" dirty="0"/>
              <a:t>Produce: </a:t>
            </a:r>
            <a:r>
              <a:rPr lang="en-CA" dirty="0"/>
              <a:t>The teacher then has them do a writing activity which they have to make 3 of their own sentences for each word they learned. </a:t>
            </a:r>
          </a:p>
        </p:txBody>
      </p:sp>
    </p:spTree>
    <p:extLst>
      <p:ext uri="{BB962C8B-B14F-4D97-AF65-F5344CB8AC3E}">
        <p14:creationId xmlns:p14="http://schemas.microsoft.com/office/powerpoint/2010/main" val="653510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2847-CCD6-43CE-971B-8C28BA78C57C}"/>
              </a:ext>
            </a:extLst>
          </p:cNvPr>
          <p:cNvSpPr>
            <a:spLocks noGrp="1"/>
          </p:cNvSpPr>
          <p:nvPr>
            <p:ph type="title"/>
          </p:nvPr>
        </p:nvSpPr>
        <p:spPr/>
        <p:txBody>
          <a:bodyPr/>
          <a:lstStyle/>
          <a:p>
            <a:r>
              <a:rPr lang="en-CA" dirty="0"/>
              <a:t>Test- Teach-Test</a:t>
            </a:r>
          </a:p>
        </p:txBody>
      </p:sp>
      <p:sp>
        <p:nvSpPr>
          <p:cNvPr id="3" name="Content Placeholder 2">
            <a:extLst>
              <a:ext uri="{FF2B5EF4-FFF2-40B4-BE49-F238E27FC236}">
                <a16:creationId xmlns:a16="http://schemas.microsoft.com/office/drawing/2014/main" id="{E86F7721-00DB-4BEC-B90E-4BE9FE152F68}"/>
              </a:ext>
            </a:extLst>
          </p:cNvPr>
          <p:cNvSpPr>
            <a:spLocks noGrp="1"/>
          </p:cNvSpPr>
          <p:nvPr>
            <p:ph idx="1"/>
          </p:nvPr>
        </p:nvSpPr>
        <p:spPr>
          <a:xfrm>
            <a:off x="1295401" y="2556932"/>
            <a:ext cx="5728251" cy="3737852"/>
          </a:xfrm>
          <a:ln>
            <a:solidFill>
              <a:srgbClr val="FFC000"/>
            </a:solidFill>
          </a:ln>
        </p:spPr>
        <p:txBody>
          <a:bodyPr>
            <a:normAutofit fontScale="70000" lnSpcReduction="20000"/>
          </a:bodyPr>
          <a:lstStyle/>
          <a:p>
            <a:r>
              <a:rPr lang="en-CA" b="1" dirty="0"/>
              <a:t>Test 1</a:t>
            </a:r>
            <a:r>
              <a:rPr lang="en-CA" dirty="0"/>
              <a:t> – Give students a task to check what they already know. (matching, categorising, ordering, gap-fill, define, translate, etc.) </a:t>
            </a:r>
          </a:p>
          <a:p>
            <a:endParaRPr lang="en-CA" dirty="0"/>
          </a:p>
          <a:p>
            <a:r>
              <a:rPr lang="en-CA" b="1" dirty="0"/>
              <a:t>Teach</a:t>
            </a:r>
            <a:r>
              <a:rPr lang="en-CA" dirty="0"/>
              <a:t> – Check what students get right. Teach or clarify what they didn’t understand </a:t>
            </a:r>
          </a:p>
          <a:p>
            <a:endParaRPr lang="en-CA" dirty="0"/>
          </a:p>
          <a:p>
            <a:r>
              <a:rPr lang="en-CA" b="1" dirty="0"/>
              <a:t>Test 2</a:t>
            </a:r>
            <a:r>
              <a:rPr lang="en-CA" dirty="0"/>
              <a:t> – Give students another (different) task to have them use what they learned in a controlled way. (matching, categorising, ordering, gap-fill, define, translate, etc.) </a:t>
            </a:r>
          </a:p>
          <a:p>
            <a:endParaRPr lang="en-CA" dirty="0"/>
          </a:p>
          <a:p>
            <a:r>
              <a:rPr lang="en-CA" b="1" dirty="0"/>
              <a:t>(*Teach</a:t>
            </a:r>
            <a:r>
              <a:rPr lang="en-CA" dirty="0"/>
              <a:t> – Check what students get right. Teach or clarify what they didn’t understand.)</a:t>
            </a:r>
          </a:p>
          <a:p>
            <a:endParaRPr lang="en-CA" dirty="0"/>
          </a:p>
          <a:p>
            <a:endParaRPr lang="en-CA" dirty="0"/>
          </a:p>
        </p:txBody>
      </p:sp>
      <p:sp>
        <p:nvSpPr>
          <p:cNvPr id="4" name="Rectangle 3">
            <a:extLst>
              <a:ext uri="{FF2B5EF4-FFF2-40B4-BE49-F238E27FC236}">
                <a16:creationId xmlns:a16="http://schemas.microsoft.com/office/drawing/2014/main" id="{8D261A23-C33E-4AAF-BE27-BB5178F9D608}"/>
              </a:ext>
            </a:extLst>
          </p:cNvPr>
          <p:cNvSpPr/>
          <p:nvPr/>
        </p:nvSpPr>
        <p:spPr>
          <a:xfrm>
            <a:off x="8256104" y="3375359"/>
            <a:ext cx="3257461" cy="1123384"/>
          </a:xfrm>
          <a:prstGeom prst="rect">
            <a:avLst/>
          </a:prstGeom>
        </p:spPr>
        <p:txBody>
          <a:bodyPr wrap="square">
            <a:spAutoFit/>
          </a:bodyPr>
          <a:lstStyle/>
          <a:p>
            <a:r>
              <a:rPr lang="en-CA" dirty="0"/>
              <a:t> </a:t>
            </a:r>
          </a:p>
          <a:p>
            <a:r>
              <a:rPr lang="en-CA" sz="1700" b="1" dirty="0">
                <a:solidFill>
                  <a:schemeClr val="tx1">
                    <a:lumMod val="85000"/>
                    <a:lumOff val="15000"/>
                  </a:schemeClr>
                </a:solidFill>
              </a:rPr>
              <a:t>Produce </a:t>
            </a:r>
            <a:r>
              <a:rPr lang="en-CA" sz="1700" dirty="0">
                <a:solidFill>
                  <a:schemeClr val="tx1">
                    <a:lumMod val="85000"/>
                    <a:lumOff val="15000"/>
                  </a:schemeClr>
                </a:solidFill>
              </a:rPr>
              <a:t>– </a:t>
            </a:r>
            <a:r>
              <a:rPr lang="en-US" sz="1600" dirty="0"/>
              <a:t>Students use the words in a productive activity (speaking or writing). </a:t>
            </a:r>
            <a:endParaRPr lang="en-CA" sz="1700" dirty="0">
              <a:solidFill>
                <a:schemeClr val="tx1">
                  <a:lumMod val="85000"/>
                  <a:lumOff val="15000"/>
                </a:schemeClr>
              </a:solidFill>
            </a:endParaRPr>
          </a:p>
        </p:txBody>
      </p:sp>
      <p:pic>
        <p:nvPicPr>
          <p:cNvPr id="1026" name="Picture 2" descr="Related image">
            <a:extLst>
              <a:ext uri="{FF2B5EF4-FFF2-40B4-BE49-F238E27FC236}">
                <a16:creationId xmlns:a16="http://schemas.microsoft.com/office/drawing/2014/main" id="{09CC196A-527B-41AC-9911-397F06A6FA5D}"/>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676401" y="850906"/>
            <a:ext cx="1208434" cy="1265301"/>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5F11BDE5-C477-4377-9ADF-41DECA898A31}"/>
              </a:ext>
            </a:extLst>
          </p:cNvPr>
          <p:cNvSpPr/>
          <p:nvPr/>
        </p:nvSpPr>
        <p:spPr>
          <a:xfrm>
            <a:off x="7199749" y="3718390"/>
            <a:ext cx="880258" cy="43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20602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06C8-05A9-4FF8-9029-7D2703E0DD79}"/>
              </a:ext>
            </a:extLst>
          </p:cNvPr>
          <p:cNvSpPr>
            <a:spLocks noGrp="1"/>
          </p:cNvSpPr>
          <p:nvPr>
            <p:ph type="title"/>
          </p:nvPr>
        </p:nvSpPr>
        <p:spPr/>
        <p:txBody>
          <a:bodyPr/>
          <a:lstStyle/>
          <a:p>
            <a:r>
              <a:rPr lang="en-CA" dirty="0"/>
              <a:t>As a teacher</a:t>
            </a:r>
          </a:p>
        </p:txBody>
      </p:sp>
      <p:sp>
        <p:nvSpPr>
          <p:cNvPr id="3" name="Content Placeholder 2">
            <a:extLst>
              <a:ext uri="{FF2B5EF4-FFF2-40B4-BE49-F238E27FC236}">
                <a16:creationId xmlns:a16="http://schemas.microsoft.com/office/drawing/2014/main" id="{DBE56D5C-F489-4C02-8D63-716FF511C019}"/>
              </a:ext>
            </a:extLst>
          </p:cNvPr>
          <p:cNvSpPr>
            <a:spLocks noGrp="1"/>
          </p:cNvSpPr>
          <p:nvPr>
            <p:ph idx="1"/>
          </p:nvPr>
        </p:nvSpPr>
        <p:spPr/>
        <p:txBody>
          <a:bodyPr/>
          <a:lstStyle/>
          <a:p>
            <a:r>
              <a:rPr lang="en-CA" dirty="0"/>
              <a:t>Is this a word that I want my students to simply recognize when listening or reading?</a:t>
            </a:r>
          </a:p>
          <a:p>
            <a:endParaRPr lang="en-CA" dirty="0"/>
          </a:p>
          <a:p>
            <a:r>
              <a:rPr lang="en-CA" dirty="0"/>
              <a:t>Is this a word that I want my students to use either in speaking or writing?</a:t>
            </a:r>
          </a:p>
          <a:p>
            <a:endParaRPr lang="en-CA" dirty="0"/>
          </a:p>
        </p:txBody>
      </p:sp>
    </p:spTree>
    <p:extLst>
      <p:ext uri="{BB962C8B-B14F-4D97-AF65-F5344CB8AC3E}">
        <p14:creationId xmlns:p14="http://schemas.microsoft.com/office/powerpoint/2010/main" val="34092665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AAD9-5F1E-4D27-9B9F-F47884917602}"/>
              </a:ext>
            </a:extLst>
          </p:cNvPr>
          <p:cNvSpPr>
            <a:spLocks noGrp="1"/>
          </p:cNvSpPr>
          <p:nvPr>
            <p:ph type="title"/>
          </p:nvPr>
        </p:nvSpPr>
        <p:spPr/>
        <p:txBody>
          <a:bodyPr/>
          <a:lstStyle/>
          <a:p>
            <a:r>
              <a:rPr lang="en-CA" dirty="0"/>
              <a:t>Sample</a:t>
            </a:r>
          </a:p>
        </p:txBody>
      </p:sp>
      <p:sp>
        <p:nvSpPr>
          <p:cNvPr id="3" name="Content Placeholder 2">
            <a:extLst>
              <a:ext uri="{FF2B5EF4-FFF2-40B4-BE49-F238E27FC236}">
                <a16:creationId xmlns:a16="http://schemas.microsoft.com/office/drawing/2014/main" id="{8445EA29-A3F0-470E-89EA-0E7104C6BD95}"/>
              </a:ext>
            </a:extLst>
          </p:cNvPr>
          <p:cNvSpPr>
            <a:spLocks noGrp="1"/>
          </p:cNvSpPr>
          <p:nvPr>
            <p:ph idx="1"/>
          </p:nvPr>
        </p:nvSpPr>
        <p:spPr>
          <a:xfrm>
            <a:off x="1295401" y="2556932"/>
            <a:ext cx="9601196" cy="3857120"/>
          </a:xfrm>
        </p:spPr>
        <p:txBody>
          <a:bodyPr>
            <a:normAutofit fontScale="77500" lnSpcReduction="20000"/>
          </a:bodyPr>
          <a:lstStyle/>
          <a:p>
            <a:r>
              <a:rPr lang="en-CA" b="1" dirty="0"/>
              <a:t>Test: </a:t>
            </a:r>
            <a:r>
              <a:rPr lang="en-CA" dirty="0"/>
              <a:t>Teacher gives learners a matching task to check what they already know.</a:t>
            </a:r>
          </a:p>
          <a:p>
            <a:endParaRPr lang="en-CA" dirty="0"/>
          </a:p>
          <a:p>
            <a:r>
              <a:rPr lang="en-CA" b="1" dirty="0"/>
              <a:t>Teach: </a:t>
            </a:r>
            <a:r>
              <a:rPr lang="en-CA" dirty="0"/>
              <a:t>Teacher checks what students get right, then corrects their mistakes and teaches them what they didn’t understand.</a:t>
            </a:r>
          </a:p>
          <a:p>
            <a:endParaRPr lang="en-CA" dirty="0"/>
          </a:p>
          <a:p>
            <a:r>
              <a:rPr lang="en-CA" b="1" dirty="0"/>
              <a:t>Test: </a:t>
            </a:r>
            <a:r>
              <a:rPr lang="en-CA" dirty="0"/>
              <a:t>Teacher gives learners a gap-fill worksheet to put what they learn into practice. </a:t>
            </a:r>
          </a:p>
          <a:p>
            <a:endParaRPr lang="en-CA" dirty="0"/>
          </a:p>
          <a:p>
            <a:r>
              <a:rPr lang="en-CA" b="1" dirty="0"/>
              <a:t>Teach: </a:t>
            </a:r>
            <a:r>
              <a:rPr lang="en-CA" dirty="0"/>
              <a:t>Teacher checks what students get right, then corrects their mistakes and teaches them what they didn’t understand.</a:t>
            </a:r>
          </a:p>
          <a:p>
            <a:endParaRPr lang="en-CA" dirty="0"/>
          </a:p>
          <a:p>
            <a:r>
              <a:rPr lang="en-CA" b="1" dirty="0"/>
              <a:t>Test: </a:t>
            </a:r>
            <a:r>
              <a:rPr lang="en-CA" dirty="0"/>
              <a:t>Teacher has students write their own sentences to put what they learn into practice. </a:t>
            </a:r>
          </a:p>
          <a:p>
            <a:endParaRPr lang="en-CA" dirty="0"/>
          </a:p>
          <a:p>
            <a:endParaRPr lang="en-CA" dirty="0"/>
          </a:p>
        </p:txBody>
      </p:sp>
      <p:pic>
        <p:nvPicPr>
          <p:cNvPr id="4" name="Picture 2" descr="Related image">
            <a:extLst>
              <a:ext uri="{FF2B5EF4-FFF2-40B4-BE49-F238E27FC236}">
                <a16:creationId xmlns:a16="http://schemas.microsoft.com/office/drawing/2014/main" id="{A9068D09-920B-424F-9F5F-602EE7F278C6}"/>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676401" y="850906"/>
            <a:ext cx="1208434" cy="126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376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D956-67FA-41DE-BF45-E7988AEF0AB9}"/>
              </a:ext>
            </a:extLst>
          </p:cNvPr>
          <p:cNvSpPr>
            <a:spLocks noGrp="1"/>
          </p:cNvSpPr>
          <p:nvPr>
            <p:ph type="title"/>
          </p:nvPr>
        </p:nvSpPr>
        <p:spPr/>
        <p:txBody>
          <a:bodyPr/>
          <a:lstStyle/>
          <a:p>
            <a:r>
              <a:rPr lang="en-CA" dirty="0"/>
              <a:t>Thinking time…</a:t>
            </a:r>
          </a:p>
        </p:txBody>
      </p:sp>
      <p:sp>
        <p:nvSpPr>
          <p:cNvPr id="3" name="Content Placeholder 2">
            <a:extLst>
              <a:ext uri="{FF2B5EF4-FFF2-40B4-BE49-F238E27FC236}">
                <a16:creationId xmlns:a16="http://schemas.microsoft.com/office/drawing/2014/main" id="{CF3547EA-9072-4139-95EE-A352C21B25EC}"/>
              </a:ext>
            </a:extLst>
          </p:cNvPr>
          <p:cNvSpPr>
            <a:spLocks noGrp="1"/>
          </p:cNvSpPr>
          <p:nvPr>
            <p:ph idx="1"/>
          </p:nvPr>
        </p:nvSpPr>
        <p:spPr/>
        <p:txBody>
          <a:bodyPr/>
          <a:lstStyle/>
          <a:p>
            <a:r>
              <a:rPr lang="en-CA" dirty="0"/>
              <a:t>In what situations is a Test – Teach – Test approach appropriate?</a:t>
            </a:r>
          </a:p>
          <a:p>
            <a:endParaRPr lang="en-CA" dirty="0"/>
          </a:p>
          <a:p>
            <a:r>
              <a:rPr lang="en-CA" dirty="0"/>
              <a:t>Why is it useful?</a:t>
            </a:r>
          </a:p>
        </p:txBody>
      </p:sp>
    </p:spTree>
    <p:extLst>
      <p:ext uri="{BB962C8B-B14F-4D97-AF65-F5344CB8AC3E}">
        <p14:creationId xmlns:p14="http://schemas.microsoft.com/office/powerpoint/2010/main" val="2563584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3C11-CA69-4BAB-9546-2775F1709C50}"/>
              </a:ext>
            </a:extLst>
          </p:cNvPr>
          <p:cNvSpPr>
            <a:spLocks noGrp="1"/>
          </p:cNvSpPr>
          <p:nvPr>
            <p:ph type="title"/>
          </p:nvPr>
        </p:nvSpPr>
        <p:spPr/>
        <p:txBody>
          <a:bodyPr/>
          <a:lstStyle/>
          <a:p>
            <a:r>
              <a:rPr lang="en-CA" dirty="0"/>
              <a:t>Test-Teach-Test </a:t>
            </a:r>
          </a:p>
        </p:txBody>
      </p:sp>
      <p:sp>
        <p:nvSpPr>
          <p:cNvPr id="3" name="Content Placeholder 2">
            <a:extLst>
              <a:ext uri="{FF2B5EF4-FFF2-40B4-BE49-F238E27FC236}">
                <a16:creationId xmlns:a16="http://schemas.microsoft.com/office/drawing/2014/main" id="{4B50F0F1-8F23-454E-B968-F058AC3D1E68}"/>
              </a:ext>
            </a:extLst>
          </p:cNvPr>
          <p:cNvSpPr>
            <a:spLocks noGrp="1"/>
          </p:cNvSpPr>
          <p:nvPr>
            <p:ph idx="1"/>
          </p:nvPr>
        </p:nvSpPr>
        <p:spPr/>
        <p:txBody>
          <a:bodyPr/>
          <a:lstStyle/>
          <a:p>
            <a:r>
              <a:rPr lang="en-CA" dirty="0"/>
              <a:t>Useful when you are unsure what language the students know. </a:t>
            </a:r>
          </a:p>
          <a:p>
            <a:endParaRPr lang="en-CA" dirty="0"/>
          </a:p>
          <a:p>
            <a:r>
              <a:rPr lang="en-CA" dirty="0"/>
              <a:t>Provides a simple needs analysis in which teachers can target the specific language needs of their learners.</a:t>
            </a:r>
          </a:p>
          <a:p>
            <a:endParaRPr lang="en-CA" dirty="0"/>
          </a:p>
        </p:txBody>
      </p:sp>
    </p:spTree>
    <p:extLst>
      <p:ext uri="{BB962C8B-B14F-4D97-AF65-F5344CB8AC3E}">
        <p14:creationId xmlns:p14="http://schemas.microsoft.com/office/powerpoint/2010/main" val="1303513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520A-1DED-4677-839A-F569C0FD1515}"/>
              </a:ext>
            </a:extLst>
          </p:cNvPr>
          <p:cNvSpPr>
            <a:spLocks noGrp="1"/>
          </p:cNvSpPr>
          <p:nvPr>
            <p:ph type="title"/>
          </p:nvPr>
        </p:nvSpPr>
        <p:spPr/>
        <p:txBody>
          <a:bodyPr/>
          <a:lstStyle/>
          <a:p>
            <a:r>
              <a:rPr lang="en-CA" dirty="0"/>
              <a:t>A Test-Teach-Test approach…</a:t>
            </a:r>
          </a:p>
        </p:txBody>
      </p:sp>
      <p:sp>
        <p:nvSpPr>
          <p:cNvPr id="3" name="Content Placeholder 2">
            <a:extLst>
              <a:ext uri="{FF2B5EF4-FFF2-40B4-BE49-F238E27FC236}">
                <a16:creationId xmlns:a16="http://schemas.microsoft.com/office/drawing/2014/main" id="{6E3316E4-FB7C-4DBB-9D4C-638F590CE599}"/>
              </a:ext>
            </a:extLst>
          </p:cNvPr>
          <p:cNvSpPr>
            <a:spLocks noGrp="1"/>
          </p:cNvSpPr>
          <p:nvPr>
            <p:ph idx="1"/>
          </p:nvPr>
        </p:nvSpPr>
        <p:spPr/>
        <p:txBody>
          <a:bodyPr>
            <a:normAutofit fontScale="92500" lnSpcReduction="10000"/>
          </a:bodyPr>
          <a:lstStyle/>
          <a:p>
            <a:r>
              <a:rPr lang="en-CA" dirty="0"/>
              <a:t>… enables teachers to identify the specific needs of learners concerning a language area and address this need suitably. </a:t>
            </a:r>
          </a:p>
          <a:p>
            <a:endParaRPr lang="en-CA" dirty="0"/>
          </a:p>
          <a:p>
            <a:r>
              <a:rPr lang="en-CA" dirty="0"/>
              <a:t>It can be particularly useful at intermediate levels and above, where learners may have seen language before, but have specific problems with it.</a:t>
            </a:r>
          </a:p>
          <a:p>
            <a:endParaRPr lang="en-CA" dirty="0"/>
          </a:p>
          <a:p>
            <a:r>
              <a:rPr lang="en-CA" dirty="0"/>
              <a:t> It can also be useful in mixed level classes to help identify objectives for each individual.</a:t>
            </a:r>
          </a:p>
        </p:txBody>
      </p:sp>
    </p:spTree>
    <p:extLst>
      <p:ext uri="{BB962C8B-B14F-4D97-AF65-F5344CB8AC3E}">
        <p14:creationId xmlns:p14="http://schemas.microsoft.com/office/powerpoint/2010/main" val="33450391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080DD-3549-485E-A0DD-C6E39483EBB9}"/>
              </a:ext>
            </a:extLst>
          </p:cNvPr>
          <p:cNvSpPr>
            <a:spLocks noGrp="1"/>
          </p:cNvSpPr>
          <p:nvPr>
            <p:ph type="ctrTitle"/>
          </p:nvPr>
        </p:nvSpPr>
        <p:spPr/>
        <p:txBody>
          <a:bodyPr/>
          <a:lstStyle/>
          <a:p>
            <a:r>
              <a:rPr lang="en-CA" dirty="0"/>
              <a:t>Teaching Meaning</a:t>
            </a:r>
          </a:p>
        </p:txBody>
      </p:sp>
      <p:sp>
        <p:nvSpPr>
          <p:cNvPr id="5" name="Subtitle 4">
            <a:extLst>
              <a:ext uri="{FF2B5EF4-FFF2-40B4-BE49-F238E27FC236}">
                <a16:creationId xmlns:a16="http://schemas.microsoft.com/office/drawing/2014/main" id="{3F82D2D0-C07C-47A4-AF44-01C1990900AD}"/>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464525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different ways to teach the meaning of words?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your group think of as many ways as possible to teach the meaning of words?</a:t>
            </a:r>
          </a:p>
          <a:p>
            <a:endParaRPr lang="en-US" dirty="0"/>
          </a:p>
          <a:p>
            <a:r>
              <a:rPr lang="en-US" dirty="0" smtClean="0"/>
              <a:t>Consider the following words:</a:t>
            </a:r>
          </a:p>
          <a:p>
            <a:endParaRPr lang="en-US" dirty="0"/>
          </a:p>
          <a:p>
            <a:r>
              <a:rPr lang="en-US" dirty="0" smtClean="0"/>
              <a:t>cake (n.)</a:t>
            </a:r>
          </a:p>
          <a:p>
            <a:r>
              <a:rPr lang="en-US" dirty="0"/>
              <a:t>s</a:t>
            </a:r>
            <a:r>
              <a:rPr lang="en-US" dirty="0" smtClean="0"/>
              <a:t>cream (v.)</a:t>
            </a:r>
          </a:p>
          <a:p>
            <a:r>
              <a:rPr lang="en-US" dirty="0"/>
              <a:t>p</a:t>
            </a:r>
            <a:r>
              <a:rPr lang="en-US" dirty="0" smtClean="0"/>
              <a:t>aranoid ( adj.)</a:t>
            </a:r>
          </a:p>
          <a:p>
            <a:endParaRPr lang="en-US" dirty="0"/>
          </a:p>
        </p:txBody>
      </p:sp>
    </p:spTree>
    <p:extLst>
      <p:ext uri="{BB962C8B-B14F-4D97-AF65-F5344CB8AC3E}">
        <p14:creationId xmlns:p14="http://schemas.microsoft.com/office/powerpoint/2010/main" val="25021857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Meaning</a:t>
            </a:r>
          </a:p>
        </p:txBody>
      </p:sp>
      <p:sp>
        <p:nvSpPr>
          <p:cNvPr id="3" name="Content Placeholder 2"/>
          <p:cNvSpPr>
            <a:spLocks noGrp="1"/>
          </p:cNvSpPr>
          <p:nvPr>
            <p:ph idx="1"/>
          </p:nvPr>
        </p:nvSpPr>
        <p:spPr>
          <a:xfrm>
            <a:off x="1506072" y="2402539"/>
            <a:ext cx="8646458" cy="4074458"/>
          </a:xfrm>
        </p:spPr>
        <p:txBody>
          <a:bodyPr numCol="2">
            <a:noAutofit/>
          </a:bodyPr>
          <a:lstStyle/>
          <a:p>
            <a:r>
              <a:rPr lang="en-US" dirty="0"/>
              <a:t>1:1 translation</a:t>
            </a:r>
          </a:p>
          <a:p>
            <a:r>
              <a:rPr lang="en-US" dirty="0"/>
              <a:t>dictionary definition</a:t>
            </a:r>
          </a:p>
          <a:p>
            <a:r>
              <a:rPr lang="en-US" dirty="0"/>
              <a:t>oral/written description</a:t>
            </a:r>
          </a:p>
          <a:p>
            <a:r>
              <a:rPr lang="en-US" dirty="0"/>
              <a:t>pictures (make sure meaning is clear/ accurate)</a:t>
            </a:r>
          </a:p>
          <a:p>
            <a:r>
              <a:rPr lang="en-US" dirty="0"/>
              <a:t>body language (gestures, facial expressions)</a:t>
            </a:r>
          </a:p>
          <a:p>
            <a:r>
              <a:rPr lang="en-US" dirty="0"/>
              <a:t>realia</a:t>
            </a:r>
          </a:p>
          <a:p>
            <a:endParaRPr lang="en-US" dirty="0"/>
          </a:p>
          <a:p>
            <a:endParaRPr lang="en-US" dirty="0"/>
          </a:p>
          <a:p>
            <a:r>
              <a:rPr lang="en-US" dirty="0"/>
              <a:t>synonyms/antonyms</a:t>
            </a:r>
          </a:p>
          <a:p>
            <a:r>
              <a:rPr lang="en-US" dirty="0"/>
              <a:t>examples (lots of them)</a:t>
            </a:r>
          </a:p>
          <a:p>
            <a:r>
              <a:rPr lang="en-US" dirty="0"/>
              <a:t>media (video, clips, internet)</a:t>
            </a:r>
          </a:p>
          <a:p>
            <a:r>
              <a:rPr lang="en-US" dirty="0"/>
              <a:t>drawing </a:t>
            </a:r>
          </a:p>
          <a:p>
            <a:r>
              <a:rPr lang="en-US" dirty="0"/>
              <a:t>eliciting from students</a:t>
            </a:r>
          </a:p>
          <a:p>
            <a:r>
              <a:rPr lang="en-US" dirty="0"/>
              <a:t>cline</a:t>
            </a:r>
          </a:p>
          <a:p>
            <a:r>
              <a:rPr lang="en-US" dirty="0"/>
              <a:t>chart</a:t>
            </a:r>
          </a:p>
          <a:p>
            <a:endParaRPr lang="en-US" sz="2800" dirty="0"/>
          </a:p>
        </p:txBody>
      </p:sp>
    </p:spTree>
    <p:extLst>
      <p:ext uri="{BB962C8B-B14F-4D97-AF65-F5344CB8AC3E}">
        <p14:creationId xmlns:p14="http://schemas.microsoft.com/office/powerpoint/2010/main" val="3265504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5245-5FE1-4B6A-AE76-E5DB4481CD9D}"/>
              </a:ext>
            </a:extLst>
          </p:cNvPr>
          <p:cNvSpPr>
            <a:spLocks noGrp="1"/>
          </p:cNvSpPr>
          <p:nvPr>
            <p:ph type="title"/>
          </p:nvPr>
        </p:nvSpPr>
        <p:spPr/>
        <p:txBody>
          <a:bodyPr>
            <a:normAutofit fontScale="90000"/>
          </a:bodyPr>
          <a:lstStyle/>
          <a:p>
            <a:r>
              <a:rPr lang="en-CA" dirty="0"/>
              <a:t>He gets </a:t>
            </a:r>
            <a:r>
              <a:rPr lang="en-CA" b="1" u="sng" dirty="0"/>
              <a:t>nervous</a:t>
            </a:r>
            <a:r>
              <a:rPr lang="en-CA" dirty="0"/>
              <a:t> when he speaks in front of people.</a:t>
            </a:r>
          </a:p>
        </p:txBody>
      </p:sp>
      <p:sp>
        <p:nvSpPr>
          <p:cNvPr id="3" name="Content Placeholder 2">
            <a:extLst>
              <a:ext uri="{FF2B5EF4-FFF2-40B4-BE49-F238E27FC236}">
                <a16:creationId xmlns:a16="http://schemas.microsoft.com/office/drawing/2014/main" id="{13F14EFA-87BA-403B-A760-DA6CA40426D5}"/>
              </a:ext>
            </a:extLst>
          </p:cNvPr>
          <p:cNvSpPr>
            <a:spLocks noGrp="1"/>
          </p:cNvSpPr>
          <p:nvPr>
            <p:ph idx="1"/>
          </p:nvPr>
        </p:nvSpPr>
        <p:spPr/>
        <p:txBody>
          <a:bodyPr/>
          <a:lstStyle/>
          <a:p>
            <a:endParaRPr lang="en-CA"/>
          </a:p>
        </p:txBody>
      </p:sp>
      <p:pic>
        <p:nvPicPr>
          <p:cNvPr id="1026" name="Picture 2" descr="Image result for shy">
            <a:extLst>
              <a:ext uri="{FF2B5EF4-FFF2-40B4-BE49-F238E27FC236}">
                <a16:creationId xmlns:a16="http://schemas.microsoft.com/office/drawing/2014/main" id="{32436494-BB42-49E1-A3B7-87F4B8319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767" y="2729451"/>
            <a:ext cx="2569805" cy="297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206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7192-7BC1-4427-A79E-E1AD9A669823}"/>
              </a:ext>
            </a:extLst>
          </p:cNvPr>
          <p:cNvSpPr>
            <a:spLocks noGrp="1"/>
          </p:cNvSpPr>
          <p:nvPr>
            <p:ph type="title"/>
          </p:nvPr>
        </p:nvSpPr>
        <p:spPr>
          <a:xfrm>
            <a:off x="1019631" y="5004692"/>
            <a:ext cx="9601196" cy="1303867"/>
          </a:xfrm>
        </p:spPr>
        <p:txBody>
          <a:bodyPr>
            <a:normAutofit fontScale="90000"/>
          </a:bodyPr>
          <a:lstStyle/>
          <a:p>
            <a:r>
              <a:rPr lang="en-CA" dirty="0"/>
              <a:t>He gets </a:t>
            </a:r>
            <a:r>
              <a:rPr lang="en-CA" b="1" u="sng" dirty="0"/>
              <a:t>nervous</a:t>
            </a:r>
            <a:r>
              <a:rPr lang="en-CA" dirty="0"/>
              <a:t> when he speaks in front of people.</a:t>
            </a:r>
          </a:p>
        </p:txBody>
      </p:sp>
      <p:sp>
        <p:nvSpPr>
          <p:cNvPr id="3" name="Content Placeholder 2">
            <a:extLst>
              <a:ext uri="{FF2B5EF4-FFF2-40B4-BE49-F238E27FC236}">
                <a16:creationId xmlns:a16="http://schemas.microsoft.com/office/drawing/2014/main" id="{2ABC9A8A-F4D3-4A1F-A276-D44BF694B7E6}"/>
              </a:ext>
            </a:extLst>
          </p:cNvPr>
          <p:cNvSpPr>
            <a:spLocks noGrp="1"/>
          </p:cNvSpPr>
          <p:nvPr>
            <p:ph idx="1"/>
          </p:nvPr>
        </p:nvSpPr>
        <p:spPr>
          <a:xfrm>
            <a:off x="1222830" y="605127"/>
            <a:ext cx="9601196" cy="636211"/>
          </a:xfrm>
        </p:spPr>
        <p:txBody>
          <a:bodyPr>
            <a:noAutofit/>
          </a:bodyPr>
          <a:lstStyle/>
          <a:p>
            <a:pPr marL="0" indent="0">
              <a:buNone/>
            </a:pPr>
            <a:r>
              <a:rPr lang="en-CA" sz="3600" dirty="0"/>
              <a:t>n</a:t>
            </a:r>
            <a:r>
              <a:rPr lang="en-CA" sz="3600" dirty="0" smtClean="0"/>
              <a:t>ervous (adj.)</a:t>
            </a:r>
            <a:endParaRPr lang="en-CA" sz="3600" dirty="0"/>
          </a:p>
        </p:txBody>
      </p:sp>
      <p:pic>
        <p:nvPicPr>
          <p:cNvPr id="2052" name="Picture 4" descr="Image result for shy public speaking">
            <a:extLst>
              <a:ext uri="{FF2B5EF4-FFF2-40B4-BE49-F238E27FC236}">
                <a16:creationId xmlns:a16="http://schemas.microsoft.com/office/drawing/2014/main" id="{BA9FAD46-D875-4EF0-86C0-675283DB7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262" y="1253065"/>
            <a:ext cx="5818985" cy="375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866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B63C-988E-4034-8E2B-8D23E21E1AB4}"/>
              </a:ext>
            </a:extLst>
          </p:cNvPr>
          <p:cNvSpPr>
            <a:spLocks noGrp="1"/>
          </p:cNvSpPr>
          <p:nvPr>
            <p:ph type="title"/>
          </p:nvPr>
        </p:nvSpPr>
        <p:spPr/>
        <p:txBody>
          <a:bodyPr/>
          <a:lstStyle/>
          <a:p>
            <a:r>
              <a:rPr lang="en-CA" dirty="0"/>
              <a:t>Facial Expressions &amp; Gestures</a:t>
            </a:r>
          </a:p>
        </p:txBody>
      </p:sp>
      <p:sp>
        <p:nvSpPr>
          <p:cNvPr id="3" name="Content Placeholder 2">
            <a:extLst>
              <a:ext uri="{FF2B5EF4-FFF2-40B4-BE49-F238E27FC236}">
                <a16:creationId xmlns:a16="http://schemas.microsoft.com/office/drawing/2014/main" id="{CB8C77C0-1EEA-4387-89D6-6F768ADB388D}"/>
              </a:ext>
            </a:extLst>
          </p:cNvPr>
          <p:cNvSpPr>
            <a:spLocks noGrp="1"/>
          </p:cNvSpPr>
          <p:nvPr>
            <p:ph idx="1"/>
          </p:nvPr>
        </p:nvSpPr>
        <p:spPr/>
        <p:txBody>
          <a:bodyPr>
            <a:normAutofit lnSpcReduction="10000"/>
          </a:bodyPr>
          <a:lstStyle/>
          <a:p>
            <a:pPr marL="0" indent="0">
              <a:buNone/>
            </a:pPr>
            <a:r>
              <a:rPr lang="en-US" b="1" dirty="0"/>
              <a:t>exciting				enormous			terrible	       	painful                              </a:t>
            </a:r>
          </a:p>
          <a:p>
            <a:endParaRPr lang="en-US" b="1" dirty="0"/>
          </a:p>
          <a:p>
            <a:pPr marL="0" indent="0">
              <a:buNone/>
            </a:pPr>
            <a:r>
              <a:rPr lang="en-US" b="1" dirty="0"/>
              <a:t>strange				exhausting		tiny		             itchy                            </a:t>
            </a:r>
          </a:p>
          <a:p>
            <a:pPr marL="0" indent="0">
              <a:buNone/>
            </a:pPr>
            <a:endParaRPr lang="en-US" b="1" dirty="0"/>
          </a:p>
          <a:p>
            <a:pPr marL="0" indent="0">
              <a:buNone/>
            </a:pPr>
            <a:r>
              <a:rPr lang="en-US" b="1" dirty="0"/>
              <a:t>relax                        	smelly				funny				confused</a:t>
            </a:r>
            <a:endParaRPr lang="en-CA" dirty="0"/>
          </a:p>
          <a:p>
            <a:pPr marL="0" indent="0">
              <a:buNone/>
            </a:pPr>
            <a:endParaRPr lang="en-US" b="1" dirty="0"/>
          </a:p>
          <a:p>
            <a:pPr marL="0" indent="0">
              <a:buNone/>
            </a:pPr>
            <a:r>
              <a:rPr lang="en-US" b="1" dirty="0"/>
              <a:t>boring                         long	 			tired				hungry</a:t>
            </a:r>
            <a:endParaRPr lang="en-CA" dirty="0"/>
          </a:p>
        </p:txBody>
      </p:sp>
    </p:spTree>
    <p:extLst>
      <p:ext uri="{BB962C8B-B14F-4D97-AF65-F5344CB8AC3E}">
        <p14:creationId xmlns:p14="http://schemas.microsoft.com/office/powerpoint/2010/main" val="1918151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03B2-9296-4994-B10F-A342C82175D5}"/>
              </a:ext>
            </a:extLst>
          </p:cNvPr>
          <p:cNvSpPr>
            <a:spLocks noGrp="1"/>
          </p:cNvSpPr>
          <p:nvPr>
            <p:ph type="title"/>
          </p:nvPr>
        </p:nvSpPr>
        <p:spPr/>
        <p:txBody>
          <a:bodyPr/>
          <a:lstStyle/>
          <a:p>
            <a:r>
              <a:rPr lang="en-CA" dirty="0"/>
              <a:t>Knowing </a:t>
            </a:r>
            <a:r>
              <a:rPr lang="en-CA"/>
              <a:t>vs Using</a:t>
            </a:r>
            <a:endParaRPr lang="en-CA" dirty="0"/>
          </a:p>
        </p:txBody>
      </p:sp>
      <p:sp>
        <p:nvSpPr>
          <p:cNvPr id="3" name="Content Placeholder 2">
            <a:extLst>
              <a:ext uri="{FF2B5EF4-FFF2-40B4-BE49-F238E27FC236}">
                <a16:creationId xmlns:a16="http://schemas.microsoft.com/office/drawing/2014/main" id="{09CA51EC-BE22-4048-A055-462F8BABE2A2}"/>
              </a:ext>
            </a:extLst>
          </p:cNvPr>
          <p:cNvSpPr>
            <a:spLocks noGrp="1"/>
          </p:cNvSpPr>
          <p:nvPr>
            <p:ph idx="1"/>
          </p:nvPr>
        </p:nvSpPr>
        <p:spPr/>
        <p:txBody>
          <a:bodyPr>
            <a:normAutofit fontScale="85000" lnSpcReduction="10000"/>
          </a:bodyPr>
          <a:lstStyle/>
          <a:p>
            <a:r>
              <a:rPr lang="en-CA" dirty="0"/>
              <a:t>Children </a:t>
            </a:r>
            <a:r>
              <a:rPr lang="en-CA" i="1" dirty="0"/>
              <a:t>understand </a:t>
            </a:r>
            <a:r>
              <a:rPr lang="en-CA" dirty="0"/>
              <a:t>words and phrases way before they can </a:t>
            </a:r>
            <a:r>
              <a:rPr lang="en-CA" i="1" dirty="0"/>
              <a:t>say </a:t>
            </a:r>
            <a:r>
              <a:rPr lang="en-CA" dirty="0"/>
              <a:t>them: </a:t>
            </a:r>
          </a:p>
          <a:p>
            <a:endParaRPr lang="en-CA" dirty="0"/>
          </a:p>
          <a:p>
            <a:r>
              <a:rPr lang="en-CA" dirty="0"/>
              <a:t>A 2 year old can understand things like "Let's put on our shoes. It's time to go now" well before he/she is able to produce these phrases. </a:t>
            </a:r>
          </a:p>
          <a:p>
            <a:endParaRPr lang="en-CA" dirty="0"/>
          </a:p>
          <a:p>
            <a:r>
              <a:rPr lang="en-CA" dirty="0"/>
              <a:t>Adults </a:t>
            </a:r>
            <a:r>
              <a:rPr lang="en-CA" b="1" dirty="0"/>
              <a:t>receptive </a:t>
            </a:r>
            <a:r>
              <a:rPr lang="en-CA" dirty="0"/>
              <a:t>vocabulary remains considerably larger than their </a:t>
            </a:r>
            <a:r>
              <a:rPr lang="en-CA" b="1" dirty="0"/>
              <a:t>productive </a:t>
            </a:r>
            <a:r>
              <a:rPr lang="en-CA" dirty="0"/>
              <a:t>vocabulary. </a:t>
            </a:r>
          </a:p>
          <a:p>
            <a:endParaRPr lang="en-CA" dirty="0"/>
          </a:p>
          <a:p>
            <a:r>
              <a:rPr lang="en-CA" dirty="0"/>
              <a:t>This is also the same of learners of English as a second or additional language. </a:t>
            </a:r>
          </a:p>
        </p:txBody>
      </p:sp>
    </p:spTree>
    <p:extLst>
      <p:ext uri="{BB962C8B-B14F-4D97-AF65-F5344CB8AC3E}">
        <p14:creationId xmlns:p14="http://schemas.microsoft.com/office/powerpoint/2010/main" val="39211083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AD89-B158-4FF6-B86B-37DD78D127BF}"/>
              </a:ext>
            </a:extLst>
          </p:cNvPr>
          <p:cNvSpPr>
            <a:spLocks noGrp="1"/>
          </p:cNvSpPr>
          <p:nvPr>
            <p:ph type="title"/>
          </p:nvPr>
        </p:nvSpPr>
        <p:spPr/>
        <p:txBody>
          <a:bodyPr/>
          <a:lstStyle/>
          <a:p>
            <a:r>
              <a:rPr lang="en-CA" dirty="0"/>
              <a:t>Drawing</a:t>
            </a:r>
          </a:p>
        </p:txBody>
      </p:sp>
      <p:sp>
        <p:nvSpPr>
          <p:cNvPr id="3" name="Content Placeholder 2">
            <a:extLst>
              <a:ext uri="{FF2B5EF4-FFF2-40B4-BE49-F238E27FC236}">
                <a16:creationId xmlns:a16="http://schemas.microsoft.com/office/drawing/2014/main" id="{8213D444-45B1-4E07-B096-53090284F90D}"/>
              </a:ext>
            </a:extLst>
          </p:cNvPr>
          <p:cNvSpPr>
            <a:spLocks noGrp="1"/>
          </p:cNvSpPr>
          <p:nvPr>
            <p:ph idx="1"/>
          </p:nvPr>
        </p:nvSpPr>
        <p:spPr/>
        <p:txBody>
          <a:bodyPr/>
          <a:lstStyle/>
          <a:p>
            <a:r>
              <a:rPr lang="en-CA" dirty="0"/>
              <a:t>between</a:t>
            </a:r>
          </a:p>
          <a:p>
            <a:r>
              <a:rPr lang="en-CA" dirty="0"/>
              <a:t>ukulele</a:t>
            </a:r>
          </a:p>
          <a:p>
            <a:r>
              <a:rPr lang="en-CA" dirty="0"/>
              <a:t>angry</a:t>
            </a:r>
          </a:p>
          <a:p>
            <a:r>
              <a:rPr lang="en-CA" dirty="0"/>
              <a:t>scorpion</a:t>
            </a:r>
          </a:p>
          <a:p>
            <a:r>
              <a:rPr lang="en-CA" dirty="0"/>
              <a:t>bucket</a:t>
            </a:r>
          </a:p>
          <a:p>
            <a:r>
              <a:rPr lang="en-CA" dirty="0"/>
              <a:t>raccoon </a:t>
            </a:r>
          </a:p>
          <a:p>
            <a:endParaRPr lang="en-CA" dirty="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29192767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8F74-A78E-452B-BCB7-3119DE851B15}"/>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0993167-27A4-481E-BE90-A0089546CBFC}"/>
              </a:ext>
            </a:extLst>
          </p:cNvPr>
          <p:cNvSpPr>
            <a:spLocks noGrp="1"/>
          </p:cNvSpPr>
          <p:nvPr>
            <p:ph idx="1"/>
          </p:nvPr>
        </p:nvSpPr>
        <p:spPr/>
        <p:txBody>
          <a:bodyPr/>
          <a:lstStyle/>
          <a:p>
            <a:endParaRPr lang="en-CA"/>
          </a:p>
        </p:txBody>
      </p:sp>
      <p:pic>
        <p:nvPicPr>
          <p:cNvPr id="4" name="Picture 2" descr="J:\TTI LECTURES\Session 2-Vocabulary\Scanned activities\Presenting sets.jpg">
            <a:extLst>
              <a:ext uri="{FF2B5EF4-FFF2-40B4-BE49-F238E27FC236}">
                <a16:creationId xmlns:a16="http://schemas.microsoft.com/office/drawing/2014/main" id="{706FF83A-4FD2-4BF8-BAD2-886729F59C95}"/>
              </a:ext>
            </a:extLst>
          </p:cNvPr>
          <p:cNvPicPr>
            <a:picLocks noChangeAspect="1" noChangeArrowheads="1"/>
          </p:cNvPicPr>
          <p:nvPr/>
        </p:nvPicPr>
        <p:blipFill>
          <a:blip r:embed="rId2" cstate="print"/>
          <a:srcRect/>
          <a:stretch>
            <a:fillRect/>
          </a:stretch>
        </p:blipFill>
        <p:spPr bwMode="auto">
          <a:xfrm>
            <a:off x="926985" y="982132"/>
            <a:ext cx="10514962" cy="4893736"/>
          </a:xfrm>
          <a:prstGeom prst="rect">
            <a:avLst/>
          </a:prstGeom>
          <a:noFill/>
        </p:spPr>
      </p:pic>
    </p:spTree>
    <p:extLst>
      <p:ext uri="{BB962C8B-B14F-4D97-AF65-F5344CB8AC3E}">
        <p14:creationId xmlns:p14="http://schemas.microsoft.com/office/powerpoint/2010/main" val="24590914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9977-9ACA-4190-BAC4-2551DD0E221C}"/>
              </a:ext>
            </a:extLst>
          </p:cNvPr>
          <p:cNvSpPr>
            <a:spLocks noGrp="1"/>
          </p:cNvSpPr>
          <p:nvPr>
            <p:ph type="title"/>
          </p:nvPr>
        </p:nvSpPr>
        <p:spPr/>
        <p:txBody>
          <a:bodyPr/>
          <a:lstStyle/>
          <a:p>
            <a:r>
              <a:rPr lang="en-CA" dirty="0"/>
              <a:t>How would you teach the meaning ?</a:t>
            </a:r>
          </a:p>
        </p:txBody>
      </p:sp>
      <p:sp>
        <p:nvSpPr>
          <p:cNvPr id="3" name="Content Placeholder 2">
            <a:extLst>
              <a:ext uri="{FF2B5EF4-FFF2-40B4-BE49-F238E27FC236}">
                <a16:creationId xmlns:a16="http://schemas.microsoft.com/office/drawing/2014/main" id="{78DE2D4A-1459-4A3E-8FD2-02BD9CC026D1}"/>
              </a:ext>
            </a:extLst>
          </p:cNvPr>
          <p:cNvSpPr>
            <a:spLocks noGrp="1"/>
          </p:cNvSpPr>
          <p:nvPr>
            <p:ph idx="1"/>
          </p:nvPr>
        </p:nvSpPr>
        <p:spPr>
          <a:xfrm>
            <a:off x="1295401" y="2556932"/>
            <a:ext cx="3993775" cy="3318936"/>
          </a:xfrm>
        </p:spPr>
        <p:txBody>
          <a:bodyPr>
            <a:normAutofit fontScale="92500" lnSpcReduction="20000"/>
          </a:bodyPr>
          <a:lstStyle/>
          <a:p>
            <a:r>
              <a:rPr lang="en-CA" dirty="0"/>
              <a:t>candle (n)</a:t>
            </a:r>
          </a:p>
          <a:p>
            <a:r>
              <a:rPr lang="en-CA" dirty="0"/>
              <a:t>adore (v)</a:t>
            </a:r>
          </a:p>
          <a:p>
            <a:r>
              <a:rPr lang="en-CA" dirty="0"/>
              <a:t>rotate (v)</a:t>
            </a:r>
          </a:p>
          <a:p>
            <a:r>
              <a:rPr lang="en-CA" dirty="0"/>
              <a:t>fundamental (adj.)</a:t>
            </a:r>
          </a:p>
          <a:p>
            <a:r>
              <a:rPr lang="en-CA" dirty="0"/>
              <a:t>acceptable (adj.)</a:t>
            </a:r>
          </a:p>
          <a:p>
            <a:r>
              <a:rPr lang="en-CA" dirty="0"/>
              <a:t>suspect (n)</a:t>
            </a:r>
          </a:p>
          <a:p>
            <a:r>
              <a:rPr lang="en-CA" dirty="0"/>
              <a:t>accomplish (v)</a:t>
            </a:r>
          </a:p>
          <a:p>
            <a:r>
              <a:rPr lang="en-CA" dirty="0"/>
              <a:t>imagination (n)</a:t>
            </a:r>
          </a:p>
          <a:p>
            <a:endParaRPr lang="en-CA" dirty="0"/>
          </a:p>
          <a:p>
            <a:endParaRPr lang="en-CA" dirty="0"/>
          </a:p>
          <a:p>
            <a:endParaRPr lang="en-CA" dirty="0"/>
          </a:p>
          <a:p>
            <a:endParaRPr lang="en-CA" dirty="0"/>
          </a:p>
          <a:p>
            <a:endParaRPr lang="en-CA" dirty="0"/>
          </a:p>
          <a:p>
            <a:endParaRPr lang="en-CA" dirty="0"/>
          </a:p>
        </p:txBody>
      </p:sp>
      <p:sp>
        <p:nvSpPr>
          <p:cNvPr id="4" name="Content Placeholder 2">
            <a:extLst>
              <a:ext uri="{FF2B5EF4-FFF2-40B4-BE49-F238E27FC236}">
                <a16:creationId xmlns:a16="http://schemas.microsoft.com/office/drawing/2014/main" id="{424EB93A-458D-4598-A444-FB71B1E9444A}"/>
              </a:ext>
            </a:extLst>
          </p:cNvPr>
          <p:cNvSpPr txBox="1">
            <a:spLocks/>
          </p:cNvSpPr>
          <p:nvPr/>
        </p:nvSpPr>
        <p:spPr>
          <a:xfrm>
            <a:off x="4262719" y="2556932"/>
            <a:ext cx="3993775"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scandal (n)</a:t>
            </a:r>
          </a:p>
          <a:p>
            <a:r>
              <a:rPr lang="en-CA" dirty="0"/>
              <a:t>foolish (adj.)</a:t>
            </a:r>
          </a:p>
          <a:p>
            <a:r>
              <a:rPr lang="en-CA" dirty="0"/>
              <a:t>vein (n)</a:t>
            </a:r>
          </a:p>
          <a:p>
            <a:r>
              <a:rPr lang="en-CA" dirty="0"/>
              <a:t>controversial (adj.)</a:t>
            </a:r>
          </a:p>
          <a:p>
            <a:r>
              <a:rPr lang="en-CA" dirty="0"/>
              <a:t>ashamed (adj.)</a:t>
            </a:r>
          </a:p>
          <a:p>
            <a:r>
              <a:rPr lang="en-CA" dirty="0"/>
              <a:t>freezing (adj.)</a:t>
            </a:r>
          </a:p>
          <a:p>
            <a:r>
              <a:rPr lang="en-CA" dirty="0"/>
              <a:t>regularly (adv.)</a:t>
            </a:r>
          </a:p>
          <a:p>
            <a:r>
              <a:rPr lang="en-CA" dirty="0"/>
              <a:t>situation (n)</a:t>
            </a:r>
          </a:p>
          <a:p>
            <a:endParaRPr lang="en-CA" dirty="0"/>
          </a:p>
          <a:p>
            <a:endParaRPr lang="en-CA" dirty="0"/>
          </a:p>
          <a:p>
            <a:endParaRPr lang="en-CA" dirty="0"/>
          </a:p>
          <a:p>
            <a:endParaRPr lang="en-CA" dirty="0"/>
          </a:p>
          <a:p>
            <a:endParaRPr lang="en-CA" dirty="0"/>
          </a:p>
          <a:p>
            <a:endParaRPr lang="en-CA" dirty="0"/>
          </a:p>
        </p:txBody>
      </p:sp>
      <p:sp>
        <p:nvSpPr>
          <p:cNvPr id="5" name="Content Placeholder 2">
            <a:extLst>
              <a:ext uri="{FF2B5EF4-FFF2-40B4-BE49-F238E27FC236}">
                <a16:creationId xmlns:a16="http://schemas.microsoft.com/office/drawing/2014/main" id="{073D0B8E-9BC4-4D11-AD10-C20BA86805B0}"/>
              </a:ext>
            </a:extLst>
          </p:cNvPr>
          <p:cNvSpPr txBox="1">
            <a:spLocks/>
          </p:cNvSpPr>
          <p:nvPr/>
        </p:nvSpPr>
        <p:spPr>
          <a:xfrm>
            <a:off x="7230037" y="2460311"/>
            <a:ext cx="3993775"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evidence(n)</a:t>
            </a:r>
          </a:p>
          <a:p>
            <a:r>
              <a:rPr lang="en-CA" dirty="0"/>
              <a:t>pillar (n)</a:t>
            </a:r>
          </a:p>
          <a:p>
            <a:r>
              <a:rPr lang="en-CA" dirty="0"/>
              <a:t>common (adj.)</a:t>
            </a:r>
          </a:p>
          <a:p>
            <a:r>
              <a:rPr lang="en-CA" dirty="0"/>
              <a:t>seek (v)</a:t>
            </a:r>
          </a:p>
          <a:p>
            <a:r>
              <a:rPr lang="en-CA" dirty="0"/>
              <a:t>billboard (n)</a:t>
            </a:r>
          </a:p>
          <a:p>
            <a:r>
              <a:rPr lang="en-CA" dirty="0"/>
              <a:t>cautiously (adv.)</a:t>
            </a:r>
          </a:p>
          <a:p>
            <a:r>
              <a:rPr lang="en-CA" dirty="0"/>
              <a:t>near (adj.)</a:t>
            </a:r>
          </a:p>
          <a:p>
            <a:r>
              <a:rPr lang="en-CA" dirty="0"/>
              <a:t>serious(adj.)</a:t>
            </a:r>
          </a:p>
          <a:p>
            <a:endParaRPr lang="en-CA" dirty="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825524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6C76-ACAA-4F63-99A6-C9A61F6B31D6}"/>
              </a:ext>
            </a:extLst>
          </p:cNvPr>
          <p:cNvSpPr>
            <a:spLocks noGrp="1"/>
          </p:cNvSpPr>
          <p:nvPr>
            <p:ph type="title"/>
          </p:nvPr>
        </p:nvSpPr>
        <p:spPr/>
        <p:txBody>
          <a:bodyPr/>
          <a:lstStyle/>
          <a:p>
            <a:r>
              <a:rPr lang="en-CA" dirty="0"/>
              <a:t>Task</a:t>
            </a:r>
          </a:p>
        </p:txBody>
      </p:sp>
      <p:sp>
        <p:nvSpPr>
          <p:cNvPr id="3" name="Content Placeholder 2">
            <a:extLst>
              <a:ext uri="{FF2B5EF4-FFF2-40B4-BE49-F238E27FC236}">
                <a16:creationId xmlns:a16="http://schemas.microsoft.com/office/drawing/2014/main" id="{8EB904D9-ABB5-4404-A84B-6A41D7A3CC6A}"/>
              </a:ext>
            </a:extLst>
          </p:cNvPr>
          <p:cNvSpPr>
            <a:spLocks noGrp="1"/>
          </p:cNvSpPr>
          <p:nvPr>
            <p:ph idx="1"/>
          </p:nvPr>
        </p:nvSpPr>
        <p:spPr/>
        <p:txBody>
          <a:bodyPr/>
          <a:lstStyle/>
          <a:p>
            <a:r>
              <a:rPr lang="en-CA" dirty="0"/>
              <a:t>Practice directly teaching the meaning of </a:t>
            </a:r>
            <a:r>
              <a:rPr lang="en-CA" dirty="0" smtClean="0"/>
              <a:t>3 </a:t>
            </a:r>
            <a:r>
              <a:rPr lang="en-CA" dirty="0"/>
              <a:t>words on the </a:t>
            </a:r>
            <a:r>
              <a:rPr lang="en-CA" dirty="0" smtClean="0"/>
              <a:t>following list</a:t>
            </a:r>
            <a:r>
              <a:rPr lang="en-CA" dirty="0"/>
              <a:t>.</a:t>
            </a:r>
          </a:p>
        </p:txBody>
      </p:sp>
    </p:spTree>
    <p:extLst>
      <p:ext uri="{BB962C8B-B14F-4D97-AF65-F5344CB8AC3E}">
        <p14:creationId xmlns:p14="http://schemas.microsoft.com/office/powerpoint/2010/main" val="26713114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9977-9ACA-4190-BAC4-2551DD0E221C}"/>
              </a:ext>
            </a:extLst>
          </p:cNvPr>
          <p:cNvSpPr>
            <a:spLocks noGrp="1"/>
          </p:cNvSpPr>
          <p:nvPr>
            <p:ph type="title"/>
          </p:nvPr>
        </p:nvSpPr>
        <p:spPr/>
        <p:txBody>
          <a:bodyPr/>
          <a:lstStyle/>
          <a:p>
            <a:r>
              <a:rPr lang="en-CA" dirty="0"/>
              <a:t>How would you teach the meaning ?</a:t>
            </a:r>
          </a:p>
        </p:txBody>
      </p:sp>
      <p:sp>
        <p:nvSpPr>
          <p:cNvPr id="3" name="Content Placeholder 2">
            <a:extLst>
              <a:ext uri="{FF2B5EF4-FFF2-40B4-BE49-F238E27FC236}">
                <a16:creationId xmlns:a16="http://schemas.microsoft.com/office/drawing/2014/main" id="{78DE2D4A-1459-4A3E-8FD2-02BD9CC026D1}"/>
              </a:ext>
            </a:extLst>
          </p:cNvPr>
          <p:cNvSpPr>
            <a:spLocks noGrp="1"/>
          </p:cNvSpPr>
          <p:nvPr>
            <p:ph idx="1"/>
          </p:nvPr>
        </p:nvSpPr>
        <p:spPr>
          <a:xfrm>
            <a:off x="1295401" y="2556932"/>
            <a:ext cx="3993775" cy="3318936"/>
          </a:xfrm>
        </p:spPr>
        <p:txBody>
          <a:bodyPr>
            <a:normAutofit/>
          </a:bodyPr>
          <a:lstStyle/>
          <a:p>
            <a:r>
              <a:rPr lang="en-CA" dirty="0" smtClean="0"/>
              <a:t>rotate </a:t>
            </a:r>
            <a:r>
              <a:rPr lang="en-CA" dirty="0"/>
              <a:t>(v)</a:t>
            </a:r>
          </a:p>
          <a:p>
            <a:r>
              <a:rPr lang="en-CA" dirty="0"/>
              <a:t>fundamental (adj.)</a:t>
            </a:r>
          </a:p>
          <a:p>
            <a:r>
              <a:rPr lang="en-CA" dirty="0"/>
              <a:t>acceptable (adj.)</a:t>
            </a:r>
          </a:p>
          <a:p>
            <a:r>
              <a:rPr lang="en-CA" dirty="0" smtClean="0"/>
              <a:t>accomplish </a:t>
            </a:r>
            <a:r>
              <a:rPr lang="en-CA" dirty="0"/>
              <a:t>(v)</a:t>
            </a:r>
          </a:p>
          <a:p>
            <a:r>
              <a:rPr lang="en-CA" dirty="0"/>
              <a:t>imagination (n)</a:t>
            </a:r>
          </a:p>
          <a:p>
            <a:endParaRPr lang="en-CA" dirty="0"/>
          </a:p>
          <a:p>
            <a:endParaRPr lang="en-CA" dirty="0"/>
          </a:p>
          <a:p>
            <a:endParaRPr lang="en-CA" dirty="0"/>
          </a:p>
          <a:p>
            <a:endParaRPr lang="en-CA" dirty="0"/>
          </a:p>
          <a:p>
            <a:endParaRPr lang="en-CA" dirty="0"/>
          </a:p>
          <a:p>
            <a:endParaRPr lang="en-CA" dirty="0"/>
          </a:p>
        </p:txBody>
      </p:sp>
      <p:sp>
        <p:nvSpPr>
          <p:cNvPr id="4" name="Content Placeholder 2">
            <a:extLst>
              <a:ext uri="{FF2B5EF4-FFF2-40B4-BE49-F238E27FC236}">
                <a16:creationId xmlns:a16="http://schemas.microsoft.com/office/drawing/2014/main" id="{424EB93A-458D-4598-A444-FB71B1E9444A}"/>
              </a:ext>
            </a:extLst>
          </p:cNvPr>
          <p:cNvSpPr txBox="1">
            <a:spLocks/>
          </p:cNvSpPr>
          <p:nvPr/>
        </p:nvSpPr>
        <p:spPr>
          <a:xfrm>
            <a:off x="4262719" y="2556932"/>
            <a:ext cx="3993775"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scandal (n)</a:t>
            </a:r>
          </a:p>
          <a:p>
            <a:r>
              <a:rPr lang="en-CA" dirty="0"/>
              <a:t>foolish (adj.)</a:t>
            </a:r>
          </a:p>
          <a:p>
            <a:r>
              <a:rPr lang="en-CA" dirty="0" smtClean="0"/>
              <a:t>controversial </a:t>
            </a:r>
            <a:r>
              <a:rPr lang="en-CA" dirty="0"/>
              <a:t>(adj.)</a:t>
            </a:r>
          </a:p>
          <a:p>
            <a:r>
              <a:rPr lang="en-CA" dirty="0"/>
              <a:t>ashamed (adj.)</a:t>
            </a:r>
          </a:p>
          <a:p>
            <a:endParaRPr lang="en-CA" dirty="0"/>
          </a:p>
          <a:p>
            <a:endParaRPr lang="en-CA" dirty="0"/>
          </a:p>
          <a:p>
            <a:endParaRPr lang="en-CA" dirty="0"/>
          </a:p>
          <a:p>
            <a:endParaRPr lang="en-CA" dirty="0"/>
          </a:p>
          <a:p>
            <a:endParaRPr lang="en-CA" dirty="0"/>
          </a:p>
          <a:p>
            <a:endParaRPr lang="en-CA" dirty="0"/>
          </a:p>
        </p:txBody>
      </p:sp>
      <p:sp>
        <p:nvSpPr>
          <p:cNvPr id="5" name="Content Placeholder 2">
            <a:extLst>
              <a:ext uri="{FF2B5EF4-FFF2-40B4-BE49-F238E27FC236}">
                <a16:creationId xmlns:a16="http://schemas.microsoft.com/office/drawing/2014/main" id="{073D0B8E-9BC4-4D11-AD10-C20BA86805B0}"/>
              </a:ext>
            </a:extLst>
          </p:cNvPr>
          <p:cNvSpPr txBox="1">
            <a:spLocks/>
          </p:cNvSpPr>
          <p:nvPr/>
        </p:nvSpPr>
        <p:spPr>
          <a:xfrm>
            <a:off x="7230037" y="2460311"/>
            <a:ext cx="3993775"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smtClean="0"/>
              <a:t>common </a:t>
            </a:r>
            <a:r>
              <a:rPr lang="en-CA" dirty="0"/>
              <a:t>(adj.)</a:t>
            </a:r>
          </a:p>
          <a:p>
            <a:r>
              <a:rPr lang="en-CA" dirty="0" smtClean="0"/>
              <a:t>cautiously </a:t>
            </a:r>
            <a:r>
              <a:rPr lang="en-CA" dirty="0"/>
              <a:t>(adv.)</a:t>
            </a:r>
          </a:p>
          <a:p>
            <a:r>
              <a:rPr lang="en-CA" dirty="0" smtClean="0"/>
              <a:t>serious(adj.)</a:t>
            </a:r>
          </a:p>
          <a:p>
            <a:r>
              <a:rPr lang="en-CA" dirty="0"/>
              <a:t>regularly (adv.)</a:t>
            </a:r>
          </a:p>
          <a:p>
            <a:r>
              <a:rPr lang="en-CA" dirty="0"/>
              <a:t>situation (n)</a:t>
            </a:r>
          </a:p>
          <a:p>
            <a:endParaRPr lang="en-CA" dirty="0"/>
          </a:p>
          <a:p>
            <a:endParaRPr lang="en-CA" dirty="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31018465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62200"/>
            <a:ext cx="9144000" cy="781050"/>
          </a:xfrm>
        </p:spPr>
        <p:txBody>
          <a:bodyPr>
            <a:normAutofit fontScale="90000"/>
          </a:bodyPr>
          <a:lstStyle/>
          <a:p>
            <a:pPr algn="ctr"/>
            <a:r>
              <a:rPr lang="en-US" dirty="0"/>
              <a:t>Translating Words and Lexemes</a:t>
            </a:r>
          </a:p>
        </p:txBody>
      </p:sp>
      <p:sp>
        <p:nvSpPr>
          <p:cNvPr id="5" name="Subtitle 4">
            <a:extLst>
              <a:ext uri="{FF2B5EF4-FFF2-40B4-BE49-F238E27FC236}">
                <a16:creationId xmlns:a16="http://schemas.microsoft.com/office/drawing/2014/main" id="{0EFBE984-9BDB-4DBB-85FC-A26AA9D2AF2E}"/>
              </a:ext>
            </a:extLst>
          </p:cNvPr>
          <p:cNvSpPr>
            <a:spLocks noGrp="1"/>
          </p:cNvSpPr>
          <p:nvPr>
            <p:ph type="subTitle" idx="1"/>
          </p:nvPr>
        </p:nvSpPr>
        <p:spPr/>
        <p:txBody>
          <a:bodyPr/>
          <a:lstStyle/>
          <a:p>
            <a:r>
              <a:rPr lang="en-CA" dirty="0"/>
              <a:t>Examining the benefits and drawbacks</a:t>
            </a:r>
          </a:p>
        </p:txBody>
      </p:sp>
    </p:spTree>
    <p:extLst>
      <p:ext uri="{BB962C8B-B14F-4D97-AF65-F5344CB8AC3E}">
        <p14:creationId xmlns:p14="http://schemas.microsoft.com/office/powerpoint/2010/main" val="39119919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0823-7F7A-4617-A477-5378A1D2894B}"/>
              </a:ext>
            </a:extLst>
          </p:cNvPr>
          <p:cNvSpPr>
            <a:spLocks noGrp="1"/>
          </p:cNvSpPr>
          <p:nvPr>
            <p:ph type="title"/>
          </p:nvPr>
        </p:nvSpPr>
        <p:spPr/>
        <p:txBody>
          <a:bodyPr>
            <a:normAutofit/>
          </a:bodyPr>
          <a:lstStyle/>
          <a:p>
            <a:r>
              <a:rPr lang="en-CA" dirty="0"/>
              <a:t>Benefits and Drawbacks</a:t>
            </a:r>
          </a:p>
        </p:txBody>
      </p:sp>
      <p:sp>
        <p:nvSpPr>
          <p:cNvPr id="3" name="Content Placeholder 2">
            <a:extLst>
              <a:ext uri="{FF2B5EF4-FFF2-40B4-BE49-F238E27FC236}">
                <a16:creationId xmlns:a16="http://schemas.microsoft.com/office/drawing/2014/main" id="{E5811A18-0905-464E-A695-7E41D3ACEE2E}"/>
              </a:ext>
            </a:extLst>
          </p:cNvPr>
          <p:cNvSpPr>
            <a:spLocks noGrp="1"/>
          </p:cNvSpPr>
          <p:nvPr>
            <p:ph idx="1"/>
          </p:nvPr>
        </p:nvSpPr>
        <p:spPr/>
        <p:txBody>
          <a:bodyPr/>
          <a:lstStyle/>
          <a:p>
            <a:r>
              <a:rPr lang="en-CA" dirty="0"/>
              <a:t>What are some of the benefits and drawbacks of translation when teaching the meaning of vocabulary items or lexis?</a:t>
            </a:r>
          </a:p>
        </p:txBody>
      </p:sp>
    </p:spTree>
    <p:extLst>
      <p:ext uri="{BB962C8B-B14F-4D97-AF65-F5344CB8AC3E}">
        <p14:creationId xmlns:p14="http://schemas.microsoft.com/office/powerpoint/2010/main" val="9876310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dirty="0">
                <a:solidFill>
                  <a:schemeClr val="accent1"/>
                </a:solidFill>
              </a:rPr>
              <a:t>Key Points when translating</a:t>
            </a:r>
            <a:endParaRPr lang="en-US" i="1" dirty="0"/>
          </a:p>
        </p:txBody>
      </p:sp>
      <p:sp>
        <p:nvSpPr>
          <p:cNvPr id="3" name="Content Placeholder 2"/>
          <p:cNvSpPr>
            <a:spLocks noGrp="1"/>
          </p:cNvSpPr>
          <p:nvPr>
            <p:ph idx="1"/>
          </p:nvPr>
        </p:nvSpPr>
        <p:spPr>
          <a:xfrm>
            <a:off x="1770530" y="2501153"/>
            <a:ext cx="8686800" cy="4593336"/>
          </a:xfrm>
        </p:spPr>
        <p:txBody>
          <a:bodyPr>
            <a:normAutofit/>
          </a:bodyPr>
          <a:lstStyle/>
          <a:p>
            <a:pPr>
              <a:lnSpc>
                <a:spcPct val="150000"/>
              </a:lnSpc>
              <a:buFont typeface="Arial" pitchFamily="34" charset="0"/>
              <a:buChar char="•"/>
            </a:pPr>
            <a:r>
              <a:rPr lang="en-CA" dirty="0"/>
              <a:t>If </a:t>
            </a:r>
            <a:r>
              <a:rPr lang="en-CA" b="1" dirty="0"/>
              <a:t>used judiciously</a:t>
            </a:r>
            <a:r>
              <a:rPr lang="en-CA" dirty="0"/>
              <a:t>, it can </a:t>
            </a:r>
            <a:r>
              <a:rPr lang="en-CA" b="1" dirty="0"/>
              <a:t>aid</a:t>
            </a:r>
            <a:r>
              <a:rPr lang="en-CA" dirty="0"/>
              <a:t> language acquisition.</a:t>
            </a:r>
          </a:p>
          <a:p>
            <a:pPr>
              <a:lnSpc>
                <a:spcPct val="150000"/>
              </a:lnSpc>
              <a:buFont typeface="Arial" pitchFamily="34" charset="0"/>
              <a:buChar char="•"/>
            </a:pPr>
            <a:endParaRPr lang="en-CA" dirty="0"/>
          </a:p>
          <a:p>
            <a:pPr>
              <a:lnSpc>
                <a:spcPct val="150000"/>
              </a:lnSpc>
              <a:buFont typeface="Arial" pitchFamily="34" charset="0"/>
              <a:buChar char="•"/>
            </a:pPr>
            <a:endParaRPr lang="en-CA" dirty="0"/>
          </a:p>
          <a:p>
            <a:pPr>
              <a:lnSpc>
                <a:spcPct val="150000"/>
              </a:lnSpc>
              <a:buFont typeface="Arial" pitchFamily="34" charset="0"/>
              <a:buChar char="•"/>
            </a:pPr>
            <a:r>
              <a:rPr lang="en-CA" dirty="0"/>
              <a:t>If </a:t>
            </a:r>
            <a:r>
              <a:rPr lang="en-CA" b="1" dirty="0"/>
              <a:t>used haphazardly</a:t>
            </a:r>
            <a:r>
              <a:rPr lang="en-CA" dirty="0"/>
              <a:t>, it can </a:t>
            </a:r>
            <a:r>
              <a:rPr lang="en-CA" b="1" dirty="0"/>
              <a:t>inhibit</a:t>
            </a:r>
            <a:r>
              <a:rPr lang="en-CA" dirty="0"/>
              <a:t> language acquisition.</a:t>
            </a:r>
          </a:p>
          <a:p>
            <a:pPr>
              <a:lnSpc>
                <a:spcPct val="150000"/>
              </a:lnSpc>
              <a:buNone/>
            </a:pPr>
            <a:endParaRPr lang="en-CA" dirty="0"/>
          </a:p>
        </p:txBody>
      </p:sp>
      <p:pic>
        <p:nvPicPr>
          <p:cNvPr id="3074" name="Picture 2" descr="http://us.123rf.com/400wm/400/400/lightwise/lightwise1205/lightwise120500065/13838362-choice-and-decisions-road-signs-as-yellow-warning-highway-signage-with-two-arrows-going-in-opposite-.jpg"/>
          <p:cNvPicPr>
            <a:picLocks noChangeAspect="1" noChangeArrowheads="1"/>
          </p:cNvPicPr>
          <p:nvPr/>
        </p:nvPicPr>
        <p:blipFill>
          <a:blip r:embed="rId2" cstate="print"/>
          <a:srcRect/>
          <a:stretch>
            <a:fillRect/>
          </a:stretch>
        </p:blipFill>
        <p:spPr bwMode="auto">
          <a:xfrm>
            <a:off x="4159623" y="3294530"/>
            <a:ext cx="2684929" cy="1231988"/>
          </a:xfrm>
          <a:prstGeom prst="rect">
            <a:avLst/>
          </a:prstGeom>
          <a:noFill/>
        </p:spPr>
      </p:pic>
    </p:spTree>
    <p:extLst>
      <p:ext uri="{BB962C8B-B14F-4D97-AF65-F5344CB8AC3E}">
        <p14:creationId xmlns:p14="http://schemas.microsoft.com/office/powerpoint/2010/main" val="25334260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dirty="0">
                <a:solidFill>
                  <a:schemeClr val="accent1"/>
                </a:solidFill>
              </a:rPr>
              <a:t>When translating… </a:t>
            </a:r>
            <a:endParaRPr lang="en-US" i="1" dirty="0"/>
          </a:p>
        </p:txBody>
      </p:sp>
      <p:sp>
        <p:nvSpPr>
          <p:cNvPr id="3" name="Content Placeholder 2"/>
          <p:cNvSpPr>
            <a:spLocks noGrp="1"/>
          </p:cNvSpPr>
          <p:nvPr>
            <p:ph idx="1"/>
          </p:nvPr>
        </p:nvSpPr>
        <p:spPr>
          <a:xfrm>
            <a:off x="1524000" y="2825007"/>
            <a:ext cx="8686800" cy="4593336"/>
          </a:xfrm>
        </p:spPr>
        <p:txBody>
          <a:bodyPr>
            <a:normAutofit/>
          </a:bodyPr>
          <a:lstStyle/>
          <a:p>
            <a:pPr>
              <a:lnSpc>
                <a:spcPct val="150000"/>
              </a:lnSpc>
              <a:buFont typeface="Arial" pitchFamily="34" charset="0"/>
              <a:buChar char="•"/>
            </a:pPr>
            <a:r>
              <a:rPr lang="en-CA" dirty="0"/>
              <a:t>Use translation </a:t>
            </a:r>
            <a:r>
              <a:rPr lang="en-CA" b="1" u="sng" dirty="0"/>
              <a:t>as a tool </a:t>
            </a:r>
            <a:r>
              <a:rPr lang="en-CA" dirty="0"/>
              <a:t>not as a habit. </a:t>
            </a:r>
          </a:p>
          <a:p>
            <a:pPr marL="0" indent="0">
              <a:lnSpc>
                <a:spcPct val="150000"/>
              </a:lnSpc>
              <a:buNone/>
            </a:pPr>
            <a:endParaRPr lang="en-CA" dirty="0"/>
          </a:p>
          <a:p>
            <a:pPr>
              <a:lnSpc>
                <a:spcPct val="150000"/>
              </a:lnSpc>
              <a:buFont typeface="Arial" pitchFamily="34" charset="0"/>
              <a:buChar char="•"/>
            </a:pPr>
            <a:r>
              <a:rPr lang="en-CA" dirty="0"/>
              <a:t>Literal translation can be </a:t>
            </a:r>
            <a:r>
              <a:rPr lang="en-CA" b="1" u="sng" dirty="0"/>
              <a:t>dangerous!</a:t>
            </a:r>
          </a:p>
          <a:p>
            <a:pPr>
              <a:lnSpc>
                <a:spcPct val="150000"/>
              </a:lnSpc>
              <a:buFont typeface="Arial" pitchFamily="34" charset="0"/>
              <a:buChar char="•"/>
            </a:pPr>
            <a:endParaRPr lang="en-CA" dirty="0"/>
          </a:p>
        </p:txBody>
      </p:sp>
      <p:pic>
        <p:nvPicPr>
          <p:cNvPr id="10242" name="Picture 2" descr="https://encrypted-tbn2.gstatic.com/images?q=tbn:ANd9GcR31owAUrO30HMElhZTRws1G_PuEAggLC6lCaa-_fR_VKmzoJBJ-Q"/>
          <p:cNvPicPr>
            <a:picLocks noChangeAspect="1" noChangeArrowheads="1"/>
          </p:cNvPicPr>
          <p:nvPr/>
        </p:nvPicPr>
        <p:blipFill>
          <a:blip r:embed="rId2" cstate="print"/>
          <a:srcRect/>
          <a:stretch>
            <a:fillRect/>
          </a:stretch>
        </p:blipFill>
        <p:spPr bwMode="auto">
          <a:xfrm>
            <a:off x="7241340" y="4186518"/>
            <a:ext cx="914400" cy="676166"/>
          </a:xfrm>
          <a:prstGeom prst="rect">
            <a:avLst/>
          </a:prstGeom>
          <a:noFill/>
        </p:spPr>
      </p:pic>
      <p:pic>
        <p:nvPicPr>
          <p:cNvPr id="10244" name="Picture 4" descr="http://us.123rf.com/400wm/400/400/sorad/sorad1103/sorad110300077/9128467-tool-guy.jpg"/>
          <p:cNvPicPr>
            <a:picLocks noChangeAspect="1" noChangeArrowheads="1"/>
          </p:cNvPicPr>
          <p:nvPr/>
        </p:nvPicPr>
        <p:blipFill>
          <a:blip r:embed="rId3" cstate="print"/>
          <a:srcRect/>
          <a:stretch>
            <a:fillRect/>
          </a:stretch>
        </p:blipFill>
        <p:spPr bwMode="auto">
          <a:xfrm>
            <a:off x="7010401" y="2571185"/>
            <a:ext cx="1145339" cy="933451"/>
          </a:xfrm>
          <a:prstGeom prst="rect">
            <a:avLst/>
          </a:prstGeom>
          <a:noFill/>
        </p:spPr>
      </p:pic>
    </p:spTree>
    <p:extLst>
      <p:ext uri="{BB962C8B-B14F-4D97-AF65-F5344CB8AC3E}">
        <p14:creationId xmlns:p14="http://schemas.microsoft.com/office/powerpoint/2010/main" val="996032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Translation Practices</a:t>
            </a:r>
          </a:p>
        </p:txBody>
      </p:sp>
      <p:pic>
        <p:nvPicPr>
          <p:cNvPr id="4" name="Picture 3">
            <a:extLst>
              <a:ext uri="{FF2B5EF4-FFF2-40B4-BE49-F238E27FC236}">
                <a16:creationId xmlns:a16="http://schemas.microsoft.com/office/drawing/2014/main" id="{29ED7AC6-4047-48CA-8C60-25F1E799638D}"/>
              </a:ext>
            </a:extLst>
          </p:cNvPr>
          <p:cNvPicPr>
            <a:picLocks noChangeAspect="1"/>
          </p:cNvPicPr>
          <p:nvPr/>
        </p:nvPicPr>
        <p:blipFill rotWithShape="1">
          <a:blip r:embed="rId2"/>
          <a:srcRect l="6911" t="22746" r="53529" b="58431"/>
          <a:stretch/>
        </p:blipFill>
        <p:spPr>
          <a:xfrm>
            <a:off x="971545" y="2707340"/>
            <a:ext cx="10248909" cy="2743201"/>
          </a:xfrm>
          <a:prstGeom prst="rect">
            <a:avLst/>
          </a:prstGeom>
        </p:spPr>
      </p:pic>
    </p:spTree>
    <p:extLst>
      <p:ext uri="{BB962C8B-B14F-4D97-AF65-F5344CB8AC3E}">
        <p14:creationId xmlns:p14="http://schemas.microsoft.com/office/powerpoint/2010/main" val="2210854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7D97-201D-48B4-9FE5-78AF1F3BB08D}"/>
              </a:ext>
            </a:extLst>
          </p:cNvPr>
          <p:cNvSpPr>
            <a:spLocks noGrp="1"/>
          </p:cNvSpPr>
          <p:nvPr>
            <p:ph type="title"/>
          </p:nvPr>
        </p:nvSpPr>
        <p:spPr/>
        <p:txBody>
          <a:bodyPr/>
          <a:lstStyle/>
          <a:p>
            <a:r>
              <a:rPr lang="en-CA" dirty="0"/>
              <a:t>Receptive vs. Productive</a:t>
            </a:r>
          </a:p>
        </p:txBody>
      </p:sp>
      <p:sp>
        <p:nvSpPr>
          <p:cNvPr id="3" name="Content Placeholder 2">
            <a:extLst>
              <a:ext uri="{FF2B5EF4-FFF2-40B4-BE49-F238E27FC236}">
                <a16:creationId xmlns:a16="http://schemas.microsoft.com/office/drawing/2014/main" id="{BB0FC522-5967-4F4C-943F-4C63339474C2}"/>
              </a:ext>
            </a:extLst>
          </p:cNvPr>
          <p:cNvSpPr>
            <a:spLocks noGrp="1"/>
          </p:cNvSpPr>
          <p:nvPr>
            <p:ph idx="1"/>
          </p:nvPr>
        </p:nvSpPr>
        <p:spPr>
          <a:xfrm>
            <a:off x="1295401" y="2556932"/>
            <a:ext cx="4308986" cy="3318936"/>
          </a:xfrm>
        </p:spPr>
        <p:txBody>
          <a:bodyPr/>
          <a:lstStyle/>
          <a:p>
            <a:r>
              <a:rPr lang="en-CA" dirty="0"/>
              <a:t>You are in </a:t>
            </a:r>
            <a:r>
              <a:rPr lang="en-CA" b="1" dirty="0"/>
              <a:t>receptive </a:t>
            </a:r>
            <a:r>
              <a:rPr lang="en-CA" dirty="0"/>
              <a:t>control of the words that you understand when you hear them or read them.</a:t>
            </a:r>
          </a:p>
          <a:p>
            <a:r>
              <a:rPr lang="en-CA" dirty="0"/>
              <a:t>You are in </a:t>
            </a:r>
            <a:r>
              <a:rPr lang="en-CA" b="1" dirty="0"/>
              <a:t>productive </a:t>
            </a:r>
            <a:r>
              <a:rPr lang="en-CA" dirty="0"/>
              <a:t>control of the words that you use to express yourself, in speech or in writing.</a:t>
            </a:r>
          </a:p>
          <a:p>
            <a:endParaRPr lang="en-CA" dirty="0"/>
          </a:p>
        </p:txBody>
      </p:sp>
      <p:pic>
        <p:nvPicPr>
          <p:cNvPr id="1026" name="Picture 2" descr="Image result for receptive vs productive vocabulary">
            <a:extLst>
              <a:ext uri="{FF2B5EF4-FFF2-40B4-BE49-F238E27FC236}">
                <a16:creationId xmlns:a16="http://schemas.microsoft.com/office/drawing/2014/main" id="{58EB016D-3579-4FC9-8B61-A8A9AED4A53A}"/>
              </a:ext>
            </a:extLst>
          </p:cNvPr>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b="17559"/>
          <a:stretch/>
        </p:blipFill>
        <p:spPr bwMode="auto">
          <a:xfrm>
            <a:off x="5899355" y="2418735"/>
            <a:ext cx="5449796" cy="345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496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1823-5251-4599-A739-6E08EC3CE7D4}"/>
              </a:ext>
            </a:extLst>
          </p:cNvPr>
          <p:cNvSpPr>
            <a:spLocks noGrp="1"/>
          </p:cNvSpPr>
          <p:nvPr>
            <p:ph type="title"/>
          </p:nvPr>
        </p:nvSpPr>
        <p:spPr/>
        <p:txBody>
          <a:bodyPr/>
          <a:lstStyle/>
          <a:p>
            <a:r>
              <a:rPr lang="en-CA" dirty="0"/>
              <a:t>Common Classroom Practices</a:t>
            </a:r>
          </a:p>
        </p:txBody>
      </p:sp>
      <p:sp>
        <p:nvSpPr>
          <p:cNvPr id="3" name="Content Placeholder 2">
            <a:extLst>
              <a:ext uri="{FF2B5EF4-FFF2-40B4-BE49-F238E27FC236}">
                <a16:creationId xmlns:a16="http://schemas.microsoft.com/office/drawing/2014/main" id="{5B8C0DCB-00D2-4ECD-BE73-2FAC7742B570}"/>
              </a:ext>
            </a:extLst>
          </p:cNvPr>
          <p:cNvSpPr>
            <a:spLocks noGrp="1"/>
          </p:cNvSpPr>
          <p:nvPr>
            <p:ph idx="1"/>
          </p:nvPr>
        </p:nvSpPr>
        <p:spPr/>
        <p:txBody>
          <a:bodyPr/>
          <a:lstStyle/>
          <a:p>
            <a:pPr defTabSz="914400" fontAlgn="base">
              <a:spcAft>
                <a:spcPct val="0"/>
              </a:spcAft>
              <a:buFont typeface="Arial" pitchFamily="34" charset="0"/>
              <a:buChar char="•"/>
              <a:defRPr/>
            </a:pPr>
            <a:r>
              <a:rPr lang="en-CA" kern="0" dirty="0">
                <a:solidFill>
                  <a:schemeClr val="tx2"/>
                </a:solidFill>
              </a:rPr>
              <a:t> </a:t>
            </a:r>
            <a:r>
              <a:rPr lang="en-US" kern="0" dirty="0">
                <a:solidFill>
                  <a:schemeClr val="tx2"/>
                </a:solidFill>
              </a:rPr>
              <a:t>Teacher translating text for students line by line as they read. </a:t>
            </a:r>
          </a:p>
          <a:p>
            <a:pPr defTabSz="914400" fontAlgn="base">
              <a:spcAft>
                <a:spcPct val="0"/>
              </a:spcAft>
              <a:buFont typeface="Arial" pitchFamily="34" charset="0"/>
              <a:buChar char="•"/>
              <a:defRPr/>
            </a:pPr>
            <a:endParaRPr lang="en-US" kern="0" dirty="0">
              <a:solidFill>
                <a:schemeClr val="tx2"/>
              </a:solidFill>
            </a:endParaRPr>
          </a:p>
          <a:p>
            <a:pPr defTabSz="914400" fontAlgn="base">
              <a:spcAft>
                <a:spcPct val="0"/>
              </a:spcAft>
              <a:buFont typeface="Arial" pitchFamily="34" charset="0"/>
              <a:buChar char="•"/>
              <a:defRPr/>
            </a:pPr>
            <a:r>
              <a:rPr lang="en-US" kern="0" dirty="0">
                <a:solidFill>
                  <a:schemeClr val="tx2"/>
                </a:solidFill>
              </a:rPr>
              <a:t> Directly translating words/ phrases.</a:t>
            </a:r>
          </a:p>
          <a:p>
            <a:pPr defTabSz="914400" fontAlgn="base">
              <a:spcAft>
                <a:spcPct val="0"/>
              </a:spcAft>
              <a:defRPr/>
            </a:pPr>
            <a:endParaRPr lang="en-US" kern="0" dirty="0">
              <a:solidFill>
                <a:schemeClr val="tx2"/>
              </a:solidFill>
            </a:endParaRPr>
          </a:p>
          <a:p>
            <a:pPr defTabSz="914400" fontAlgn="base">
              <a:spcAft>
                <a:spcPct val="0"/>
              </a:spcAft>
              <a:buFont typeface="Arial" pitchFamily="34" charset="0"/>
              <a:buChar char="•"/>
              <a:defRPr/>
            </a:pPr>
            <a:r>
              <a:rPr lang="en-US" kern="0" dirty="0">
                <a:solidFill>
                  <a:schemeClr val="tx2"/>
                </a:solidFill>
              </a:rPr>
              <a:t>Matching English words with Korean words.</a:t>
            </a:r>
          </a:p>
          <a:p>
            <a:endParaRPr lang="en-CA" dirty="0"/>
          </a:p>
        </p:txBody>
      </p:sp>
    </p:spTree>
    <p:extLst>
      <p:ext uri="{BB962C8B-B14F-4D97-AF65-F5344CB8AC3E}">
        <p14:creationId xmlns:p14="http://schemas.microsoft.com/office/powerpoint/2010/main" val="6389170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4648201"/>
            <a:ext cx="3307059" cy="461665"/>
          </a:xfrm>
          <a:prstGeom prst="rect">
            <a:avLst/>
          </a:prstGeom>
          <a:noFill/>
        </p:spPr>
        <p:txBody>
          <a:bodyPr wrap="none" rtlCol="0">
            <a:spAutoFit/>
          </a:bodyPr>
          <a:lstStyle/>
          <a:p>
            <a:r>
              <a:rPr lang="en-CA" sz="2400" dirty="0">
                <a:solidFill>
                  <a:schemeClr val="tx2"/>
                </a:solidFill>
              </a:rPr>
              <a:t>Student Centered Support</a:t>
            </a:r>
            <a:endParaRPr lang="en-US" sz="2400" dirty="0">
              <a:solidFill>
                <a:schemeClr val="tx2"/>
              </a:solidFill>
            </a:endParaRPr>
          </a:p>
        </p:txBody>
      </p:sp>
      <p:sp>
        <p:nvSpPr>
          <p:cNvPr id="5" name="TextBox 4"/>
          <p:cNvSpPr txBox="1"/>
          <p:nvPr/>
        </p:nvSpPr>
        <p:spPr>
          <a:xfrm>
            <a:off x="6400800" y="4648201"/>
            <a:ext cx="3327386" cy="461665"/>
          </a:xfrm>
          <a:prstGeom prst="rect">
            <a:avLst/>
          </a:prstGeom>
          <a:noFill/>
        </p:spPr>
        <p:txBody>
          <a:bodyPr wrap="none" rtlCol="0">
            <a:spAutoFit/>
          </a:bodyPr>
          <a:lstStyle/>
          <a:p>
            <a:r>
              <a:rPr lang="en-CA" sz="2400" dirty="0">
                <a:solidFill>
                  <a:schemeClr val="tx2"/>
                </a:solidFill>
              </a:rPr>
              <a:t>Teacher Centered Support</a:t>
            </a:r>
            <a:endParaRPr lang="en-US" sz="2400" dirty="0">
              <a:solidFill>
                <a:schemeClr val="tx2"/>
              </a:solidFill>
            </a:endParaRPr>
          </a:p>
        </p:txBody>
      </p:sp>
      <p:sp>
        <p:nvSpPr>
          <p:cNvPr id="6" name="Down Arrow 5"/>
          <p:cNvSpPr/>
          <p:nvPr/>
        </p:nvSpPr>
        <p:spPr bwMode="auto">
          <a:xfrm rot="1750502">
            <a:off x="3987202" y="3000306"/>
            <a:ext cx="533400" cy="1600200"/>
          </a:xfrm>
          <a:prstGeom prst="downArrow">
            <a:avLst/>
          </a:prstGeom>
          <a:solidFill>
            <a:srgbClr val="9078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Arial" charset="0"/>
            </a:endParaRPr>
          </a:p>
        </p:txBody>
      </p:sp>
      <p:sp>
        <p:nvSpPr>
          <p:cNvPr id="8" name="Down Arrow 7"/>
          <p:cNvSpPr/>
          <p:nvPr/>
        </p:nvSpPr>
        <p:spPr bwMode="auto">
          <a:xfrm rot="19874929">
            <a:off x="7590973" y="3001446"/>
            <a:ext cx="533400" cy="1600200"/>
          </a:xfrm>
          <a:prstGeom prst="downArrow">
            <a:avLst/>
          </a:prstGeom>
          <a:solidFill>
            <a:srgbClr val="9078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Arial" charset="0"/>
            </a:endParaRPr>
          </a:p>
        </p:txBody>
      </p:sp>
      <p:sp>
        <p:nvSpPr>
          <p:cNvPr id="2" name="Title 1"/>
          <p:cNvSpPr>
            <a:spLocks noGrp="1"/>
          </p:cNvSpPr>
          <p:nvPr>
            <p:ph type="title"/>
          </p:nvPr>
        </p:nvSpPr>
        <p:spPr/>
        <p:txBody>
          <a:bodyPr/>
          <a:lstStyle/>
          <a:p>
            <a:r>
              <a:rPr lang="en-US" dirty="0"/>
              <a:t>Supported L1 Practices</a:t>
            </a:r>
          </a:p>
        </p:txBody>
      </p:sp>
    </p:spTree>
    <p:extLst>
      <p:ext uri="{BB962C8B-B14F-4D97-AF65-F5344CB8AC3E}">
        <p14:creationId xmlns:p14="http://schemas.microsoft.com/office/powerpoint/2010/main" val="7931954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F5CB-36F1-47B8-A5DE-65A77136D8A7}"/>
              </a:ext>
            </a:extLst>
          </p:cNvPr>
          <p:cNvSpPr>
            <a:spLocks noGrp="1"/>
          </p:cNvSpPr>
          <p:nvPr>
            <p:ph type="title"/>
          </p:nvPr>
        </p:nvSpPr>
        <p:spPr/>
        <p:txBody>
          <a:bodyPr>
            <a:normAutofit fontScale="90000"/>
          </a:bodyPr>
          <a:lstStyle/>
          <a:p>
            <a:r>
              <a:rPr lang="en-CA" dirty="0">
                <a:solidFill>
                  <a:schemeClr val="tx2"/>
                </a:solidFill>
              </a:rPr>
              <a:t>Student Centered Support</a:t>
            </a:r>
            <a:r>
              <a:rPr lang="en-US" dirty="0">
                <a:solidFill>
                  <a:schemeClr val="tx2"/>
                </a:solidFill>
              </a:rPr>
              <a:t/>
            </a:r>
            <a:br>
              <a:rPr lang="en-US" dirty="0">
                <a:solidFill>
                  <a:schemeClr val="tx2"/>
                </a:solidFill>
              </a:rPr>
            </a:br>
            <a:endParaRPr lang="en-CA" dirty="0"/>
          </a:p>
        </p:txBody>
      </p:sp>
      <p:sp>
        <p:nvSpPr>
          <p:cNvPr id="3" name="Content Placeholder 2">
            <a:extLst>
              <a:ext uri="{FF2B5EF4-FFF2-40B4-BE49-F238E27FC236}">
                <a16:creationId xmlns:a16="http://schemas.microsoft.com/office/drawing/2014/main" id="{303B30F1-83A8-4ACE-BAF0-7DD96E86AE0D}"/>
              </a:ext>
            </a:extLst>
          </p:cNvPr>
          <p:cNvSpPr>
            <a:spLocks noGrp="1"/>
          </p:cNvSpPr>
          <p:nvPr>
            <p:ph idx="1"/>
          </p:nvPr>
        </p:nvSpPr>
        <p:spPr>
          <a:xfrm>
            <a:off x="1295402" y="3363756"/>
            <a:ext cx="9601196" cy="1279962"/>
          </a:xfrm>
        </p:spPr>
        <p:txBody>
          <a:bodyPr/>
          <a:lstStyle/>
          <a:p>
            <a:pPr defTabSz="914400" fontAlgn="base">
              <a:spcAft>
                <a:spcPct val="0"/>
              </a:spcAft>
              <a:buFont typeface="Arial" pitchFamily="34" charset="0"/>
              <a:buChar char="•"/>
              <a:defRPr/>
            </a:pPr>
            <a:r>
              <a:rPr lang="en-US" kern="0" dirty="0">
                <a:solidFill>
                  <a:schemeClr val="tx2"/>
                </a:solidFill>
              </a:rPr>
              <a:t>Facilitating and aiding the comprehension of L2 that </a:t>
            </a:r>
            <a:r>
              <a:rPr lang="en-US" b="1" kern="0" dirty="0">
                <a:solidFill>
                  <a:schemeClr val="tx2"/>
                </a:solidFill>
              </a:rPr>
              <a:t>is extremely difficult or abstract</a:t>
            </a:r>
            <a:r>
              <a:rPr lang="en-US" kern="0" dirty="0">
                <a:solidFill>
                  <a:schemeClr val="tx2"/>
                </a:solidFill>
              </a:rPr>
              <a:t> through translation or explanation in L1.</a:t>
            </a:r>
          </a:p>
          <a:p>
            <a:pPr defTabSz="914400" fontAlgn="base">
              <a:spcAft>
                <a:spcPct val="0"/>
              </a:spcAft>
              <a:buFont typeface="Arial" pitchFamily="34" charset="0"/>
              <a:buChar char="•"/>
              <a:defRPr/>
            </a:pPr>
            <a:endParaRPr lang="en-US" kern="0" dirty="0">
              <a:solidFill>
                <a:schemeClr val="tx2"/>
              </a:solidFill>
            </a:endParaRPr>
          </a:p>
          <a:p>
            <a:pPr marL="0" indent="0">
              <a:buNone/>
            </a:pPr>
            <a:endParaRPr lang="en-CA" dirty="0"/>
          </a:p>
        </p:txBody>
      </p:sp>
    </p:spTree>
    <p:extLst>
      <p:ext uri="{BB962C8B-B14F-4D97-AF65-F5344CB8AC3E}">
        <p14:creationId xmlns:p14="http://schemas.microsoft.com/office/powerpoint/2010/main" val="21609940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21DC-85A3-474F-9832-0B5F7BF01DB7}"/>
              </a:ext>
            </a:extLst>
          </p:cNvPr>
          <p:cNvSpPr>
            <a:spLocks noGrp="1"/>
          </p:cNvSpPr>
          <p:nvPr>
            <p:ph type="title"/>
          </p:nvPr>
        </p:nvSpPr>
        <p:spPr/>
        <p:txBody>
          <a:bodyPr/>
          <a:lstStyle/>
          <a:p>
            <a:r>
              <a:rPr lang="en-CA" dirty="0"/>
              <a:t>Teacher Centered Support</a:t>
            </a:r>
          </a:p>
        </p:txBody>
      </p:sp>
      <p:sp>
        <p:nvSpPr>
          <p:cNvPr id="3" name="Content Placeholder 2">
            <a:extLst>
              <a:ext uri="{FF2B5EF4-FFF2-40B4-BE49-F238E27FC236}">
                <a16:creationId xmlns:a16="http://schemas.microsoft.com/office/drawing/2014/main" id="{DAED2002-1655-4EBF-B78D-5E8A348A9D21}"/>
              </a:ext>
            </a:extLst>
          </p:cNvPr>
          <p:cNvSpPr>
            <a:spLocks noGrp="1"/>
          </p:cNvSpPr>
          <p:nvPr>
            <p:ph idx="1"/>
          </p:nvPr>
        </p:nvSpPr>
        <p:spPr/>
        <p:txBody>
          <a:bodyPr/>
          <a:lstStyle/>
          <a:p>
            <a:pPr defTabSz="914400" fontAlgn="base">
              <a:spcAft>
                <a:spcPct val="0"/>
              </a:spcAft>
              <a:defRPr/>
            </a:pPr>
            <a:endParaRPr lang="en-US" kern="0" dirty="0">
              <a:solidFill>
                <a:schemeClr val="tx2"/>
              </a:solidFill>
            </a:endParaRPr>
          </a:p>
          <a:p>
            <a:pPr defTabSz="914400" fontAlgn="base">
              <a:spcAft>
                <a:spcPct val="0"/>
              </a:spcAft>
              <a:buFont typeface="Arial" pitchFamily="34" charset="0"/>
              <a:buChar char="•"/>
              <a:defRPr/>
            </a:pPr>
            <a:r>
              <a:rPr lang="en-US" kern="0" dirty="0">
                <a:solidFill>
                  <a:schemeClr val="tx2"/>
                </a:solidFill>
              </a:rPr>
              <a:t> Checking students understanding of difficult or abstract concepts</a:t>
            </a:r>
          </a:p>
          <a:p>
            <a:pPr defTabSz="914400" fontAlgn="base">
              <a:spcAft>
                <a:spcPct val="0"/>
              </a:spcAft>
              <a:buFont typeface="Arial" pitchFamily="34" charset="0"/>
              <a:buChar char="•"/>
              <a:defRPr/>
            </a:pPr>
            <a:endParaRPr lang="en-US" kern="0" dirty="0">
              <a:solidFill>
                <a:schemeClr val="tx2"/>
              </a:solidFill>
            </a:endParaRPr>
          </a:p>
          <a:p>
            <a:pPr defTabSz="914400" fontAlgn="base">
              <a:spcAft>
                <a:spcPct val="0"/>
              </a:spcAft>
              <a:buFont typeface="Arial" pitchFamily="34" charset="0"/>
              <a:buChar char="•"/>
              <a:defRPr/>
            </a:pPr>
            <a:r>
              <a:rPr lang="en-US" kern="0" dirty="0">
                <a:solidFill>
                  <a:schemeClr val="tx2"/>
                </a:solidFill>
              </a:rPr>
              <a:t>Time efficiency</a:t>
            </a:r>
          </a:p>
          <a:p>
            <a:pPr defTabSz="914400" fontAlgn="base">
              <a:spcAft>
                <a:spcPct val="0"/>
              </a:spcAft>
              <a:buFont typeface="Arial" pitchFamily="34" charset="0"/>
              <a:buChar char="•"/>
              <a:defRPr/>
            </a:pPr>
            <a:endParaRPr lang="en-US" kern="0" dirty="0">
              <a:solidFill>
                <a:schemeClr val="tx2"/>
              </a:solidFill>
            </a:endParaRPr>
          </a:p>
          <a:p>
            <a:pPr defTabSz="914400" fontAlgn="base">
              <a:spcAft>
                <a:spcPct val="0"/>
              </a:spcAft>
              <a:buFont typeface="Arial" pitchFamily="34" charset="0"/>
              <a:buChar char="•"/>
              <a:defRPr/>
            </a:pPr>
            <a:r>
              <a:rPr lang="en-US" kern="0" dirty="0">
                <a:solidFill>
                  <a:schemeClr val="tx2"/>
                </a:solidFill>
              </a:rPr>
              <a:t>Drawing attention to/emphasizing key points</a:t>
            </a:r>
          </a:p>
          <a:p>
            <a:endParaRPr lang="en-CA" dirty="0"/>
          </a:p>
        </p:txBody>
      </p:sp>
    </p:spTree>
    <p:extLst>
      <p:ext uri="{BB962C8B-B14F-4D97-AF65-F5344CB8AC3E}">
        <p14:creationId xmlns:p14="http://schemas.microsoft.com/office/powerpoint/2010/main" val="10817949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Dangers of Translation</a:t>
            </a:r>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johnbarban.com/wp-content/uploads/2010/02/d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95601"/>
            <a:ext cx="4343400" cy="322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692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dirty="0">
                <a:solidFill>
                  <a:schemeClr val="accent1"/>
                </a:solidFill>
              </a:rPr>
              <a:t>The Double Iceberg Model </a:t>
            </a:r>
            <a:br>
              <a:rPr lang="en-US" b="1" dirty="0">
                <a:solidFill>
                  <a:schemeClr val="accent1"/>
                </a:solidFill>
              </a:rPr>
            </a:br>
            <a:r>
              <a:rPr lang="en-US" sz="1200" b="1" dirty="0">
                <a:solidFill>
                  <a:schemeClr val="accent1"/>
                </a:solidFill>
              </a:rPr>
              <a:t>(Whitehead &amp; Hwang, 2012)</a:t>
            </a:r>
            <a:endParaRPr lang="en-US" sz="1200" i="1" dirty="0"/>
          </a:p>
        </p:txBody>
      </p:sp>
      <p:pic>
        <p:nvPicPr>
          <p:cNvPr id="25602" name="Picture 2"/>
          <p:cNvPicPr>
            <a:picLocks noChangeAspect="1" noChangeArrowheads="1"/>
          </p:cNvPicPr>
          <p:nvPr/>
        </p:nvPicPr>
        <p:blipFill>
          <a:blip r:embed="rId2" cstate="print"/>
          <a:srcRect/>
          <a:stretch>
            <a:fillRect/>
          </a:stretch>
        </p:blipFill>
        <p:spPr bwMode="auto">
          <a:xfrm>
            <a:off x="2209801" y="1828800"/>
            <a:ext cx="3533775" cy="4495800"/>
          </a:xfrm>
          <a:prstGeom prst="rect">
            <a:avLst/>
          </a:prstGeom>
          <a:noFill/>
          <a:ln w="9525">
            <a:noFill/>
            <a:miter lim="800000"/>
            <a:headEnd/>
            <a:tailEnd/>
          </a:ln>
        </p:spPr>
      </p:pic>
      <p:pic>
        <p:nvPicPr>
          <p:cNvPr id="25603" name="Picture 3"/>
          <p:cNvPicPr>
            <a:picLocks noChangeAspect="1" noChangeArrowheads="1"/>
          </p:cNvPicPr>
          <p:nvPr/>
        </p:nvPicPr>
        <p:blipFill>
          <a:blip r:embed="rId2" cstate="print"/>
          <a:srcRect/>
          <a:stretch>
            <a:fillRect/>
          </a:stretch>
        </p:blipFill>
        <p:spPr bwMode="auto">
          <a:xfrm>
            <a:off x="6400801" y="1828800"/>
            <a:ext cx="3533775" cy="4495800"/>
          </a:xfrm>
          <a:prstGeom prst="rect">
            <a:avLst/>
          </a:prstGeom>
          <a:noFill/>
          <a:ln w="9525">
            <a:noFill/>
            <a:miter lim="800000"/>
            <a:headEnd/>
            <a:tailEnd/>
          </a:ln>
        </p:spPr>
      </p:pic>
      <p:sp>
        <p:nvSpPr>
          <p:cNvPr id="8" name="TextBox 7"/>
          <p:cNvSpPr txBox="1"/>
          <p:nvPr/>
        </p:nvSpPr>
        <p:spPr>
          <a:xfrm>
            <a:off x="3352801" y="6324600"/>
            <a:ext cx="1241045" cy="523220"/>
          </a:xfrm>
          <a:prstGeom prst="rect">
            <a:avLst/>
          </a:prstGeom>
          <a:noFill/>
        </p:spPr>
        <p:txBody>
          <a:bodyPr wrap="none" rtlCol="0">
            <a:spAutoFit/>
          </a:bodyPr>
          <a:lstStyle/>
          <a:p>
            <a:r>
              <a:rPr lang="en-US" altLang="ko-KR" sz="2800" dirty="0"/>
              <a:t>English</a:t>
            </a:r>
            <a:endParaRPr lang="ko-KR" altLang="en-US" sz="2800" dirty="0"/>
          </a:p>
        </p:txBody>
      </p:sp>
      <p:sp>
        <p:nvSpPr>
          <p:cNvPr id="9" name="TextBox 8"/>
          <p:cNvSpPr txBox="1"/>
          <p:nvPr/>
        </p:nvSpPr>
        <p:spPr>
          <a:xfrm>
            <a:off x="7620000" y="6334780"/>
            <a:ext cx="1224566" cy="523220"/>
          </a:xfrm>
          <a:prstGeom prst="rect">
            <a:avLst/>
          </a:prstGeom>
          <a:noFill/>
        </p:spPr>
        <p:txBody>
          <a:bodyPr wrap="none" rtlCol="0">
            <a:spAutoFit/>
          </a:bodyPr>
          <a:lstStyle/>
          <a:p>
            <a:r>
              <a:rPr lang="en-US" altLang="ko-KR" sz="2800" dirty="0"/>
              <a:t>Korean</a:t>
            </a:r>
            <a:endParaRPr lang="ko-KR" altLang="en-US" sz="2800" dirty="0"/>
          </a:p>
        </p:txBody>
      </p:sp>
    </p:spTree>
    <p:extLst>
      <p:ext uri="{BB962C8B-B14F-4D97-AF65-F5344CB8AC3E}">
        <p14:creationId xmlns:p14="http://schemas.microsoft.com/office/powerpoint/2010/main" val="34683596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33265"/>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7401" y="3576936"/>
            <a:ext cx="1327479" cy="461665"/>
          </a:xfrm>
          <a:prstGeom prst="rect">
            <a:avLst/>
          </a:prstGeom>
          <a:noFill/>
        </p:spPr>
        <p:txBody>
          <a:bodyPr wrap="none" rtlCol="0">
            <a:spAutoFit/>
          </a:bodyPr>
          <a:lstStyle/>
          <a:p>
            <a:r>
              <a:rPr lang="en-US" sz="2400" dirty="0"/>
              <a:t>Language</a:t>
            </a:r>
            <a:endParaRPr lang="en-US" dirty="0"/>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dirty="0">
                <a:solidFill>
                  <a:srgbClr val="24486C"/>
                </a:solidFill>
              </a:rPr>
              <a:t>English</a:t>
            </a:r>
            <a:endParaRPr lang="en-US" b="1" dirty="0">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dirty="0">
                <a:solidFill>
                  <a:srgbClr val="24486C"/>
                </a:solidFill>
              </a:rPr>
              <a:t>Korean</a:t>
            </a:r>
            <a:endParaRPr lang="en-US" b="1" dirty="0">
              <a:solidFill>
                <a:srgbClr val="24486C"/>
              </a:solidFill>
            </a:endParaRPr>
          </a:p>
        </p:txBody>
      </p:sp>
      <p:cxnSp>
        <p:nvCxnSpPr>
          <p:cNvPr id="17" name="Straight Arrow Connector 16"/>
          <p:cNvCxnSpPr/>
          <p:nvPr/>
        </p:nvCxnSpPr>
        <p:spPr>
          <a:xfrm>
            <a:off x="4751834" y="2590800"/>
            <a:ext cx="3009900" cy="0"/>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56862" y="2971800"/>
            <a:ext cx="599844" cy="523220"/>
          </a:xfrm>
          <a:prstGeom prst="rect">
            <a:avLst/>
          </a:prstGeom>
          <a:noFill/>
        </p:spPr>
        <p:txBody>
          <a:bodyPr wrap="none" rtlCol="0">
            <a:spAutoFit/>
          </a:bodyPr>
          <a:lstStyle/>
          <a:p>
            <a:r>
              <a:rPr lang="en-US" sz="2800" b="1" dirty="0">
                <a:effectLst>
                  <a:glow rad="228600">
                    <a:schemeClr val="accent2">
                      <a:satMod val="175000"/>
                      <a:alpha val="40000"/>
                    </a:schemeClr>
                  </a:glow>
                  <a:outerShdw blurRad="38100" dist="38100" dir="2700000" algn="tl">
                    <a:srgbClr val="000000">
                      <a:alpha val="43137"/>
                    </a:srgbClr>
                  </a:outerShdw>
                </a:effectLst>
              </a:rPr>
              <a:t>[1]</a:t>
            </a:r>
          </a:p>
        </p:txBody>
      </p:sp>
      <p:sp>
        <p:nvSpPr>
          <p:cNvPr id="20" name="Title 1"/>
          <p:cNvSpPr>
            <a:spLocks noGrp="1"/>
          </p:cNvSpPr>
          <p:nvPr>
            <p:ph type="title"/>
          </p:nvPr>
        </p:nvSpPr>
        <p:spPr>
          <a:xfrm>
            <a:off x="1676400" y="457200"/>
            <a:ext cx="8229600" cy="1066800"/>
          </a:xfrm>
        </p:spPr>
        <p:txBody>
          <a:bodyPr>
            <a:normAutofit/>
          </a:bodyPr>
          <a:lstStyle/>
          <a:p>
            <a:r>
              <a:rPr lang="en-US" b="1" dirty="0">
                <a:solidFill>
                  <a:schemeClr val="accent1"/>
                </a:solidFill>
              </a:rPr>
              <a:t>Common Translation Process…</a:t>
            </a:r>
            <a:endParaRPr lang="en-US" sz="1200" i="1" dirty="0"/>
          </a:p>
        </p:txBody>
      </p:sp>
      <p:sp>
        <p:nvSpPr>
          <p:cNvPr id="18" name="TextBox 17"/>
          <p:cNvSpPr txBox="1"/>
          <p:nvPr/>
        </p:nvSpPr>
        <p:spPr>
          <a:xfrm>
            <a:off x="1951892" y="4152901"/>
            <a:ext cx="1399998" cy="830997"/>
          </a:xfrm>
          <a:prstGeom prst="rect">
            <a:avLst/>
          </a:prstGeom>
          <a:noFill/>
        </p:spPr>
        <p:txBody>
          <a:bodyPr wrap="square" rtlCol="0">
            <a:spAutoFit/>
          </a:bodyPr>
          <a:lstStyle/>
          <a:p>
            <a:pPr algn="ctr"/>
            <a:r>
              <a:rPr lang="en-US" sz="2400" dirty="0"/>
              <a:t>Meaning in context</a:t>
            </a:r>
            <a:endParaRPr lang="en-US" dirty="0"/>
          </a:p>
        </p:txBody>
      </p:sp>
    </p:spTree>
    <p:extLst>
      <p:ext uri="{BB962C8B-B14F-4D97-AF65-F5344CB8AC3E}">
        <p14:creationId xmlns:p14="http://schemas.microsoft.com/office/powerpoint/2010/main" val="24182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a:off x="6616700" y="18669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7401" y="3576936"/>
            <a:ext cx="1327479" cy="461665"/>
          </a:xfrm>
          <a:prstGeom prst="rect">
            <a:avLst/>
          </a:prstGeom>
          <a:noFill/>
        </p:spPr>
        <p:txBody>
          <a:bodyPr wrap="none" rtlCol="0">
            <a:spAutoFit/>
          </a:bodyPr>
          <a:lstStyle/>
          <a:p>
            <a:r>
              <a:rPr lang="en-US" sz="2400" dirty="0"/>
              <a:t>Language</a:t>
            </a:r>
            <a:endParaRPr lang="en-US" dirty="0"/>
          </a:p>
        </p:txBody>
      </p:sp>
      <p:sp>
        <p:nvSpPr>
          <p:cNvPr id="12" name="TextBox 11"/>
          <p:cNvSpPr txBox="1"/>
          <p:nvPr/>
        </p:nvSpPr>
        <p:spPr>
          <a:xfrm>
            <a:off x="2057401" y="4034136"/>
            <a:ext cx="1399998" cy="830997"/>
          </a:xfrm>
          <a:prstGeom prst="rect">
            <a:avLst/>
          </a:prstGeom>
          <a:noFill/>
        </p:spPr>
        <p:txBody>
          <a:bodyPr wrap="square" rtlCol="0">
            <a:spAutoFit/>
          </a:bodyPr>
          <a:lstStyle/>
          <a:p>
            <a:pPr algn="ctr"/>
            <a:r>
              <a:rPr lang="en-US" sz="2400" dirty="0"/>
              <a:t>Meaning in context</a:t>
            </a:r>
            <a:endParaRPr lang="en-US" dirty="0"/>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dirty="0">
                <a:solidFill>
                  <a:srgbClr val="24486C"/>
                </a:solidFill>
              </a:rPr>
              <a:t>English</a:t>
            </a:r>
            <a:endParaRPr lang="en-US" b="1" dirty="0">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dirty="0">
                <a:solidFill>
                  <a:srgbClr val="24486C"/>
                </a:solidFill>
              </a:rPr>
              <a:t>Korean</a:t>
            </a:r>
            <a:endParaRPr lang="en-US" b="1" dirty="0">
              <a:solidFill>
                <a:srgbClr val="24486C"/>
              </a:solidFill>
            </a:endParaRPr>
          </a:p>
        </p:txBody>
      </p:sp>
      <p:cxnSp>
        <p:nvCxnSpPr>
          <p:cNvPr id="17" name="Straight Arrow Connector 16"/>
          <p:cNvCxnSpPr/>
          <p:nvPr/>
        </p:nvCxnSpPr>
        <p:spPr>
          <a:xfrm>
            <a:off x="4305300" y="2871265"/>
            <a:ext cx="0" cy="1681033"/>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334000" y="2871265"/>
            <a:ext cx="2286000" cy="2173771"/>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696200" y="3081635"/>
            <a:ext cx="0" cy="2087364"/>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05378" y="4645779"/>
            <a:ext cx="599844" cy="523220"/>
          </a:xfrm>
          <a:prstGeom prst="rect">
            <a:avLst/>
          </a:prstGeom>
          <a:noFill/>
        </p:spPr>
        <p:txBody>
          <a:bodyPr wrap="none" rtlCol="0">
            <a:spAutoFit/>
          </a:bodyPr>
          <a:lstStyle/>
          <a:p>
            <a:r>
              <a:rPr lang="en-US" sz="2800" b="1" dirty="0">
                <a:effectLst>
                  <a:glow rad="228600">
                    <a:schemeClr val="accent2">
                      <a:satMod val="175000"/>
                      <a:alpha val="40000"/>
                    </a:schemeClr>
                  </a:glow>
                  <a:outerShdw blurRad="38100" dist="38100" dir="2700000" algn="tl">
                    <a:srgbClr val="000000">
                      <a:alpha val="43137"/>
                    </a:srgbClr>
                  </a:outerShdw>
                </a:effectLst>
              </a:rPr>
              <a:t>[1]</a:t>
            </a:r>
          </a:p>
        </p:txBody>
      </p:sp>
      <p:sp>
        <p:nvSpPr>
          <p:cNvPr id="23" name="TextBox 22"/>
          <p:cNvSpPr txBox="1"/>
          <p:nvPr/>
        </p:nvSpPr>
        <p:spPr>
          <a:xfrm>
            <a:off x="5638800" y="3770969"/>
            <a:ext cx="615874" cy="523220"/>
          </a:xfrm>
          <a:prstGeom prst="rect">
            <a:avLst/>
          </a:prstGeom>
          <a:noFill/>
        </p:spPr>
        <p:txBody>
          <a:bodyPr wrap="none" rtlCol="0">
            <a:spAutoFit/>
          </a:bodyPr>
          <a:lstStyle/>
          <a:p>
            <a:r>
              <a:rPr lang="en-US" sz="2800" b="1" dirty="0">
                <a:effectLst>
                  <a:glow rad="228600">
                    <a:schemeClr val="accent2">
                      <a:satMod val="175000"/>
                      <a:alpha val="40000"/>
                    </a:schemeClr>
                  </a:glow>
                  <a:outerShdw blurRad="38100" dist="38100" dir="2700000" algn="tl">
                    <a:srgbClr val="000000">
                      <a:alpha val="43137"/>
                    </a:srgbClr>
                  </a:outerShdw>
                </a:effectLst>
              </a:rPr>
              <a:t>[2]</a:t>
            </a:r>
          </a:p>
        </p:txBody>
      </p:sp>
      <p:sp>
        <p:nvSpPr>
          <p:cNvPr id="29" name="TextBox 28"/>
          <p:cNvSpPr txBox="1"/>
          <p:nvPr/>
        </p:nvSpPr>
        <p:spPr>
          <a:xfrm>
            <a:off x="4450046" y="5334000"/>
            <a:ext cx="3644331" cy="523220"/>
          </a:xfrm>
          <a:prstGeom prst="rect">
            <a:avLst/>
          </a:prstGeom>
          <a:noFill/>
        </p:spPr>
        <p:txBody>
          <a:bodyPr wrap="none" rtlCol="0">
            <a:spAutoFit/>
          </a:bodyPr>
          <a:lstStyle/>
          <a:p>
            <a:r>
              <a:rPr lang="en-US" sz="2800" b="1" dirty="0">
                <a:effectLst>
                  <a:glow rad="228600">
                    <a:schemeClr val="accent2">
                      <a:satMod val="175000"/>
                      <a:alpha val="40000"/>
                    </a:schemeClr>
                  </a:glow>
                  <a:outerShdw blurRad="38100" dist="38100" dir="2700000" algn="tl">
                    <a:srgbClr val="000000">
                      <a:alpha val="43137"/>
                    </a:srgbClr>
                  </a:outerShdw>
                </a:effectLst>
              </a:rPr>
              <a:t>[4. Same or Different?]</a:t>
            </a:r>
          </a:p>
        </p:txBody>
      </p:sp>
      <p:sp>
        <p:nvSpPr>
          <p:cNvPr id="20" name="Title 1"/>
          <p:cNvSpPr>
            <a:spLocks noGrp="1"/>
          </p:cNvSpPr>
          <p:nvPr>
            <p:ph type="title"/>
          </p:nvPr>
        </p:nvSpPr>
        <p:spPr>
          <a:xfrm>
            <a:off x="1676400" y="457200"/>
            <a:ext cx="8229600" cy="1066800"/>
          </a:xfrm>
        </p:spPr>
        <p:txBody>
          <a:bodyPr>
            <a:normAutofit/>
          </a:bodyPr>
          <a:lstStyle/>
          <a:p>
            <a:r>
              <a:rPr lang="en-US" b="1" dirty="0">
                <a:solidFill>
                  <a:schemeClr val="accent1"/>
                </a:solidFill>
              </a:rPr>
              <a:t>Thinking Process for Translation</a:t>
            </a:r>
            <a:endParaRPr lang="en-US" sz="1200" i="1" dirty="0"/>
          </a:p>
        </p:txBody>
      </p:sp>
      <p:cxnSp>
        <p:nvCxnSpPr>
          <p:cNvPr id="18" name="Straight Arrow Connector 17"/>
          <p:cNvCxnSpPr/>
          <p:nvPr/>
        </p:nvCxnSpPr>
        <p:spPr>
          <a:xfrm flipV="1">
            <a:off x="5486400" y="5169000"/>
            <a:ext cx="1905000" cy="28437"/>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347266" y="3200400"/>
            <a:ext cx="0" cy="1997036"/>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43267" y="4921607"/>
            <a:ext cx="784189" cy="523220"/>
          </a:xfrm>
          <a:prstGeom prst="rect">
            <a:avLst/>
          </a:prstGeom>
          <a:noFill/>
        </p:spPr>
        <p:txBody>
          <a:bodyPr wrap="none" rtlCol="0">
            <a:spAutoFit/>
          </a:bodyPr>
          <a:lstStyle/>
          <a:p>
            <a:r>
              <a:rPr lang="en-US" sz="2800" b="1" dirty="0">
                <a:effectLst>
                  <a:glow rad="228600">
                    <a:srgbClr val="FFFF00">
                      <a:alpha val="40000"/>
                    </a:srgbClr>
                  </a:glow>
                  <a:outerShdw blurRad="38100" dist="38100" dir="2700000" algn="tl">
                    <a:srgbClr val="000000">
                      <a:alpha val="43137"/>
                    </a:srgbClr>
                  </a:outerShdw>
                </a:effectLst>
              </a:rPr>
              <a:t>[2a]</a:t>
            </a:r>
          </a:p>
        </p:txBody>
      </p:sp>
      <p:sp>
        <p:nvSpPr>
          <p:cNvPr id="27" name="TextBox 26"/>
          <p:cNvSpPr txBox="1"/>
          <p:nvPr/>
        </p:nvSpPr>
        <p:spPr>
          <a:xfrm>
            <a:off x="7391400" y="3807767"/>
            <a:ext cx="615874" cy="523220"/>
          </a:xfrm>
          <a:prstGeom prst="rect">
            <a:avLst/>
          </a:prstGeom>
          <a:noFill/>
        </p:spPr>
        <p:txBody>
          <a:bodyPr wrap="none" rtlCol="0">
            <a:spAutoFit/>
          </a:bodyPr>
          <a:lstStyle/>
          <a:p>
            <a:r>
              <a:rPr lang="en-US" sz="2800" b="1" dirty="0">
                <a:effectLst>
                  <a:glow rad="228600">
                    <a:schemeClr val="accent2">
                      <a:satMod val="175000"/>
                      <a:alpha val="40000"/>
                    </a:schemeClr>
                  </a:glow>
                  <a:outerShdw blurRad="38100" dist="38100" dir="2700000" algn="tl">
                    <a:srgbClr val="000000">
                      <a:alpha val="43137"/>
                    </a:srgbClr>
                  </a:outerShdw>
                </a:effectLst>
              </a:rPr>
              <a:t>[3]</a:t>
            </a:r>
          </a:p>
        </p:txBody>
      </p:sp>
      <p:sp>
        <p:nvSpPr>
          <p:cNvPr id="24" name="TextBox 23"/>
          <p:cNvSpPr txBox="1"/>
          <p:nvPr/>
        </p:nvSpPr>
        <p:spPr>
          <a:xfrm>
            <a:off x="8055012" y="3810000"/>
            <a:ext cx="784189" cy="523220"/>
          </a:xfrm>
          <a:prstGeom prst="rect">
            <a:avLst/>
          </a:prstGeom>
          <a:noFill/>
        </p:spPr>
        <p:txBody>
          <a:bodyPr wrap="none" rtlCol="0">
            <a:spAutoFit/>
          </a:bodyPr>
          <a:lstStyle/>
          <a:p>
            <a:r>
              <a:rPr lang="en-US" sz="2800" b="1" dirty="0">
                <a:effectLst>
                  <a:glow rad="228600">
                    <a:srgbClr val="FFFF00">
                      <a:alpha val="40000"/>
                    </a:srgbClr>
                  </a:glow>
                  <a:outerShdw blurRad="38100" dist="38100" dir="2700000" algn="tl">
                    <a:srgbClr val="000000">
                      <a:alpha val="43137"/>
                    </a:srgbClr>
                  </a:outerShdw>
                </a:effectLst>
              </a:rPr>
              <a:t>[3a]</a:t>
            </a:r>
          </a:p>
        </p:txBody>
      </p:sp>
    </p:spTree>
    <p:extLst>
      <p:ext uri="{BB962C8B-B14F-4D97-AF65-F5344CB8AC3E}">
        <p14:creationId xmlns:p14="http://schemas.microsoft.com/office/powerpoint/2010/main" val="164082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9" grpId="0"/>
      <p:bldP spid="26" grpId="0"/>
      <p:bldP spid="27" grpId="0"/>
      <p:bldP spid="2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61365"/>
            <a:ext cx="8229600" cy="1066800"/>
          </a:xfrm>
        </p:spPr>
        <p:txBody>
          <a:bodyPr>
            <a:normAutofit/>
          </a:bodyPr>
          <a:lstStyle/>
          <a:p>
            <a:r>
              <a:rPr lang="en-US" b="1" dirty="0">
                <a:solidFill>
                  <a:schemeClr val="accent1"/>
                </a:solidFill>
              </a:rPr>
              <a:t>Word Meaning Relationships</a:t>
            </a:r>
            <a:endParaRPr lang="en-US" i="1" dirty="0"/>
          </a:p>
        </p:txBody>
      </p:sp>
      <p:graphicFrame>
        <p:nvGraphicFramePr>
          <p:cNvPr id="8" name="표 7"/>
          <p:cNvGraphicFramePr>
            <a:graphicFrameLocks noGrp="1"/>
          </p:cNvGraphicFramePr>
          <p:nvPr>
            <p:extLst>
              <p:ext uri="{D42A27DB-BD31-4B8C-83A1-F6EECF244321}">
                <p14:modId xmlns:p14="http://schemas.microsoft.com/office/powerpoint/2010/main" val="2843131148"/>
              </p:ext>
            </p:extLst>
          </p:nvPr>
        </p:nvGraphicFramePr>
        <p:xfrm>
          <a:off x="2057400" y="1111624"/>
          <a:ext cx="8534400" cy="5265510"/>
        </p:xfrm>
        <a:graphic>
          <a:graphicData uri="http://schemas.openxmlformats.org/drawingml/2006/table">
            <a:tbl>
              <a:tblPr/>
              <a:tblGrid>
                <a:gridCol w="12954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268326">
                <a:tc>
                  <a:txBody>
                    <a:bodyPr/>
                    <a:lstStyle/>
                    <a:p>
                      <a:pPr algn="ctr" latinLnBrk="1">
                        <a:spcAft>
                          <a:spcPts val="0"/>
                        </a:spcAft>
                      </a:pPr>
                      <a:r>
                        <a:rPr lang="en-US" sz="1800" kern="100" dirty="0">
                          <a:latin typeface="+mn-lt"/>
                          <a:ea typeface="맑은 고딕"/>
                          <a:cs typeface="Times New Roman"/>
                        </a:rPr>
                        <a:t>Relationship</a:t>
                      </a:r>
                      <a:endParaRPr lang="ko-KR" sz="1800" kern="100" dirty="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r>
                        <a:rPr lang="en-US" sz="1800" kern="100" dirty="0">
                          <a:latin typeface="+mn-lt"/>
                          <a:ea typeface="맑은 고딕"/>
                          <a:cs typeface="Times New Roman"/>
                        </a:rPr>
                        <a:t>Definition</a:t>
                      </a:r>
                      <a:endParaRPr lang="ko-KR" sz="1800" kern="100" dirty="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5030">
                <a:tc>
                  <a:txBody>
                    <a:bodyPr/>
                    <a:lstStyle/>
                    <a:p>
                      <a:pPr algn="ctr" latinLnBrk="1">
                        <a:spcAft>
                          <a:spcPts val="0"/>
                        </a:spcAft>
                      </a:pPr>
                      <a:r>
                        <a:rPr lang="en-US" sz="1800" kern="100" dirty="0">
                          <a:latin typeface="+mn-lt"/>
                          <a:ea typeface="맑은 고딕"/>
                          <a:cs typeface="Times New Roman"/>
                        </a:rPr>
                        <a:t>1:1</a:t>
                      </a:r>
                      <a:endParaRPr lang="ko-KR" sz="1800" kern="100" dirty="0">
                        <a:latin typeface="+mn-lt"/>
                        <a:ea typeface="맑은 고딕"/>
                        <a:cs typeface="Times New Roman"/>
                      </a:endParaRPr>
                    </a:p>
                  </a:txBody>
                  <a:tcPr marL="41988" marR="4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endParaRPr lang="en-US" sz="1800" kern="100" dirty="0">
                        <a:latin typeface="+mn-lt"/>
                        <a:ea typeface="맑은 고딕"/>
                        <a:cs typeface="Times New Roman"/>
                      </a:endParaRPr>
                    </a:p>
                    <a:p>
                      <a:pPr algn="just" latinLnBrk="1">
                        <a:spcAft>
                          <a:spcPts val="0"/>
                        </a:spcAft>
                      </a:pPr>
                      <a:r>
                        <a:rPr lang="en-US" sz="1800" kern="100" dirty="0">
                          <a:latin typeface="+mn-lt"/>
                          <a:ea typeface="맑은 고딕"/>
                          <a:cs typeface="Times New Roman"/>
                        </a:rPr>
                        <a:t>The word or phrase meaning being translated from English has a perfect </a:t>
                      </a:r>
                    </a:p>
                    <a:p>
                      <a:pPr algn="just" latinLnBrk="1">
                        <a:spcAft>
                          <a:spcPts val="0"/>
                        </a:spcAft>
                      </a:pPr>
                      <a:r>
                        <a:rPr lang="en-US" sz="1800" kern="100" dirty="0">
                          <a:latin typeface="+mn-lt"/>
                          <a:ea typeface="맑은 고딕"/>
                          <a:cs typeface="Times New Roman"/>
                        </a:rPr>
                        <a:t>word or phrase match in Korean.</a:t>
                      </a:r>
                      <a:endParaRPr lang="ko-KR" sz="1800" kern="100" dirty="0">
                        <a:latin typeface="+mn-lt"/>
                        <a:ea typeface="맑은 고딕"/>
                        <a:cs typeface="Times New Roman"/>
                      </a:endParaRPr>
                    </a:p>
                    <a:p>
                      <a:pPr algn="just" latinLnBrk="1">
                        <a:spcAft>
                          <a:spcPts val="0"/>
                        </a:spcAft>
                      </a:pPr>
                      <a:r>
                        <a:rPr lang="en-US" sz="1800" kern="100" dirty="0">
                          <a:latin typeface="+mn-lt"/>
                          <a:ea typeface="맑은 고딕"/>
                          <a:cs typeface="Times New Roman"/>
                        </a:rPr>
                        <a:t>English word + Meaning = Korean word + Meaning</a:t>
                      </a: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41632">
                <a:tc rowSpan="2">
                  <a:txBody>
                    <a:bodyPr/>
                    <a:lstStyle/>
                    <a:p>
                      <a:pPr algn="ctr" latinLnBrk="1">
                        <a:spcAft>
                          <a:spcPts val="0"/>
                        </a:spcAft>
                      </a:pPr>
                      <a:r>
                        <a:rPr lang="en-US" sz="1800" kern="100" dirty="0">
                          <a:latin typeface="+mn-lt"/>
                          <a:ea typeface="맑은 고딕"/>
                          <a:cs typeface="Times New Roman"/>
                        </a:rPr>
                        <a:t>Fake 1:1</a:t>
                      </a:r>
                      <a:endParaRPr lang="ko-KR" sz="1800" kern="100" dirty="0">
                        <a:latin typeface="+mn-lt"/>
                        <a:ea typeface="맑은 고딕"/>
                        <a:cs typeface="Times New Roman"/>
                      </a:endParaRPr>
                    </a:p>
                  </a:txBody>
                  <a:tcPr marL="41988" marR="4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sz="1800" u="sng" kern="100" dirty="0">
                          <a:latin typeface="+mn-lt"/>
                          <a:ea typeface="맑은 고딕"/>
                          <a:cs typeface="Times New Roman"/>
                        </a:rPr>
                        <a:t>Type A</a:t>
                      </a:r>
                      <a:endParaRPr lang="ko-KR" sz="1800" u="sng" kern="100" dirty="0">
                        <a:latin typeface="+mn-lt"/>
                        <a:ea typeface="맑은 고딕"/>
                        <a:cs typeface="Times New Roman"/>
                      </a:endParaRPr>
                    </a:p>
                    <a:p>
                      <a:pPr algn="just" latinLnBrk="1">
                        <a:spcAft>
                          <a:spcPts val="0"/>
                        </a:spcAft>
                      </a:pPr>
                      <a:r>
                        <a:rPr lang="en-US" sz="1800" kern="100" dirty="0">
                          <a:latin typeface="+mn-lt"/>
                          <a:ea typeface="맑은 고딕"/>
                          <a:cs typeface="Times New Roman"/>
                        </a:rPr>
                        <a:t>Words appear to have 1:1 relationship; however, in context the meaning of </a:t>
                      </a:r>
                    </a:p>
                    <a:p>
                      <a:pPr algn="just" latinLnBrk="1">
                        <a:spcAft>
                          <a:spcPts val="0"/>
                        </a:spcAft>
                      </a:pPr>
                      <a:r>
                        <a:rPr lang="en-US" sz="1800" kern="100" dirty="0">
                          <a:latin typeface="+mn-lt"/>
                          <a:ea typeface="맑은 고딕"/>
                          <a:cs typeface="Times New Roman"/>
                        </a:rPr>
                        <a:t>the English word is not what it first appears. Therefore, the Korean </a:t>
                      </a:r>
                    </a:p>
                    <a:p>
                      <a:pPr algn="just" latinLnBrk="1">
                        <a:spcAft>
                          <a:spcPts val="0"/>
                        </a:spcAft>
                      </a:pPr>
                      <a:r>
                        <a:rPr lang="en-US" sz="1800" kern="100" dirty="0">
                          <a:latin typeface="+mn-lt"/>
                          <a:ea typeface="맑은 고딕"/>
                          <a:cs typeface="Times New Roman"/>
                        </a:rPr>
                        <a:t>translation/explanation must also reflect the meaning in context.</a:t>
                      </a:r>
                    </a:p>
                    <a:p>
                      <a:pPr algn="just" latinLnBrk="1">
                        <a:spcAft>
                          <a:spcPts val="0"/>
                        </a:spcAft>
                      </a:pPr>
                      <a:endParaRPr lang="en-US" sz="1800" kern="100" dirty="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1632">
                <a:tc vMerge="1">
                  <a:txBody>
                    <a:bodyPr/>
                    <a:lstStyle/>
                    <a:p>
                      <a:pPr latinLnBrk="1"/>
                      <a:endParaRPr lang="ko-KR" altLang="en-US"/>
                    </a:p>
                  </a:txBody>
                  <a:tcPr/>
                </a:tc>
                <a:tc>
                  <a:txBody>
                    <a:bodyPr/>
                    <a:lstStyle/>
                    <a:p>
                      <a:pPr algn="just" latinLnBrk="1">
                        <a:spcAft>
                          <a:spcPts val="0"/>
                        </a:spcAft>
                      </a:pPr>
                      <a:r>
                        <a:rPr lang="en-US" sz="1800" u="sng" kern="100" dirty="0">
                          <a:latin typeface="+mn-lt"/>
                          <a:ea typeface="맑은 고딕"/>
                          <a:cs typeface="Times New Roman"/>
                        </a:rPr>
                        <a:t>Type B</a:t>
                      </a:r>
                      <a:endParaRPr lang="ko-KR" sz="1800" u="sng" kern="100" dirty="0">
                        <a:latin typeface="+mn-lt"/>
                        <a:ea typeface="맑은 고딕"/>
                        <a:cs typeface="Times New Roman"/>
                      </a:endParaRPr>
                    </a:p>
                    <a:p>
                      <a:pPr algn="just" latinLnBrk="1">
                        <a:spcAft>
                          <a:spcPts val="0"/>
                        </a:spcAft>
                      </a:pPr>
                      <a:r>
                        <a:rPr lang="en-US" sz="1800" kern="100" dirty="0">
                          <a:latin typeface="+mn-lt"/>
                          <a:ea typeface="맑은 고딕"/>
                          <a:cs typeface="Times New Roman"/>
                        </a:rPr>
                        <a:t>On the surface, the words appear to have a perfect 1:1 relationship; </a:t>
                      </a:r>
                    </a:p>
                    <a:p>
                      <a:pPr algn="just" latinLnBrk="1">
                        <a:spcAft>
                          <a:spcPts val="0"/>
                        </a:spcAft>
                      </a:pPr>
                      <a:r>
                        <a:rPr lang="en-US" sz="1800" kern="100" dirty="0">
                          <a:latin typeface="+mn-lt"/>
                          <a:ea typeface="맑은 고딕"/>
                          <a:cs typeface="Times New Roman"/>
                        </a:rPr>
                        <a:t>however, slight differences exist in meaning. (Word meaning differs in </a:t>
                      </a:r>
                    </a:p>
                    <a:p>
                      <a:pPr algn="just" latinLnBrk="1">
                        <a:spcAft>
                          <a:spcPts val="0"/>
                        </a:spcAft>
                      </a:pPr>
                      <a:r>
                        <a:rPr lang="en-US" sz="1800" kern="100" dirty="0">
                          <a:latin typeface="+mn-lt"/>
                          <a:ea typeface="맑은 고딕"/>
                          <a:cs typeface="Times New Roman"/>
                        </a:rPr>
                        <a:t>different language and cultures.)</a:t>
                      </a:r>
                    </a:p>
                    <a:p>
                      <a:pPr algn="just" latinLnBrk="1">
                        <a:spcAft>
                          <a:spcPts val="0"/>
                        </a:spcAft>
                      </a:pPr>
                      <a:endParaRPr lang="ko-KR" sz="1800" kern="100" dirty="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4979">
                <a:tc>
                  <a:txBody>
                    <a:bodyPr/>
                    <a:lstStyle/>
                    <a:p>
                      <a:pPr algn="ctr" latinLnBrk="1">
                        <a:spcAft>
                          <a:spcPts val="0"/>
                        </a:spcAft>
                      </a:pPr>
                      <a:r>
                        <a:rPr lang="en-US" sz="1800" kern="100" dirty="0">
                          <a:latin typeface="+mn-lt"/>
                          <a:ea typeface="맑은 고딕"/>
                          <a:cs typeface="Times New Roman"/>
                        </a:rPr>
                        <a:t>1:0</a:t>
                      </a:r>
                      <a:endParaRPr lang="ko-KR" sz="1800" kern="100" dirty="0">
                        <a:latin typeface="+mn-lt"/>
                        <a:ea typeface="맑은 고딕"/>
                        <a:cs typeface="Times New Roman"/>
                      </a:endParaRPr>
                    </a:p>
                  </a:txBody>
                  <a:tcPr marL="41988" marR="4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sz="1800" kern="100" dirty="0">
                          <a:latin typeface="+mn-lt"/>
                          <a:ea typeface="맑은 고딕"/>
                          <a:cs typeface="Times New Roman"/>
                        </a:rPr>
                        <a:t>English word and meaning has no direct match in Korean, and therefore, </a:t>
                      </a:r>
                    </a:p>
                    <a:p>
                      <a:pPr algn="just" latinLnBrk="1">
                        <a:spcAft>
                          <a:spcPts val="0"/>
                        </a:spcAft>
                      </a:pPr>
                      <a:r>
                        <a:rPr lang="en-US" sz="1800" kern="100" dirty="0">
                          <a:latin typeface="+mn-lt"/>
                          <a:ea typeface="맑은 고딕"/>
                          <a:cs typeface="Times New Roman"/>
                        </a:rPr>
                        <a:t>requires an explanation of meaning.</a:t>
                      </a:r>
                      <a:endParaRPr lang="ko-KR" sz="1800" kern="100" dirty="0">
                        <a:latin typeface="+mn-lt"/>
                        <a:ea typeface="맑은 고딕"/>
                        <a:cs typeface="Times New Roman"/>
                      </a:endParaRPr>
                    </a:p>
                    <a:p>
                      <a:pPr algn="just" latinLnBrk="1">
                        <a:spcAft>
                          <a:spcPts val="0"/>
                        </a:spcAft>
                      </a:pPr>
                      <a:endParaRPr lang="ko-KR" sz="1800" b="1" kern="100" dirty="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921756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Steps to Effective L1 </a:t>
            </a:r>
            <a:endParaRPr lang="en-US" dirty="0"/>
          </a:p>
        </p:txBody>
      </p:sp>
      <p:sp>
        <p:nvSpPr>
          <p:cNvPr id="3" name="Content Placeholder 2"/>
          <p:cNvSpPr>
            <a:spLocks noGrp="1"/>
          </p:cNvSpPr>
          <p:nvPr>
            <p:ph idx="1"/>
          </p:nvPr>
        </p:nvSpPr>
        <p:spPr/>
        <p:txBody>
          <a:bodyPr>
            <a:normAutofit fontScale="92500" lnSpcReduction="10000"/>
          </a:bodyPr>
          <a:lstStyle/>
          <a:p>
            <a:pPr marL="624078" indent="-514350">
              <a:lnSpc>
                <a:spcPct val="200000"/>
              </a:lnSpc>
              <a:buFont typeface="+mj-lt"/>
              <a:buAutoNum type="arabicPeriod"/>
            </a:pPr>
            <a:r>
              <a:rPr lang="en-CA" sz="2000" dirty="0"/>
              <a:t>DO NOT translate word to word simply from memory or from an English to Korean dictionary! (GTM style) this can lead to inaccurate translation! </a:t>
            </a:r>
          </a:p>
          <a:p>
            <a:pPr marL="624078" indent="-514350">
              <a:lnSpc>
                <a:spcPct val="200000"/>
              </a:lnSpc>
              <a:buFont typeface="+mj-lt"/>
              <a:buAutoNum type="arabicPeriod"/>
            </a:pPr>
            <a:r>
              <a:rPr lang="en-CA" sz="2000" dirty="0"/>
              <a:t>Find the English meaning of the word or phrase in the context you are teaching.</a:t>
            </a:r>
          </a:p>
          <a:p>
            <a:pPr marL="624078" indent="-514350">
              <a:lnSpc>
                <a:spcPct val="200000"/>
              </a:lnSpc>
              <a:buAutoNum type="arabicPeriod"/>
            </a:pPr>
            <a:r>
              <a:rPr lang="en-CA" sz="2000" dirty="0"/>
              <a:t>DO NOT teach multiple definitions. The context will give you the correct meaning to teach.</a:t>
            </a:r>
          </a:p>
          <a:p>
            <a:pPr marL="624078" indent="-514350">
              <a:lnSpc>
                <a:spcPct val="200000"/>
              </a:lnSpc>
              <a:buAutoNum type="arabicPeriod"/>
            </a:pPr>
            <a:r>
              <a:rPr lang="en-CA" sz="2000" dirty="0"/>
              <a:t>This is your starting point to effective translation. </a:t>
            </a:r>
          </a:p>
        </p:txBody>
      </p:sp>
    </p:spTree>
    <p:extLst>
      <p:ext uri="{BB962C8B-B14F-4D97-AF65-F5344CB8AC3E}">
        <p14:creationId xmlns:p14="http://schemas.microsoft.com/office/powerpoint/2010/main" val="424770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E194-A04A-4F48-A735-694E25325B45}"/>
              </a:ext>
            </a:extLst>
          </p:cNvPr>
          <p:cNvSpPr>
            <a:spLocks noGrp="1"/>
          </p:cNvSpPr>
          <p:nvPr>
            <p:ph type="title"/>
          </p:nvPr>
        </p:nvSpPr>
        <p:spPr/>
        <p:txBody>
          <a:bodyPr/>
          <a:lstStyle/>
          <a:p>
            <a:r>
              <a:rPr lang="en-CA" dirty="0"/>
              <a:t>What is it to ‘know’ a word?</a:t>
            </a:r>
          </a:p>
        </p:txBody>
      </p:sp>
      <p:sp>
        <p:nvSpPr>
          <p:cNvPr id="3" name="Content Placeholder 2">
            <a:extLst>
              <a:ext uri="{FF2B5EF4-FFF2-40B4-BE49-F238E27FC236}">
                <a16:creationId xmlns:a16="http://schemas.microsoft.com/office/drawing/2014/main" id="{7DEAA956-1126-4C8E-9B7A-6549614AC105}"/>
              </a:ext>
            </a:extLst>
          </p:cNvPr>
          <p:cNvSpPr>
            <a:spLocks noGrp="1"/>
          </p:cNvSpPr>
          <p:nvPr>
            <p:ph idx="1"/>
          </p:nvPr>
        </p:nvSpPr>
        <p:spPr/>
        <p:txBody>
          <a:bodyPr/>
          <a:lstStyle/>
          <a:p>
            <a:endParaRPr lang="en-CA" dirty="0"/>
          </a:p>
          <a:p>
            <a:r>
              <a:rPr lang="en-CA" dirty="0"/>
              <a:t>Receptive vocabulary</a:t>
            </a:r>
          </a:p>
          <a:p>
            <a:pPr lvl="1"/>
            <a:r>
              <a:rPr lang="en-CA" dirty="0"/>
              <a:t>What do students need to know?</a:t>
            </a:r>
          </a:p>
          <a:p>
            <a:pPr lvl="1"/>
            <a:endParaRPr lang="en-CA" dirty="0"/>
          </a:p>
          <a:p>
            <a:r>
              <a:rPr lang="en-CA" dirty="0"/>
              <a:t>Productive vocabulary</a:t>
            </a:r>
          </a:p>
          <a:p>
            <a:pPr lvl="1"/>
            <a:r>
              <a:rPr lang="en-CA" dirty="0"/>
              <a:t>What do students need to know?</a:t>
            </a:r>
          </a:p>
          <a:p>
            <a:endParaRPr lang="en-CA" dirty="0"/>
          </a:p>
        </p:txBody>
      </p:sp>
    </p:spTree>
    <p:extLst>
      <p:ext uri="{BB962C8B-B14F-4D97-AF65-F5344CB8AC3E}">
        <p14:creationId xmlns:p14="http://schemas.microsoft.com/office/powerpoint/2010/main" val="24150688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Let’s Try</a:t>
            </a:r>
            <a:endParaRPr lang="en-US" dirty="0"/>
          </a:p>
        </p:txBody>
      </p:sp>
      <p:sp>
        <p:nvSpPr>
          <p:cNvPr id="3" name="Content Placeholder 2"/>
          <p:cNvSpPr>
            <a:spLocks noGrp="1"/>
          </p:cNvSpPr>
          <p:nvPr>
            <p:ph idx="1"/>
          </p:nvPr>
        </p:nvSpPr>
        <p:spPr/>
        <p:txBody>
          <a:bodyPr/>
          <a:lstStyle/>
          <a:p>
            <a:endParaRPr lang="en-CA" dirty="0"/>
          </a:p>
          <a:p>
            <a:endParaRPr lang="en-CA" dirty="0"/>
          </a:p>
          <a:p>
            <a:r>
              <a:rPr lang="en-CA" dirty="0"/>
              <a:t>I ate a </a:t>
            </a:r>
            <a:r>
              <a:rPr lang="en-CA" b="1" i="1" u="sng" dirty="0"/>
              <a:t>big apple</a:t>
            </a:r>
            <a:r>
              <a:rPr lang="en-CA" dirty="0"/>
              <a:t>.</a:t>
            </a:r>
          </a:p>
        </p:txBody>
      </p:sp>
    </p:spTree>
    <p:extLst>
      <p:ext uri="{BB962C8B-B14F-4D97-AF65-F5344CB8AC3E}">
        <p14:creationId xmlns:p14="http://schemas.microsoft.com/office/powerpoint/2010/main" val="23187486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057401" y="1828800"/>
            <a:ext cx="3533775" cy="4495800"/>
          </a:xfrm>
          <a:prstGeom prst="rect">
            <a:avLst/>
          </a:prstGeom>
          <a:noFill/>
          <a:ln w="9525">
            <a:noFill/>
            <a:miter lim="800000"/>
            <a:headEnd/>
            <a:tailEnd/>
          </a:ln>
        </p:spPr>
      </p:pic>
      <p:pic>
        <p:nvPicPr>
          <p:cNvPr id="10" name="Picture 3"/>
          <p:cNvPicPr>
            <a:picLocks noChangeAspect="1" noChangeArrowheads="1"/>
          </p:cNvPicPr>
          <p:nvPr/>
        </p:nvPicPr>
        <p:blipFill>
          <a:blip r:embed="rId2" cstate="print"/>
          <a:srcRect/>
          <a:stretch>
            <a:fillRect/>
          </a:stretch>
        </p:blipFill>
        <p:spPr bwMode="auto">
          <a:xfrm>
            <a:off x="6400801" y="1828800"/>
            <a:ext cx="3533775" cy="4495800"/>
          </a:xfrm>
          <a:prstGeom prst="rect">
            <a:avLst/>
          </a:prstGeom>
          <a:noFill/>
          <a:ln w="9525">
            <a:noFill/>
            <a:miter lim="800000"/>
            <a:headEnd/>
            <a:tailEnd/>
          </a:ln>
        </p:spPr>
      </p:pic>
      <p:sp>
        <p:nvSpPr>
          <p:cNvPr id="2" name="Title 1"/>
          <p:cNvSpPr>
            <a:spLocks noGrp="1"/>
          </p:cNvSpPr>
          <p:nvPr>
            <p:ph type="title"/>
          </p:nvPr>
        </p:nvSpPr>
        <p:spPr>
          <a:xfrm>
            <a:off x="1981200" y="609600"/>
            <a:ext cx="8229600" cy="1066800"/>
          </a:xfrm>
        </p:spPr>
        <p:txBody>
          <a:bodyPr>
            <a:normAutofit/>
          </a:bodyPr>
          <a:lstStyle/>
          <a:p>
            <a:r>
              <a:rPr lang="en-US" b="1" dirty="0">
                <a:solidFill>
                  <a:schemeClr val="accent1"/>
                </a:solidFill>
              </a:rPr>
              <a:t>1:1 Relationship</a:t>
            </a:r>
            <a:br>
              <a:rPr lang="en-US" b="1" dirty="0">
                <a:solidFill>
                  <a:schemeClr val="accent1"/>
                </a:solidFill>
              </a:rPr>
            </a:br>
            <a:r>
              <a:rPr lang="en-US" sz="1800" b="1" dirty="0">
                <a:solidFill>
                  <a:schemeClr val="accent1"/>
                </a:solidFill>
              </a:rPr>
              <a:t>English can be directly translated into Korean with no loss in meaning</a:t>
            </a:r>
            <a:endParaRPr lang="en-US" sz="1200" i="1" dirty="0"/>
          </a:p>
        </p:txBody>
      </p:sp>
      <p:pic>
        <p:nvPicPr>
          <p:cNvPr id="6" name="Picture 5" descr="http://appleadayproject.files.wordpress.com/2011/03/apple-full2.jpg"/>
          <p:cNvPicPr/>
          <p:nvPr/>
        </p:nvPicPr>
        <p:blipFill>
          <a:blip r:embed="rId3" cstate="print"/>
          <a:srcRect/>
          <a:stretch>
            <a:fillRect/>
          </a:stretch>
        </p:blipFill>
        <p:spPr bwMode="auto">
          <a:xfrm>
            <a:off x="3352801" y="5410200"/>
            <a:ext cx="825721" cy="831464"/>
          </a:xfrm>
          <a:prstGeom prst="rect">
            <a:avLst/>
          </a:prstGeom>
          <a:noFill/>
          <a:ln w="9525">
            <a:solidFill>
              <a:schemeClr val="tx1"/>
            </a:solidFill>
            <a:miter lim="800000"/>
            <a:headEnd/>
            <a:tailEnd/>
          </a:ln>
        </p:spPr>
      </p:pic>
      <p:pic>
        <p:nvPicPr>
          <p:cNvPr id="8" name="Picture 7" descr="http://appleadayproject.files.wordpress.com/2011/03/apple-full2.jpg"/>
          <p:cNvPicPr/>
          <p:nvPr/>
        </p:nvPicPr>
        <p:blipFill>
          <a:blip r:embed="rId3" cstate="print"/>
          <a:srcRect/>
          <a:stretch>
            <a:fillRect/>
          </a:stretch>
        </p:blipFill>
        <p:spPr bwMode="auto">
          <a:xfrm>
            <a:off x="7848600" y="5410201"/>
            <a:ext cx="815560" cy="824451"/>
          </a:xfrm>
          <a:prstGeom prst="rect">
            <a:avLst/>
          </a:prstGeom>
          <a:noFill/>
          <a:ln w="9525">
            <a:solidFill>
              <a:schemeClr val="tx1"/>
            </a:solidFill>
            <a:miter lim="800000"/>
            <a:headEnd/>
            <a:tailEnd/>
          </a:ln>
        </p:spPr>
      </p:pic>
      <p:sp>
        <p:nvSpPr>
          <p:cNvPr id="1026" name="Text Box 2"/>
          <p:cNvSpPr txBox="1">
            <a:spLocks noChangeArrowheads="1"/>
          </p:cNvSpPr>
          <p:nvPr/>
        </p:nvSpPr>
        <p:spPr bwMode="auto">
          <a:xfrm>
            <a:off x="3352800" y="1676400"/>
            <a:ext cx="914400" cy="6096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ts val="1000"/>
              </a:spcAft>
            </a:pPr>
            <a:r>
              <a:rPr lang="en-US" altLang="zh-CN" sz="1100" dirty="0">
                <a:latin typeface="Calibri" pitchFamily="34" charset="0"/>
                <a:ea typeface="SimSun" pitchFamily="2" charset="-122"/>
                <a:cs typeface="Arial" pitchFamily="34" charset="0"/>
              </a:rPr>
              <a:t>big apple</a:t>
            </a:r>
            <a:endParaRPr lang="en-US" dirty="0">
              <a:latin typeface="Arial" pitchFamily="34" charset="0"/>
              <a:cs typeface="Arial" pitchFamily="34" charset="0"/>
            </a:endParaRPr>
          </a:p>
        </p:txBody>
      </p:sp>
      <p:sp>
        <p:nvSpPr>
          <p:cNvPr id="1027" name="Text Box 3"/>
          <p:cNvSpPr txBox="1">
            <a:spLocks noChangeArrowheads="1"/>
          </p:cNvSpPr>
          <p:nvPr/>
        </p:nvSpPr>
        <p:spPr bwMode="auto">
          <a:xfrm>
            <a:off x="7696200" y="1752600"/>
            <a:ext cx="8382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ko-KR" altLang="en-US" sz="1400" dirty="0">
                <a:latin typeface="Calibri" pitchFamily="34" charset="0"/>
                <a:ea typeface="SimSun" pitchFamily="2" charset="-122"/>
                <a:cs typeface="Arial" pitchFamily="34" charset="0"/>
              </a:rPr>
              <a:t>큰</a:t>
            </a:r>
            <a:r>
              <a:rPr lang="zh-CN" altLang="en-US" sz="1400" dirty="0">
                <a:latin typeface="Calibri" pitchFamily="34" charset="0"/>
                <a:ea typeface="SimSun" pitchFamily="2" charset="-122"/>
                <a:cs typeface="Arial" pitchFamily="34" charset="0"/>
              </a:rPr>
              <a:t>사과</a:t>
            </a:r>
            <a:endParaRPr lang="zh-CN" altLang="en-US" sz="1400" dirty="0">
              <a:latin typeface="Arial" pitchFamily="34" charset="0"/>
              <a:cs typeface="Arial" pitchFamily="34" charset="0"/>
            </a:endParaRPr>
          </a:p>
        </p:txBody>
      </p:sp>
    </p:spTree>
    <p:extLst>
      <p:ext uri="{BB962C8B-B14F-4D97-AF65-F5344CB8AC3E}">
        <p14:creationId xmlns:p14="http://schemas.microsoft.com/office/powerpoint/2010/main" val="19515352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dirty="0"/>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dirty="0"/>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dirty="0">
                <a:solidFill>
                  <a:srgbClr val="24486C"/>
                </a:solidFill>
              </a:rPr>
              <a:t>English</a:t>
            </a:r>
            <a:endParaRPr lang="en-US" b="1" dirty="0">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dirty="0">
                <a:solidFill>
                  <a:srgbClr val="24486C"/>
                </a:solidFill>
              </a:rPr>
              <a:t>Korean</a:t>
            </a:r>
            <a:endParaRPr lang="en-US" b="1" dirty="0">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dirty="0">
                <a:solidFill>
                  <a:schemeClr val="accent1"/>
                </a:solidFill>
              </a:rPr>
              <a:t>1:1 Translation</a:t>
            </a:r>
            <a:endParaRPr lang="en-US" sz="1200" i="1" dirty="0"/>
          </a:p>
        </p:txBody>
      </p:sp>
      <p:sp>
        <p:nvSpPr>
          <p:cNvPr id="2" name="TextBox 1"/>
          <p:cNvSpPr txBox="1"/>
          <p:nvPr/>
        </p:nvSpPr>
        <p:spPr>
          <a:xfrm>
            <a:off x="3558926" y="2895601"/>
            <a:ext cx="126509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t>big apple</a:t>
            </a:r>
          </a:p>
        </p:txBody>
      </p:sp>
      <p:sp>
        <p:nvSpPr>
          <p:cNvPr id="18" name="TextBox 17"/>
          <p:cNvSpPr txBox="1"/>
          <p:nvPr/>
        </p:nvSpPr>
        <p:spPr>
          <a:xfrm>
            <a:off x="7578804" y="2911034"/>
            <a:ext cx="110799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sz="2400" dirty="0"/>
              <a:t>큰사과</a:t>
            </a:r>
            <a:endParaRPr lang="en-US" sz="2400" dirty="0"/>
          </a:p>
        </p:txBody>
      </p:sp>
      <p:pic>
        <p:nvPicPr>
          <p:cNvPr id="25" name="Picture 24" descr="http://appleadayproject.files.wordpress.com/2011/03/apple-full2.jpg"/>
          <p:cNvPicPr/>
          <p:nvPr/>
        </p:nvPicPr>
        <p:blipFill>
          <a:blip r:embed="rId2" cstate="print">
            <a:clrChange>
              <a:clrFrom>
                <a:srgbClr val="FFFFFF"/>
              </a:clrFrom>
              <a:clrTo>
                <a:srgbClr val="FFFFFF">
                  <a:alpha val="0"/>
                </a:srgbClr>
              </a:clrTo>
            </a:clrChange>
          </a:blip>
          <a:srcRect/>
          <a:stretch>
            <a:fillRect/>
          </a:stretch>
        </p:blipFill>
        <p:spPr bwMode="auto">
          <a:xfrm>
            <a:off x="3276600" y="4347904"/>
            <a:ext cx="2133600" cy="1976697"/>
          </a:xfrm>
          <a:prstGeom prst="rect">
            <a:avLst/>
          </a:prstGeom>
          <a:noFill/>
          <a:ln w="9525">
            <a:noFill/>
            <a:miter lim="800000"/>
            <a:headEnd/>
            <a:tailEnd/>
          </a:ln>
        </p:spPr>
      </p:pic>
      <p:pic>
        <p:nvPicPr>
          <p:cNvPr id="26" name="Picture 25" descr="http://appleadayproject.files.wordpress.com/2011/03/apple-full2.jpg"/>
          <p:cNvPicPr/>
          <p:nvPr/>
        </p:nvPicPr>
        <p:blipFill>
          <a:blip r:embed="rId2" cstate="print">
            <a:clrChange>
              <a:clrFrom>
                <a:srgbClr val="FFFFFF"/>
              </a:clrFrom>
              <a:clrTo>
                <a:srgbClr val="FFFFFF">
                  <a:alpha val="0"/>
                </a:srgbClr>
              </a:clrTo>
            </a:clrChange>
          </a:blip>
          <a:srcRect/>
          <a:stretch>
            <a:fillRect/>
          </a:stretch>
        </p:blipFill>
        <p:spPr bwMode="auto">
          <a:xfrm>
            <a:off x="7090906" y="4347903"/>
            <a:ext cx="2133600" cy="1976697"/>
          </a:xfrm>
          <a:prstGeom prst="rect">
            <a:avLst/>
          </a:prstGeom>
          <a:noFill/>
          <a:ln w="9525">
            <a:noFill/>
            <a:miter lim="800000"/>
            <a:headEnd/>
            <a:tailEnd/>
          </a:ln>
        </p:spPr>
      </p:pic>
      <p:sp>
        <p:nvSpPr>
          <p:cNvPr id="3" name="Equal 2"/>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7" name="Equal 26"/>
          <p:cNvSpPr/>
          <p:nvPr/>
        </p:nvSpPr>
        <p:spPr>
          <a:xfrm>
            <a:off x="5638800" y="47244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00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Let’s Try</a:t>
            </a:r>
            <a:endParaRPr lang="en-US" dirty="0"/>
          </a:p>
        </p:txBody>
      </p:sp>
      <p:sp>
        <p:nvSpPr>
          <p:cNvPr id="3" name="Content Placeholder 2"/>
          <p:cNvSpPr>
            <a:spLocks noGrp="1"/>
          </p:cNvSpPr>
          <p:nvPr>
            <p:ph idx="1"/>
          </p:nvPr>
        </p:nvSpPr>
        <p:spPr/>
        <p:txBody>
          <a:bodyPr/>
          <a:lstStyle/>
          <a:p>
            <a:endParaRPr lang="en-CA" dirty="0"/>
          </a:p>
          <a:p>
            <a:endParaRPr lang="en-CA" dirty="0"/>
          </a:p>
          <a:p>
            <a:r>
              <a:rPr lang="en-CA" dirty="0"/>
              <a:t>I went to the </a:t>
            </a:r>
            <a:r>
              <a:rPr lang="en-CA" b="1" i="1" u="sng" dirty="0"/>
              <a:t>Big Apple.</a:t>
            </a:r>
          </a:p>
        </p:txBody>
      </p:sp>
    </p:spTree>
    <p:extLst>
      <p:ext uri="{BB962C8B-B14F-4D97-AF65-F5344CB8AC3E}">
        <p14:creationId xmlns:p14="http://schemas.microsoft.com/office/powerpoint/2010/main" val="31246992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133601" y="2133600"/>
            <a:ext cx="3533775" cy="4495800"/>
          </a:xfrm>
          <a:prstGeom prst="rect">
            <a:avLst/>
          </a:prstGeom>
          <a:noFill/>
          <a:ln w="9525">
            <a:noFill/>
            <a:miter lim="800000"/>
            <a:headEnd/>
            <a:tailEnd/>
          </a:ln>
        </p:spPr>
      </p:pic>
      <p:pic>
        <p:nvPicPr>
          <p:cNvPr id="10" name="Picture 3"/>
          <p:cNvPicPr>
            <a:picLocks noChangeAspect="1" noChangeArrowheads="1"/>
          </p:cNvPicPr>
          <p:nvPr/>
        </p:nvPicPr>
        <p:blipFill>
          <a:blip r:embed="rId2" cstate="print"/>
          <a:srcRect/>
          <a:stretch>
            <a:fillRect/>
          </a:stretch>
        </p:blipFill>
        <p:spPr bwMode="auto">
          <a:xfrm>
            <a:off x="6324601" y="2057400"/>
            <a:ext cx="3533775" cy="4495800"/>
          </a:xfrm>
          <a:prstGeom prst="rect">
            <a:avLst/>
          </a:prstGeom>
          <a:noFill/>
          <a:ln w="9525">
            <a:noFill/>
            <a:miter lim="800000"/>
            <a:headEnd/>
            <a:tailEnd/>
          </a:ln>
        </p:spPr>
      </p:pic>
      <p:sp>
        <p:nvSpPr>
          <p:cNvPr id="2" name="Title 1"/>
          <p:cNvSpPr>
            <a:spLocks noGrp="1"/>
          </p:cNvSpPr>
          <p:nvPr>
            <p:ph type="title"/>
          </p:nvPr>
        </p:nvSpPr>
        <p:spPr>
          <a:xfrm>
            <a:off x="1981200" y="609600"/>
            <a:ext cx="8229600" cy="1066800"/>
          </a:xfrm>
        </p:spPr>
        <p:txBody>
          <a:bodyPr>
            <a:normAutofit fontScale="90000"/>
          </a:bodyPr>
          <a:lstStyle/>
          <a:p>
            <a:r>
              <a:rPr lang="en-US" b="1" dirty="0">
                <a:solidFill>
                  <a:schemeClr val="accent1"/>
                </a:solidFill>
              </a:rPr>
              <a:t>Fake </a:t>
            </a:r>
            <a:r>
              <a:rPr lang="en-US" b="1" dirty="0" smtClean="0">
                <a:solidFill>
                  <a:schemeClr val="accent1"/>
                </a:solidFill>
              </a:rPr>
              <a:t>1:1 (Type A) </a:t>
            </a:r>
            <a:r>
              <a:rPr lang="en-US" b="1" dirty="0">
                <a:solidFill>
                  <a:schemeClr val="accent1"/>
                </a:solidFill>
              </a:rPr>
              <a:t>Relationship</a:t>
            </a:r>
            <a:br>
              <a:rPr lang="en-US" b="1" dirty="0">
                <a:solidFill>
                  <a:schemeClr val="accent1"/>
                </a:solidFill>
              </a:rPr>
            </a:br>
            <a:r>
              <a:rPr lang="en-US" sz="1800" b="1" dirty="0">
                <a:solidFill>
                  <a:schemeClr val="accent1"/>
                </a:solidFill>
              </a:rPr>
              <a:t>1.English can be directly translated but the meaning is inaccurate </a:t>
            </a:r>
            <a:br>
              <a:rPr lang="en-US" sz="1800" b="1" dirty="0">
                <a:solidFill>
                  <a:schemeClr val="accent1"/>
                </a:solidFill>
              </a:rPr>
            </a:br>
            <a:r>
              <a:rPr lang="en-US" sz="1800" b="1" dirty="0">
                <a:solidFill>
                  <a:schemeClr val="accent1"/>
                </a:solidFill>
              </a:rPr>
              <a:t>2.It is possible to match the word indirectly to a word with the same meaning in Korean </a:t>
            </a:r>
            <a:br>
              <a:rPr lang="en-US" sz="1800" b="1" dirty="0">
                <a:solidFill>
                  <a:schemeClr val="accent1"/>
                </a:solidFill>
              </a:rPr>
            </a:br>
            <a:r>
              <a:rPr lang="en-US" sz="1800" b="1" dirty="0">
                <a:solidFill>
                  <a:schemeClr val="accent1"/>
                </a:solidFill>
              </a:rPr>
              <a:t> </a:t>
            </a:r>
            <a:endParaRPr lang="en-US" sz="1200" i="1" dirty="0"/>
          </a:p>
        </p:txBody>
      </p:sp>
      <p:sp>
        <p:nvSpPr>
          <p:cNvPr id="1026" name="Text Box 2"/>
          <p:cNvSpPr txBox="1">
            <a:spLocks noChangeArrowheads="1"/>
          </p:cNvSpPr>
          <p:nvPr/>
        </p:nvSpPr>
        <p:spPr bwMode="auto">
          <a:xfrm>
            <a:off x="3352800" y="2057400"/>
            <a:ext cx="914400" cy="6096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ts val="1000"/>
              </a:spcAft>
            </a:pPr>
            <a:r>
              <a:rPr lang="en-US" altLang="zh-CN" sz="1100" dirty="0">
                <a:latin typeface="Calibri" pitchFamily="34" charset="0"/>
                <a:ea typeface="SimSun" pitchFamily="2" charset="-122"/>
                <a:cs typeface="Arial" pitchFamily="34" charset="0"/>
              </a:rPr>
              <a:t>big apple</a:t>
            </a:r>
            <a:endParaRPr lang="en-US" dirty="0">
              <a:latin typeface="Arial" pitchFamily="34" charset="0"/>
              <a:cs typeface="Arial" pitchFamily="34" charset="0"/>
            </a:endParaRPr>
          </a:p>
        </p:txBody>
      </p:sp>
      <p:sp>
        <p:nvSpPr>
          <p:cNvPr id="1027" name="Text Box 3"/>
          <p:cNvSpPr txBox="1">
            <a:spLocks noChangeArrowheads="1"/>
          </p:cNvSpPr>
          <p:nvPr/>
        </p:nvSpPr>
        <p:spPr bwMode="auto">
          <a:xfrm>
            <a:off x="6553200" y="2209800"/>
            <a:ext cx="8382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ko-KR" altLang="en-US" sz="1400" dirty="0">
                <a:latin typeface="Calibri" pitchFamily="34" charset="0"/>
                <a:ea typeface="SimSun" pitchFamily="2" charset="-122"/>
                <a:cs typeface="Arial" pitchFamily="34" charset="0"/>
              </a:rPr>
              <a:t>큰</a:t>
            </a:r>
            <a:r>
              <a:rPr lang="zh-CN" altLang="en-US" sz="1400" dirty="0">
                <a:latin typeface="Calibri" pitchFamily="34" charset="0"/>
                <a:ea typeface="SimSun" pitchFamily="2" charset="-122"/>
                <a:cs typeface="Arial" pitchFamily="34" charset="0"/>
              </a:rPr>
              <a:t>사과</a:t>
            </a:r>
            <a:endParaRPr lang="zh-CN" altLang="en-US" sz="1400" dirty="0">
              <a:latin typeface="Arial" pitchFamily="34" charset="0"/>
              <a:cs typeface="Arial" pitchFamily="34" charset="0"/>
            </a:endParaRPr>
          </a:p>
        </p:txBody>
      </p:sp>
      <p:sp>
        <p:nvSpPr>
          <p:cNvPr id="11" name="Multiply 10"/>
          <p:cNvSpPr/>
          <p:nvPr/>
        </p:nvSpPr>
        <p:spPr>
          <a:xfrm>
            <a:off x="6705600" y="1981200"/>
            <a:ext cx="609600" cy="838200"/>
          </a:xfrm>
          <a:prstGeom prst="mathMultiply">
            <a:avLst/>
          </a:prstGeom>
          <a:solidFill>
            <a:schemeClr val="accent2">
              <a:alpha val="51000"/>
            </a:schemeClr>
          </a:solidFill>
          <a:ln>
            <a:solidFill>
              <a:schemeClr val="accent2">
                <a:shade val="50000"/>
                <a:alpha val="54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 Box 2"/>
          <p:cNvSpPr txBox="1">
            <a:spLocks noChangeArrowheads="1"/>
          </p:cNvSpPr>
          <p:nvPr/>
        </p:nvSpPr>
        <p:spPr bwMode="auto">
          <a:xfrm>
            <a:off x="7543800" y="1981200"/>
            <a:ext cx="914400" cy="6096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ts val="1000"/>
              </a:spcAft>
            </a:pPr>
            <a:r>
              <a:rPr lang="ko-KR" altLang="en-US" sz="1400" dirty="0">
                <a:latin typeface="Calibri" pitchFamily="34" charset="0"/>
                <a:cs typeface="Arial" pitchFamily="34" charset="0"/>
              </a:rPr>
              <a:t>뉴욕</a:t>
            </a:r>
            <a:endParaRPr lang="en-US" sz="1400" dirty="0">
              <a:latin typeface="Arial" pitchFamily="34" charset="0"/>
              <a:cs typeface="Arial" pitchFamily="34" charset="0"/>
            </a:endParaRPr>
          </a:p>
        </p:txBody>
      </p:sp>
      <p:sp>
        <p:nvSpPr>
          <p:cNvPr id="13" name="TextBox 12"/>
          <p:cNvSpPr txBox="1"/>
          <p:nvPr/>
        </p:nvSpPr>
        <p:spPr>
          <a:xfrm>
            <a:off x="3429000" y="6096000"/>
            <a:ext cx="1143000" cy="369332"/>
          </a:xfrm>
          <a:prstGeom prst="rect">
            <a:avLst/>
          </a:prstGeom>
          <a:noFill/>
        </p:spPr>
        <p:txBody>
          <a:bodyPr wrap="square" rtlCol="0">
            <a:spAutoFit/>
          </a:bodyPr>
          <a:lstStyle/>
          <a:p>
            <a:r>
              <a:rPr lang="en-US" dirty="0">
                <a:solidFill>
                  <a:schemeClr val="bg1"/>
                </a:solidFill>
              </a:rPr>
              <a:t>New York</a:t>
            </a:r>
          </a:p>
        </p:txBody>
      </p:sp>
      <p:sp>
        <p:nvSpPr>
          <p:cNvPr id="15" name="TextBox 14"/>
          <p:cNvSpPr txBox="1"/>
          <p:nvPr/>
        </p:nvSpPr>
        <p:spPr>
          <a:xfrm>
            <a:off x="7620000" y="6096000"/>
            <a:ext cx="1143000" cy="369332"/>
          </a:xfrm>
          <a:prstGeom prst="rect">
            <a:avLst/>
          </a:prstGeom>
          <a:noFill/>
        </p:spPr>
        <p:txBody>
          <a:bodyPr wrap="square" rtlCol="0">
            <a:spAutoFit/>
          </a:bodyPr>
          <a:lstStyle/>
          <a:p>
            <a:r>
              <a:rPr lang="en-US" dirty="0">
                <a:solidFill>
                  <a:schemeClr val="bg1"/>
                </a:solidFill>
              </a:rPr>
              <a:t>New York</a:t>
            </a:r>
          </a:p>
        </p:txBody>
      </p:sp>
    </p:spTree>
    <p:extLst>
      <p:ext uri="{BB962C8B-B14F-4D97-AF65-F5344CB8AC3E}">
        <p14:creationId xmlns:p14="http://schemas.microsoft.com/office/powerpoint/2010/main" val="33904490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dirty="0"/>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dirty="0"/>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dirty="0">
                <a:solidFill>
                  <a:srgbClr val="24486C"/>
                </a:solidFill>
              </a:rPr>
              <a:t>English</a:t>
            </a:r>
            <a:endParaRPr lang="en-US" b="1" dirty="0">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dirty="0">
                <a:solidFill>
                  <a:srgbClr val="24486C"/>
                </a:solidFill>
              </a:rPr>
              <a:t>Korean</a:t>
            </a:r>
            <a:endParaRPr lang="en-US" b="1" dirty="0">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dirty="0">
                <a:solidFill>
                  <a:schemeClr val="accent1"/>
                </a:solidFill>
              </a:rPr>
              <a:t>Fake 1:1 </a:t>
            </a:r>
            <a:r>
              <a:rPr lang="en-US" b="1" dirty="0" smtClean="0">
                <a:solidFill>
                  <a:schemeClr val="accent1"/>
                </a:solidFill>
              </a:rPr>
              <a:t>(Type A)Translation</a:t>
            </a:r>
            <a:endParaRPr lang="en-US" sz="1200" i="1" dirty="0"/>
          </a:p>
        </p:txBody>
      </p:sp>
      <p:sp>
        <p:nvSpPr>
          <p:cNvPr id="2" name="TextBox 1"/>
          <p:cNvSpPr txBox="1"/>
          <p:nvPr/>
        </p:nvSpPr>
        <p:spPr>
          <a:xfrm>
            <a:off x="3558926" y="2895601"/>
            <a:ext cx="138050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t>Big Apple</a:t>
            </a:r>
          </a:p>
        </p:txBody>
      </p:sp>
      <p:sp>
        <p:nvSpPr>
          <p:cNvPr id="18" name="TextBox 17"/>
          <p:cNvSpPr txBox="1"/>
          <p:nvPr/>
        </p:nvSpPr>
        <p:spPr>
          <a:xfrm>
            <a:off x="7578804" y="2911034"/>
            <a:ext cx="110799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sz="2400" dirty="0"/>
              <a:t>큰사과</a:t>
            </a:r>
            <a:endParaRPr lang="en-US" sz="2400" dirty="0"/>
          </a:p>
        </p:txBody>
      </p:sp>
      <p:pic>
        <p:nvPicPr>
          <p:cNvPr id="26" name="Picture 25" descr="http://appleadayproject.files.wordpress.com/2011/03/apple-full2.jpg"/>
          <p:cNvPicPr/>
          <p:nvPr/>
        </p:nvPicPr>
        <p:blipFill>
          <a:blip r:embed="rId2" cstate="print">
            <a:clrChange>
              <a:clrFrom>
                <a:srgbClr val="FFFFFF"/>
              </a:clrFrom>
              <a:clrTo>
                <a:srgbClr val="FFFFFF">
                  <a:alpha val="0"/>
                </a:srgbClr>
              </a:clrTo>
            </a:clrChange>
          </a:blip>
          <a:srcRect/>
          <a:stretch>
            <a:fillRect/>
          </a:stretch>
        </p:blipFill>
        <p:spPr bwMode="auto">
          <a:xfrm>
            <a:off x="6629400" y="3853935"/>
            <a:ext cx="3119894" cy="2819399"/>
          </a:xfrm>
          <a:prstGeom prst="rect">
            <a:avLst/>
          </a:prstGeom>
          <a:noFill/>
          <a:ln w="9525">
            <a:noFill/>
            <a:miter lim="800000"/>
            <a:headEnd/>
            <a:tailEnd/>
          </a:ln>
        </p:spPr>
      </p:pic>
      <p:pic>
        <p:nvPicPr>
          <p:cNvPr id="2050" name="Picture 2" descr="https://encrypted-tbn2.gstatic.com/images?q=tbn:ANd9GcRuJ9Oc-eHBk9QPOjKbXFf9cNYVI0-NzEzxpo3ketpgQYtluY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174" y="445143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y 3"/>
          <p:cNvSpPr/>
          <p:nvPr/>
        </p:nvSpPr>
        <p:spPr>
          <a:xfrm>
            <a:off x="7315200" y="251460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19368787">
            <a:off x="5065251" y="4127515"/>
            <a:ext cx="2728382"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Equal 16"/>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Folded Corner 7"/>
          <p:cNvSpPr/>
          <p:nvPr/>
        </p:nvSpPr>
        <p:spPr>
          <a:xfrm>
            <a:off x="3048000" y="2362200"/>
            <a:ext cx="6324600" cy="33528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Fake 1:1 (Type A) Translation</a:t>
            </a:r>
          </a:p>
          <a:p>
            <a:pPr algn="ctr"/>
            <a:endParaRPr lang="en-US" sz="2400" b="1" dirty="0"/>
          </a:p>
          <a:p>
            <a:pPr algn="ctr"/>
            <a:r>
              <a:rPr lang="en-US" sz="2400" dirty="0"/>
              <a:t>There is a representative in the Korean language, but meaning is different. The translation/explanation must reflect the meaning in the context.</a:t>
            </a:r>
          </a:p>
        </p:txBody>
      </p:sp>
    </p:spTree>
    <p:extLst>
      <p:ext uri="{BB962C8B-B14F-4D97-AF65-F5344CB8AC3E}">
        <p14:creationId xmlns:p14="http://schemas.microsoft.com/office/powerpoint/2010/main" val="37699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90"/>
                                          </p:val>
                                        </p:tav>
                                        <p:tav tm="100000">
                                          <p:val>
                                            <p:fltVal val="0"/>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 grpId="0" animBg="1"/>
      <p:bldP spid="5" grpId="0" animBg="1"/>
      <p:bldP spid="17"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Let’s Try</a:t>
            </a:r>
            <a:endParaRPr lang="en-US" dirty="0"/>
          </a:p>
        </p:txBody>
      </p:sp>
      <p:sp>
        <p:nvSpPr>
          <p:cNvPr id="3" name="Content Placeholder 2"/>
          <p:cNvSpPr>
            <a:spLocks noGrp="1"/>
          </p:cNvSpPr>
          <p:nvPr>
            <p:ph idx="1"/>
          </p:nvPr>
        </p:nvSpPr>
        <p:spPr/>
        <p:txBody>
          <a:bodyPr/>
          <a:lstStyle/>
          <a:p>
            <a:endParaRPr lang="en-CA" dirty="0"/>
          </a:p>
          <a:p>
            <a:endParaRPr lang="en-CA" dirty="0"/>
          </a:p>
          <a:p>
            <a:r>
              <a:rPr lang="en-CA" dirty="0"/>
              <a:t>The boy ate some </a:t>
            </a:r>
            <a:r>
              <a:rPr lang="en-CA" b="1" i="1" u="sng" dirty="0"/>
              <a:t>shepherd’s pie. </a:t>
            </a:r>
          </a:p>
        </p:txBody>
      </p:sp>
    </p:spTree>
    <p:extLst>
      <p:ext uri="{BB962C8B-B14F-4D97-AF65-F5344CB8AC3E}">
        <p14:creationId xmlns:p14="http://schemas.microsoft.com/office/powerpoint/2010/main" val="40657551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8610600" cy="1066800"/>
          </a:xfrm>
        </p:spPr>
        <p:txBody>
          <a:bodyPr>
            <a:normAutofit fontScale="90000"/>
          </a:bodyPr>
          <a:lstStyle/>
          <a:p>
            <a:r>
              <a:rPr lang="en-US" b="1" dirty="0">
                <a:solidFill>
                  <a:schemeClr val="accent1"/>
                </a:solidFill>
              </a:rPr>
              <a:t>Fake 1:1 Relationship (Type A)</a:t>
            </a:r>
            <a:br>
              <a:rPr lang="en-US" b="1" dirty="0">
                <a:solidFill>
                  <a:schemeClr val="accent1"/>
                </a:solidFill>
              </a:rPr>
            </a:br>
            <a:r>
              <a:rPr lang="en-US" sz="1800" b="1" dirty="0">
                <a:solidFill>
                  <a:schemeClr val="accent1"/>
                </a:solidFill>
              </a:rPr>
              <a:t> 1.English can be directly translated but the meaning is inaccurate </a:t>
            </a:r>
            <a:br>
              <a:rPr lang="en-US" sz="1800" b="1" dirty="0">
                <a:solidFill>
                  <a:schemeClr val="accent1"/>
                </a:solidFill>
              </a:rPr>
            </a:br>
            <a:r>
              <a:rPr lang="en-US" sz="1800" b="1" dirty="0">
                <a:solidFill>
                  <a:schemeClr val="accent1"/>
                </a:solidFill>
              </a:rPr>
              <a:t>2. Contextual meaning has no direct translation therefore explanation required</a:t>
            </a:r>
            <a:endParaRPr lang="en-US" sz="1800" i="1" dirty="0"/>
          </a:p>
        </p:txBody>
      </p:sp>
      <p:pic>
        <p:nvPicPr>
          <p:cNvPr id="7" name="Picture 2"/>
          <p:cNvPicPr>
            <a:picLocks noChangeAspect="1" noChangeArrowheads="1"/>
          </p:cNvPicPr>
          <p:nvPr/>
        </p:nvPicPr>
        <p:blipFill>
          <a:blip r:embed="rId2" cstate="print"/>
          <a:srcRect/>
          <a:stretch>
            <a:fillRect/>
          </a:stretch>
        </p:blipFill>
        <p:spPr bwMode="auto">
          <a:xfrm>
            <a:off x="1981201" y="1752600"/>
            <a:ext cx="3533775" cy="4495800"/>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a:stretch>
            <a:fillRect/>
          </a:stretch>
        </p:blipFill>
        <p:spPr bwMode="auto">
          <a:xfrm>
            <a:off x="5791201" y="1828800"/>
            <a:ext cx="2895600" cy="4495800"/>
          </a:xfrm>
          <a:prstGeom prst="rect">
            <a:avLst/>
          </a:prstGeom>
          <a:noFill/>
          <a:ln w="9525">
            <a:noFill/>
            <a:miter lim="800000"/>
            <a:headEnd/>
            <a:tailEnd/>
          </a:ln>
        </p:spPr>
      </p:pic>
      <p:sp>
        <p:nvSpPr>
          <p:cNvPr id="2050" name="Text Box 2"/>
          <p:cNvSpPr txBox="1">
            <a:spLocks noChangeArrowheads="1"/>
          </p:cNvSpPr>
          <p:nvPr/>
        </p:nvSpPr>
        <p:spPr bwMode="auto">
          <a:xfrm>
            <a:off x="3276601" y="1828801"/>
            <a:ext cx="860425" cy="4308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en-US" altLang="zh-CN" sz="1100" dirty="0">
                <a:latin typeface="Calibri" pitchFamily="34" charset="0"/>
                <a:ea typeface="SimSun" pitchFamily="2" charset="-122"/>
                <a:cs typeface="Arial" pitchFamily="34" charset="0"/>
              </a:rPr>
              <a:t>Shepherd’s Pie</a:t>
            </a:r>
            <a:endParaRPr lang="en-US" dirty="0">
              <a:latin typeface="Arial" pitchFamily="34" charset="0"/>
              <a:cs typeface="Arial" pitchFamily="34" charset="0"/>
            </a:endParaRPr>
          </a:p>
        </p:txBody>
      </p:sp>
      <p:sp>
        <p:nvSpPr>
          <p:cNvPr id="2051" name="Text Box 3"/>
          <p:cNvSpPr txBox="1">
            <a:spLocks noChangeArrowheads="1"/>
          </p:cNvSpPr>
          <p:nvPr/>
        </p:nvSpPr>
        <p:spPr bwMode="auto">
          <a:xfrm>
            <a:off x="5791200" y="1828801"/>
            <a:ext cx="990600" cy="4308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zh-CN" altLang="en-US" sz="1100" dirty="0">
                <a:latin typeface="Calibri" pitchFamily="34" charset="0"/>
                <a:ea typeface="SimSun" pitchFamily="2" charset="-122"/>
                <a:cs typeface="Arial" pitchFamily="34" charset="0"/>
              </a:rPr>
              <a:t>양치기의 파이</a:t>
            </a:r>
            <a:endParaRPr lang="zh-CN" altLang="en-US" dirty="0">
              <a:latin typeface="Arial" pitchFamily="34" charset="0"/>
              <a:cs typeface="Arial" pitchFamily="34" charset="0"/>
            </a:endParaRPr>
          </a:p>
        </p:txBody>
      </p:sp>
      <p:sp>
        <p:nvSpPr>
          <p:cNvPr id="10" name="Multiply 9"/>
          <p:cNvSpPr/>
          <p:nvPr/>
        </p:nvSpPr>
        <p:spPr>
          <a:xfrm>
            <a:off x="6019800" y="1676400"/>
            <a:ext cx="609600" cy="838200"/>
          </a:xfrm>
          <a:prstGeom prst="mathMultiply">
            <a:avLst/>
          </a:prstGeom>
          <a:solidFill>
            <a:schemeClr val="accent2">
              <a:alpha val="51000"/>
            </a:schemeClr>
          </a:solidFill>
          <a:ln>
            <a:solidFill>
              <a:schemeClr val="accent2">
                <a:shade val="50000"/>
                <a:alpha val="54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52" name="Text Box 4"/>
          <p:cNvSpPr txBox="1">
            <a:spLocks noChangeArrowheads="1"/>
          </p:cNvSpPr>
          <p:nvPr/>
        </p:nvSpPr>
        <p:spPr bwMode="auto">
          <a:xfrm>
            <a:off x="8001000" y="1828800"/>
            <a:ext cx="1524000" cy="1066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zh-CN" altLang="en-US" sz="1400" dirty="0">
                <a:latin typeface="Calibri" pitchFamily="34" charset="0"/>
                <a:ea typeface="SimSun" pitchFamily="2" charset="-122"/>
                <a:cs typeface="Arial" pitchFamily="34" charset="0"/>
              </a:rPr>
              <a:t>고기에 그래비 소스를 섞고 매시트 감자를 위에 얹어 먹는 영국음식</a:t>
            </a:r>
            <a:r>
              <a:rPr lang="en-US" altLang="zh-CN" sz="1400" dirty="0">
                <a:latin typeface="Calibri" pitchFamily="34" charset="0"/>
                <a:ea typeface="SimSun" pitchFamily="2" charset="-122"/>
                <a:cs typeface="Arial" pitchFamily="34" charset="0"/>
              </a:rPr>
              <a:t>. </a:t>
            </a:r>
            <a:endParaRPr lang="en-US" altLang="zh-CN" sz="1400" dirty="0">
              <a:latin typeface="Arial" pitchFamily="34" charset="0"/>
              <a:cs typeface="Arial" pitchFamily="34" charset="0"/>
            </a:endParaRPr>
          </a:p>
        </p:txBody>
      </p:sp>
      <p:sp>
        <p:nvSpPr>
          <p:cNvPr id="12" name="Text Box 4"/>
          <p:cNvSpPr txBox="1">
            <a:spLocks noChangeArrowheads="1"/>
          </p:cNvSpPr>
          <p:nvPr/>
        </p:nvSpPr>
        <p:spPr bwMode="auto">
          <a:xfrm>
            <a:off x="6934200" y="1905000"/>
            <a:ext cx="4572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en-US" altLang="ko-KR" sz="1400" dirty="0">
                <a:latin typeface="Arial" pitchFamily="34" charset="0"/>
                <a:cs typeface="Arial" pitchFamily="34" charset="0"/>
              </a:rPr>
              <a:t>???</a:t>
            </a:r>
            <a:endParaRPr lang="en-US" altLang="zh-CN" sz="1400" dirty="0">
              <a:latin typeface="Arial" pitchFamily="34" charset="0"/>
              <a:cs typeface="Arial" pitchFamily="34" charset="0"/>
            </a:endParaRPr>
          </a:p>
        </p:txBody>
      </p:sp>
      <p:pic>
        <p:nvPicPr>
          <p:cNvPr id="14" name="Picture 13" descr="http://i247.photobucket.com/albums/gg158/MDA2008/MDA2009/shepherds_pie.jpg"/>
          <p:cNvPicPr/>
          <p:nvPr/>
        </p:nvPicPr>
        <p:blipFill>
          <a:blip r:embed="rId3" cstate="print"/>
          <a:srcRect/>
          <a:stretch>
            <a:fillRect/>
          </a:stretch>
        </p:blipFill>
        <p:spPr bwMode="auto">
          <a:xfrm>
            <a:off x="3200401" y="5257801"/>
            <a:ext cx="1043277" cy="785965"/>
          </a:xfrm>
          <a:prstGeom prst="rect">
            <a:avLst/>
          </a:prstGeom>
          <a:noFill/>
          <a:ln w="9525">
            <a:solidFill>
              <a:schemeClr val="tx1"/>
            </a:solidFill>
            <a:miter lim="800000"/>
            <a:headEnd/>
            <a:tailEnd/>
          </a:ln>
        </p:spPr>
      </p:pic>
      <p:pic>
        <p:nvPicPr>
          <p:cNvPr id="15" name="Picture 14" descr="http://i247.photobucket.com/albums/gg158/MDA2008/MDA2009/shepherds_pie.jpg"/>
          <p:cNvPicPr/>
          <p:nvPr/>
        </p:nvPicPr>
        <p:blipFill>
          <a:blip r:embed="rId3" cstate="print"/>
          <a:srcRect/>
          <a:stretch>
            <a:fillRect/>
          </a:stretch>
        </p:blipFill>
        <p:spPr bwMode="auto">
          <a:xfrm>
            <a:off x="6629400" y="5181600"/>
            <a:ext cx="1044244" cy="786600"/>
          </a:xfrm>
          <a:prstGeom prst="rect">
            <a:avLst/>
          </a:prstGeom>
          <a:noFill/>
          <a:ln w="9525">
            <a:solidFill>
              <a:schemeClr val="tx1"/>
            </a:solidFill>
            <a:miter lim="800000"/>
            <a:headEnd/>
            <a:tailEnd/>
          </a:ln>
        </p:spPr>
      </p:pic>
      <p:sp>
        <p:nvSpPr>
          <p:cNvPr id="16" name="Right Arrow 15"/>
          <p:cNvSpPr/>
          <p:nvPr/>
        </p:nvSpPr>
        <p:spPr>
          <a:xfrm>
            <a:off x="7467600" y="1981200"/>
            <a:ext cx="457200" cy="152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4175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dirty="0"/>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dirty="0"/>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dirty="0">
                <a:solidFill>
                  <a:srgbClr val="24486C"/>
                </a:solidFill>
              </a:rPr>
              <a:t>English</a:t>
            </a:r>
            <a:endParaRPr lang="en-US" b="1" dirty="0">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dirty="0">
                <a:solidFill>
                  <a:srgbClr val="24486C"/>
                </a:solidFill>
              </a:rPr>
              <a:t>Korean</a:t>
            </a:r>
            <a:endParaRPr lang="en-US" b="1" dirty="0">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dirty="0">
                <a:solidFill>
                  <a:schemeClr val="accent1"/>
                </a:solidFill>
              </a:rPr>
              <a:t>Fake </a:t>
            </a:r>
            <a:r>
              <a:rPr lang="en-US" b="1" dirty="0" smtClean="0">
                <a:solidFill>
                  <a:schemeClr val="accent1"/>
                </a:solidFill>
              </a:rPr>
              <a:t>1:1 (Type A) </a:t>
            </a:r>
            <a:r>
              <a:rPr lang="en-US" b="1" dirty="0">
                <a:solidFill>
                  <a:schemeClr val="accent1"/>
                </a:solidFill>
              </a:rPr>
              <a:t>Translation</a:t>
            </a:r>
            <a:endParaRPr lang="en-US" sz="1200" i="1" dirty="0"/>
          </a:p>
        </p:txBody>
      </p:sp>
      <p:sp>
        <p:nvSpPr>
          <p:cNvPr id="2" name="TextBox 1"/>
          <p:cNvSpPr txBox="1"/>
          <p:nvPr/>
        </p:nvSpPr>
        <p:spPr>
          <a:xfrm>
            <a:off x="3200401" y="2895601"/>
            <a:ext cx="187410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t>shepherd’s pie</a:t>
            </a:r>
          </a:p>
        </p:txBody>
      </p:sp>
      <p:sp>
        <p:nvSpPr>
          <p:cNvPr id="18" name="TextBox 17"/>
          <p:cNvSpPr txBox="1"/>
          <p:nvPr/>
        </p:nvSpPr>
        <p:spPr>
          <a:xfrm>
            <a:off x="7086601" y="2911034"/>
            <a:ext cx="210826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sz="2400"/>
              <a:t>양치기의 파이</a:t>
            </a:r>
            <a:endParaRPr lang="en-US" sz="2400" dirty="0"/>
          </a:p>
        </p:txBody>
      </p:sp>
      <p:sp>
        <p:nvSpPr>
          <p:cNvPr id="4" name="Multiply 3"/>
          <p:cNvSpPr/>
          <p:nvPr/>
        </p:nvSpPr>
        <p:spPr>
          <a:xfrm>
            <a:off x="7315200" y="251460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19368787">
            <a:off x="5039631" y="4051357"/>
            <a:ext cx="2980387"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074" name="Picture 2" descr="http://www.kraftrecipes.com/assets/recipe_images/Cheesy_Shepherds_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274" y="4381499"/>
            <a:ext cx="2924175" cy="1943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khx5uguLN9U/UMCXCzSCuXI/AAAAAAAAALQ/AU7P7TLWcDg/s1600/sheph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976" y="4359314"/>
            <a:ext cx="2253517" cy="15023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xyztopeka.com/wp-content/uploads/2013/11/pi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3255" y="5429048"/>
            <a:ext cx="1868475" cy="1361317"/>
          </a:xfrm>
          <a:prstGeom prst="rect">
            <a:avLst/>
          </a:prstGeom>
          <a:noFill/>
          <a:extLst>
            <a:ext uri="{909E8E84-426E-40DD-AFC4-6F175D3DCCD1}">
              <a14:hiddenFill xmlns:a14="http://schemas.microsoft.com/office/drawing/2010/main">
                <a:solidFill>
                  <a:srgbClr val="FFFFFF"/>
                </a:solidFill>
              </a14:hiddenFill>
            </a:ext>
          </a:extLst>
        </p:spPr>
      </p:pic>
      <p:sp>
        <p:nvSpPr>
          <p:cNvPr id="19" name="Equal 18"/>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1" name="Folded Corner 20"/>
          <p:cNvSpPr/>
          <p:nvPr/>
        </p:nvSpPr>
        <p:spPr>
          <a:xfrm>
            <a:off x="2947972" y="2558534"/>
            <a:ext cx="6324600" cy="33528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Fake 1:1 (Type A) Translation</a:t>
            </a:r>
          </a:p>
          <a:p>
            <a:pPr algn="ctr"/>
            <a:endParaRPr lang="en-US" sz="2400" b="1" dirty="0"/>
          </a:p>
          <a:p>
            <a:pPr algn="ctr"/>
            <a:r>
              <a:rPr lang="en-US" sz="2400" dirty="0"/>
              <a:t>There is a representative in the Korean language, but meaning is different. The translation/explanation must reflect the meaning in the context.</a:t>
            </a:r>
          </a:p>
        </p:txBody>
      </p:sp>
    </p:spTree>
    <p:extLst>
      <p:ext uri="{BB962C8B-B14F-4D97-AF65-F5344CB8AC3E}">
        <p14:creationId xmlns:p14="http://schemas.microsoft.com/office/powerpoint/2010/main" val="25473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additive="base">
                                        <p:cTn id="21" dur="500" fill="hold"/>
                                        <p:tgtEl>
                                          <p:spTgt spid="3076"/>
                                        </p:tgtEl>
                                        <p:attrNameLst>
                                          <p:attrName>ppt_x</p:attrName>
                                        </p:attrNameLst>
                                      </p:cBhvr>
                                      <p:tavLst>
                                        <p:tav tm="0">
                                          <p:val>
                                            <p:strVal val="#ppt_x"/>
                                          </p:val>
                                        </p:tav>
                                        <p:tav tm="100000">
                                          <p:val>
                                            <p:strVal val="#ppt_x"/>
                                          </p:val>
                                        </p:tav>
                                      </p:tavLst>
                                    </p:anim>
                                    <p:anim calcmode="lin" valueType="num">
                                      <p:cBhvr additive="base">
                                        <p:cTn id="22" dur="500" fill="hold"/>
                                        <p:tgtEl>
                                          <p:spTgt spid="307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ppt_x"/>
                                          </p:val>
                                        </p:tav>
                                        <p:tav tm="100000">
                                          <p:val>
                                            <p:strVal val="#ppt_x"/>
                                          </p:val>
                                        </p:tav>
                                      </p:tavLst>
                                    </p:anim>
                                    <p:anim calcmode="lin" valueType="num">
                                      <p:cBhvr additive="base">
                                        <p:cTn id="2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 calcmode="lin" valueType="num">
                                      <p:cBhvr>
                                        <p:cTn id="49" dur="500" fill="hold"/>
                                        <p:tgtEl>
                                          <p:spTgt spid="21"/>
                                        </p:tgtEl>
                                        <p:attrNameLst>
                                          <p:attrName>style.rotation</p:attrName>
                                        </p:attrNameLst>
                                      </p:cBhvr>
                                      <p:tavLst>
                                        <p:tav tm="0">
                                          <p:val>
                                            <p:fltVal val="90"/>
                                          </p:val>
                                        </p:tav>
                                        <p:tav tm="100000">
                                          <p:val>
                                            <p:fltVal val="0"/>
                                          </p:val>
                                        </p:tav>
                                      </p:tavLst>
                                    </p:anim>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 grpId="0" animBg="1"/>
      <p:bldP spid="5" grpId="0" animBg="1"/>
      <p:bldP spid="19" grpId="0" animBg="1"/>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Try</a:t>
            </a:r>
          </a:p>
        </p:txBody>
      </p:sp>
      <p:sp>
        <p:nvSpPr>
          <p:cNvPr id="3" name="Content Placeholder 2"/>
          <p:cNvSpPr>
            <a:spLocks noGrp="1"/>
          </p:cNvSpPr>
          <p:nvPr>
            <p:ph idx="1"/>
          </p:nvPr>
        </p:nvSpPr>
        <p:spPr/>
        <p:txBody>
          <a:bodyPr/>
          <a:lstStyle/>
          <a:p>
            <a:endParaRPr lang="en-US" dirty="0"/>
          </a:p>
          <a:p>
            <a:r>
              <a:rPr lang="en-US" b="1" i="1" u="sng" dirty="0"/>
              <a:t>I love you~</a:t>
            </a:r>
          </a:p>
        </p:txBody>
      </p:sp>
    </p:spTree>
    <p:extLst>
      <p:ext uri="{BB962C8B-B14F-4D97-AF65-F5344CB8AC3E}">
        <p14:creationId xmlns:p14="http://schemas.microsoft.com/office/powerpoint/2010/main" val="2100748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FD04-9D84-49A9-B5DD-4D17CCB4A1AD}"/>
              </a:ext>
            </a:extLst>
          </p:cNvPr>
          <p:cNvSpPr>
            <a:spLocks noGrp="1"/>
          </p:cNvSpPr>
          <p:nvPr>
            <p:ph type="title"/>
          </p:nvPr>
        </p:nvSpPr>
        <p:spPr/>
        <p:txBody>
          <a:bodyPr/>
          <a:lstStyle/>
          <a:p>
            <a:r>
              <a:rPr lang="en-CA" dirty="0"/>
              <a:t>Depth of knowledge</a:t>
            </a:r>
          </a:p>
        </p:txBody>
      </p:sp>
      <p:sp>
        <p:nvSpPr>
          <p:cNvPr id="3" name="Content Placeholder 2">
            <a:extLst>
              <a:ext uri="{FF2B5EF4-FFF2-40B4-BE49-F238E27FC236}">
                <a16:creationId xmlns:a16="http://schemas.microsoft.com/office/drawing/2014/main" id="{4732C442-1957-4F97-9789-F207BF58CAD5}"/>
              </a:ext>
            </a:extLst>
          </p:cNvPr>
          <p:cNvSpPr>
            <a:spLocks noGrp="1"/>
          </p:cNvSpPr>
          <p:nvPr>
            <p:ph idx="1"/>
          </p:nvPr>
        </p:nvSpPr>
        <p:spPr/>
        <p:txBody>
          <a:bodyPr>
            <a:normAutofit fontScale="92500" lnSpcReduction="10000"/>
          </a:bodyPr>
          <a:lstStyle/>
          <a:p>
            <a:r>
              <a:rPr lang="en-CA" dirty="0"/>
              <a:t>Knowing a word is a matter of degrees of depth: knowing the gist of a word is, quite often, all you need when you hear or read a word. </a:t>
            </a:r>
          </a:p>
          <a:p>
            <a:endParaRPr lang="en-CA" dirty="0"/>
          </a:p>
          <a:p>
            <a:r>
              <a:rPr lang="en-CA" dirty="0"/>
              <a:t>As you become better acquainted with a word, you begin to know its nuances, connotations, etc.</a:t>
            </a:r>
          </a:p>
          <a:p>
            <a:endParaRPr lang="en-CA" dirty="0"/>
          </a:p>
          <a:p>
            <a:r>
              <a:rPr lang="en-CA" dirty="0"/>
              <a:t>In other words, you must be in control of a lot of information about a word before you are able to </a:t>
            </a:r>
            <a:r>
              <a:rPr lang="en-CA" i="1" dirty="0"/>
              <a:t>use </a:t>
            </a:r>
            <a:r>
              <a:rPr lang="en-CA" dirty="0"/>
              <a:t>it properly</a:t>
            </a:r>
          </a:p>
        </p:txBody>
      </p:sp>
    </p:spTree>
    <p:extLst>
      <p:ext uri="{BB962C8B-B14F-4D97-AF65-F5344CB8AC3E}">
        <p14:creationId xmlns:p14="http://schemas.microsoft.com/office/powerpoint/2010/main" val="32784713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8610600" cy="1066800"/>
          </a:xfrm>
        </p:spPr>
        <p:txBody>
          <a:bodyPr>
            <a:normAutofit/>
          </a:bodyPr>
          <a:lstStyle/>
          <a:p>
            <a:r>
              <a:rPr lang="en-US" b="1" dirty="0">
                <a:solidFill>
                  <a:schemeClr val="accent1"/>
                </a:solidFill>
              </a:rPr>
              <a:t>Fake 1:1 Relationship (Type </a:t>
            </a:r>
            <a:r>
              <a:rPr lang="en-US" b="1" dirty="0" smtClean="0">
                <a:solidFill>
                  <a:schemeClr val="accent1"/>
                </a:solidFill>
              </a:rPr>
              <a:t>B)</a:t>
            </a:r>
            <a:r>
              <a:rPr lang="en-US" b="1" dirty="0">
                <a:solidFill>
                  <a:schemeClr val="accent1"/>
                </a:solidFill>
              </a:rPr>
              <a:t/>
            </a:r>
            <a:br>
              <a:rPr lang="en-US" b="1" dirty="0">
                <a:solidFill>
                  <a:schemeClr val="accent1"/>
                </a:solidFill>
              </a:rPr>
            </a:br>
            <a:r>
              <a:rPr lang="en-US" sz="1600" b="1" dirty="0">
                <a:solidFill>
                  <a:schemeClr val="accent1"/>
                </a:solidFill>
              </a:rPr>
              <a:t>English word has a very close direct translation however slight meaning difference may exist.</a:t>
            </a:r>
            <a:endParaRPr lang="en-US" sz="1600" i="1" dirty="0"/>
          </a:p>
        </p:txBody>
      </p:sp>
      <p:pic>
        <p:nvPicPr>
          <p:cNvPr id="7" name="Picture 2"/>
          <p:cNvPicPr>
            <a:picLocks noChangeAspect="1" noChangeArrowheads="1"/>
          </p:cNvPicPr>
          <p:nvPr/>
        </p:nvPicPr>
        <p:blipFill>
          <a:blip r:embed="rId2" cstate="print"/>
          <a:srcRect/>
          <a:stretch>
            <a:fillRect/>
          </a:stretch>
        </p:blipFill>
        <p:spPr bwMode="auto">
          <a:xfrm>
            <a:off x="2057400" y="1752600"/>
            <a:ext cx="2743200" cy="4495800"/>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a:stretch>
            <a:fillRect/>
          </a:stretch>
        </p:blipFill>
        <p:spPr bwMode="auto">
          <a:xfrm>
            <a:off x="5181600" y="1828800"/>
            <a:ext cx="2667000" cy="4495800"/>
          </a:xfrm>
          <a:prstGeom prst="rect">
            <a:avLst/>
          </a:prstGeom>
          <a:noFill/>
          <a:ln w="9525">
            <a:noFill/>
            <a:miter lim="800000"/>
            <a:headEnd/>
            <a:tailEnd/>
          </a:ln>
        </p:spPr>
      </p:pic>
      <p:sp>
        <p:nvSpPr>
          <p:cNvPr id="2050" name="Text Box 2"/>
          <p:cNvSpPr txBox="1">
            <a:spLocks noChangeArrowheads="1"/>
          </p:cNvSpPr>
          <p:nvPr/>
        </p:nvSpPr>
        <p:spPr bwMode="auto">
          <a:xfrm>
            <a:off x="2971801" y="1752600"/>
            <a:ext cx="860425" cy="2616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en-US" altLang="zh-CN" sz="1100" dirty="0">
                <a:latin typeface="Calibri" pitchFamily="34" charset="0"/>
                <a:ea typeface="SimSun" pitchFamily="2" charset="-122"/>
                <a:cs typeface="Arial" pitchFamily="34" charset="0"/>
              </a:rPr>
              <a:t>I love you</a:t>
            </a:r>
            <a:endParaRPr lang="en-US" dirty="0">
              <a:latin typeface="Arial" pitchFamily="34" charset="0"/>
              <a:cs typeface="Arial" pitchFamily="34" charset="0"/>
            </a:endParaRPr>
          </a:p>
        </p:txBody>
      </p:sp>
      <p:sp>
        <p:nvSpPr>
          <p:cNvPr id="13" name="Plus 12"/>
          <p:cNvSpPr/>
          <p:nvPr/>
        </p:nvSpPr>
        <p:spPr>
          <a:xfrm>
            <a:off x="8305800" y="3581400"/>
            <a:ext cx="228600" cy="3048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6" name="Picture 15" descr="http://www.comments20.com/wp-content/uploads/2012/05/Teddy-Bear-94.jpg"/>
          <p:cNvPicPr/>
          <p:nvPr/>
        </p:nvPicPr>
        <p:blipFill>
          <a:blip r:embed="rId3" cstate="print"/>
          <a:srcRect b="10077"/>
          <a:stretch>
            <a:fillRect/>
          </a:stretch>
        </p:blipFill>
        <p:spPr bwMode="auto">
          <a:xfrm>
            <a:off x="2971801" y="5029201"/>
            <a:ext cx="964731" cy="869287"/>
          </a:xfrm>
          <a:prstGeom prst="rect">
            <a:avLst/>
          </a:prstGeom>
          <a:noFill/>
          <a:ln w="9525">
            <a:solidFill>
              <a:schemeClr val="tx1"/>
            </a:solidFill>
            <a:miter lim="800000"/>
            <a:headEnd/>
            <a:tailEnd/>
          </a:ln>
        </p:spPr>
      </p:pic>
      <p:pic>
        <p:nvPicPr>
          <p:cNvPr id="17" name="Picture 16" descr="http://1.bp.blogspot.com/_tlu2kHvD81k/TNZdj_-9_RI/AAAAAAAAAJY/doqIyoXVge4/s1600/stock-photo-red-heart-wound-around-chain-and-locked-on-lock-24535609.jpg"/>
          <p:cNvPicPr/>
          <p:nvPr/>
        </p:nvPicPr>
        <p:blipFill>
          <a:blip r:embed="rId4" cstate="print"/>
          <a:srcRect l="9593" r="11417" b="8543"/>
          <a:stretch>
            <a:fillRect/>
          </a:stretch>
        </p:blipFill>
        <p:spPr bwMode="auto">
          <a:xfrm>
            <a:off x="6096000" y="5105401"/>
            <a:ext cx="845434" cy="789139"/>
          </a:xfrm>
          <a:prstGeom prst="rect">
            <a:avLst/>
          </a:prstGeom>
          <a:noFill/>
          <a:ln w="9525">
            <a:solidFill>
              <a:schemeClr val="tx1"/>
            </a:solidFill>
            <a:miter lim="800000"/>
            <a:headEnd/>
            <a:tailEnd/>
          </a:ln>
        </p:spPr>
      </p:pic>
      <p:sp>
        <p:nvSpPr>
          <p:cNvPr id="3073" name="Rectangle 1"/>
          <p:cNvSpPr>
            <a:spLocks noChangeArrowheads="1"/>
          </p:cNvSpPr>
          <p:nvPr/>
        </p:nvSpPr>
        <p:spPr bwMode="auto">
          <a:xfrm>
            <a:off x="5772835" y="90101"/>
            <a:ext cx="6463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ko-KR" altLang="en-CA" sz="1200">
                <a:latin typeface="Times New Roman" pitchFamily="18" charset="0"/>
                <a:ea typeface="Batang" pitchFamily="18" charset="-127"/>
                <a:cs typeface="Times New Roman" pitchFamily="18" charset="0"/>
              </a:rPr>
              <a:t>사랑해</a:t>
            </a:r>
            <a:endParaRPr lang="ko-KR" altLang="en-CA">
              <a:latin typeface="Arial" pitchFamily="34" charset="0"/>
              <a:cs typeface="Arial" pitchFamily="34" charset="0"/>
            </a:endParaRPr>
          </a:p>
        </p:txBody>
      </p:sp>
      <p:sp>
        <p:nvSpPr>
          <p:cNvPr id="3074" name="Rectangle 2"/>
          <p:cNvSpPr>
            <a:spLocks noChangeArrowheads="1"/>
          </p:cNvSpPr>
          <p:nvPr/>
        </p:nvSpPr>
        <p:spPr bwMode="auto">
          <a:xfrm>
            <a:off x="5772835" y="90101"/>
            <a:ext cx="6463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ko-KR" altLang="en-CA" sz="1200">
                <a:latin typeface="Times New Roman" pitchFamily="18" charset="0"/>
                <a:ea typeface="Batang" pitchFamily="18" charset="-127"/>
                <a:cs typeface="Times New Roman" pitchFamily="18" charset="0"/>
              </a:rPr>
              <a:t>사랑해</a:t>
            </a:r>
            <a:endParaRPr lang="ko-KR" altLang="en-CA">
              <a:latin typeface="Arial" pitchFamily="34" charset="0"/>
              <a:cs typeface="Arial" pitchFamily="34" charset="0"/>
            </a:endParaRPr>
          </a:p>
        </p:txBody>
      </p:sp>
      <p:sp>
        <p:nvSpPr>
          <p:cNvPr id="3075" name="Text Box 3"/>
          <p:cNvSpPr txBox="1">
            <a:spLocks noChangeArrowheads="1"/>
          </p:cNvSpPr>
          <p:nvPr/>
        </p:nvSpPr>
        <p:spPr bwMode="auto">
          <a:xfrm>
            <a:off x="6019801" y="1828800"/>
            <a:ext cx="962025" cy="3556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ts val="1000"/>
              </a:spcAft>
            </a:pPr>
            <a:r>
              <a:rPr lang="zh-CN" altLang="en-CA" sz="1100" dirty="0">
                <a:latin typeface="Calibri" pitchFamily="34" charset="0"/>
                <a:ea typeface="SimSun" pitchFamily="2" charset="-122"/>
                <a:cs typeface="Arial" pitchFamily="34" charset="0"/>
              </a:rPr>
              <a:t>사랑해</a:t>
            </a:r>
            <a:endParaRPr lang="zh-CN" altLang="en-US" dirty="0">
              <a:latin typeface="Arial" pitchFamily="34" charset="0"/>
              <a:cs typeface="Arial" pitchFamily="34" charset="0"/>
            </a:endParaRPr>
          </a:p>
        </p:txBody>
      </p:sp>
      <p:sp>
        <p:nvSpPr>
          <p:cNvPr id="3076" name="Text Box 4"/>
          <p:cNvSpPr txBox="1">
            <a:spLocks noChangeArrowheads="1"/>
          </p:cNvSpPr>
          <p:nvPr/>
        </p:nvSpPr>
        <p:spPr bwMode="auto">
          <a:xfrm>
            <a:off x="8839200" y="2743200"/>
            <a:ext cx="1524000" cy="2133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zh-CN" altLang="en-US" sz="1400" dirty="0">
                <a:latin typeface="Calibri" pitchFamily="34" charset="0"/>
                <a:ea typeface="SimSun" pitchFamily="2" charset="-122"/>
                <a:cs typeface="Arial" pitchFamily="34" charset="0"/>
              </a:rPr>
              <a:t>가족이나 친구들 사이에서 ‘</a:t>
            </a:r>
            <a:r>
              <a:rPr lang="en-US" altLang="zh-CN" sz="1400" dirty="0">
                <a:latin typeface="Calibri" pitchFamily="34" charset="0"/>
                <a:ea typeface="SimSun" pitchFamily="2" charset="-122"/>
                <a:cs typeface="Arial" pitchFamily="34" charset="0"/>
              </a:rPr>
              <a:t>I love you’</a:t>
            </a:r>
            <a:r>
              <a:rPr lang="zh-CN" altLang="en-US" sz="1400" dirty="0">
                <a:latin typeface="Calibri" pitchFamily="34" charset="0"/>
                <a:ea typeface="SimSun" pitchFamily="2" charset="-122"/>
                <a:cs typeface="Arial" pitchFamily="34" charset="0"/>
              </a:rPr>
              <a:t>를 습관적으로 쓰인다</a:t>
            </a:r>
            <a:r>
              <a:rPr lang="en-US" altLang="zh-CN" sz="1400" dirty="0">
                <a:latin typeface="Times New Roman" pitchFamily="18" charset="0"/>
                <a:ea typeface="SimSun" pitchFamily="2" charset="-122"/>
                <a:cs typeface="Arial" pitchFamily="34" charset="0"/>
              </a:rPr>
              <a:t>.</a:t>
            </a:r>
            <a:r>
              <a:rPr lang="en-US" altLang="zh-CN" sz="1400" dirty="0">
                <a:latin typeface="Calibri" pitchFamily="34" charset="0"/>
                <a:ea typeface="SimSun" pitchFamily="2" charset="-122"/>
                <a:cs typeface="Arial" pitchFamily="34" charset="0"/>
              </a:rPr>
              <a:t> </a:t>
            </a:r>
            <a:r>
              <a:rPr lang="zh-CN" altLang="en-US" sz="1400" dirty="0">
                <a:latin typeface="Calibri" pitchFamily="34" charset="0"/>
                <a:ea typeface="SimSun" pitchFamily="2" charset="-122"/>
                <a:cs typeface="Arial" pitchFamily="34" charset="0"/>
              </a:rPr>
              <a:t>한국어로 무겁고 깊이가 있는 ‘사랑해’란 표현 비해 영어는 더 쉽게 자주 사용된다</a:t>
            </a:r>
            <a:r>
              <a:rPr lang="en-US" altLang="zh-CN" sz="1400" dirty="0">
                <a:latin typeface="Calibri" pitchFamily="34" charset="0"/>
                <a:ea typeface="SimSun" pitchFamily="2" charset="-122"/>
                <a:cs typeface="Arial" pitchFamily="34" charset="0"/>
              </a:rPr>
              <a:t>. </a:t>
            </a:r>
            <a:endParaRPr lang="en-US" altLang="zh-CN" sz="1400" dirty="0">
              <a:latin typeface="Arial" pitchFamily="34" charset="0"/>
              <a:cs typeface="Arial" pitchFamily="34" charset="0"/>
            </a:endParaRPr>
          </a:p>
        </p:txBody>
      </p:sp>
    </p:spTree>
    <p:extLst>
      <p:ext uri="{BB962C8B-B14F-4D97-AF65-F5344CB8AC3E}">
        <p14:creationId xmlns:p14="http://schemas.microsoft.com/office/powerpoint/2010/main" val="13526319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dirty="0"/>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dirty="0"/>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dirty="0">
                <a:solidFill>
                  <a:srgbClr val="24486C"/>
                </a:solidFill>
              </a:rPr>
              <a:t>English</a:t>
            </a:r>
            <a:endParaRPr lang="en-US" b="1" dirty="0">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dirty="0">
                <a:solidFill>
                  <a:srgbClr val="24486C"/>
                </a:solidFill>
              </a:rPr>
              <a:t>Korean</a:t>
            </a:r>
            <a:endParaRPr lang="en-US" b="1" dirty="0">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dirty="0">
                <a:solidFill>
                  <a:schemeClr val="accent1"/>
                </a:solidFill>
              </a:rPr>
              <a:t>Fake 1:1 </a:t>
            </a:r>
            <a:r>
              <a:rPr lang="en-US" b="1" dirty="0" smtClean="0">
                <a:solidFill>
                  <a:schemeClr val="accent1"/>
                </a:solidFill>
              </a:rPr>
              <a:t>(</a:t>
            </a:r>
            <a:r>
              <a:rPr lang="en-US" b="1" dirty="0" smtClean="0">
                <a:solidFill>
                  <a:schemeClr val="accent1"/>
                </a:solidFill>
              </a:rPr>
              <a:t>Type B)</a:t>
            </a:r>
            <a:r>
              <a:rPr lang="en-US" b="1" dirty="0" smtClean="0">
                <a:solidFill>
                  <a:schemeClr val="accent1"/>
                </a:solidFill>
              </a:rPr>
              <a:t>Translation</a:t>
            </a:r>
            <a:endParaRPr lang="en-US" sz="1200" i="1" dirty="0"/>
          </a:p>
        </p:txBody>
      </p:sp>
      <p:sp>
        <p:nvSpPr>
          <p:cNvPr id="2" name="TextBox 1"/>
          <p:cNvSpPr txBox="1"/>
          <p:nvPr/>
        </p:nvSpPr>
        <p:spPr>
          <a:xfrm>
            <a:off x="3481983" y="2895601"/>
            <a:ext cx="136979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t>I love you</a:t>
            </a:r>
          </a:p>
        </p:txBody>
      </p:sp>
      <p:sp>
        <p:nvSpPr>
          <p:cNvPr id="18" name="TextBox 17"/>
          <p:cNvSpPr txBox="1"/>
          <p:nvPr/>
        </p:nvSpPr>
        <p:spPr>
          <a:xfrm>
            <a:off x="7086600" y="2911034"/>
            <a:ext cx="2185214"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sz="2400" dirty="0"/>
              <a:t>난 너를 사랑해</a:t>
            </a:r>
            <a:endParaRPr lang="en-US" sz="2400" dirty="0"/>
          </a:p>
        </p:txBody>
      </p:sp>
      <p:sp>
        <p:nvSpPr>
          <p:cNvPr id="4" name="Multiply 3"/>
          <p:cNvSpPr/>
          <p:nvPr/>
        </p:nvSpPr>
        <p:spPr>
          <a:xfrm>
            <a:off x="7315200" y="251460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19368787">
            <a:off x="5065251" y="4127515"/>
            <a:ext cx="2728382"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9" name="Picture 18" descr="http://www.comments20.com/wp-content/uploads/2012/05/Teddy-Bear-94.jpg"/>
          <p:cNvPicPr/>
          <p:nvPr/>
        </p:nvPicPr>
        <p:blipFill>
          <a:blip r:embed="rId2" cstate="print">
            <a:clrChange>
              <a:clrFrom>
                <a:srgbClr val="FDFFFE"/>
              </a:clrFrom>
              <a:clrTo>
                <a:srgbClr val="FDFFFE">
                  <a:alpha val="0"/>
                </a:srgbClr>
              </a:clrTo>
            </a:clrChange>
          </a:blip>
          <a:srcRect b="10077"/>
          <a:stretch>
            <a:fillRect/>
          </a:stretch>
        </p:blipFill>
        <p:spPr bwMode="auto">
          <a:xfrm>
            <a:off x="3178964" y="4470415"/>
            <a:ext cx="2155036" cy="1847064"/>
          </a:xfrm>
          <a:prstGeom prst="rect">
            <a:avLst/>
          </a:prstGeom>
          <a:noFill/>
          <a:ln w="9525">
            <a:noFill/>
            <a:miter lim="800000"/>
            <a:headEnd/>
            <a:tailEnd/>
          </a:ln>
        </p:spPr>
      </p:pic>
      <p:pic>
        <p:nvPicPr>
          <p:cNvPr id="22" name="Picture 21" descr="http://1.bp.blogspot.com/_tlu2kHvD81k/TNZdj_-9_RI/AAAAAAAAAJY/doqIyoXVge4/s1600/stock-photo-red-heart-wound-around-chain-and-locked-on-lock-24535609.jpg"/>
          <p:cNvPicPr/>
          <p:nvPr/>
        </p:nvPicPr>
        <p:blipFill>
          <a:blip r:embed="rId3" cstate="print">
            <a:clrChange>
              <a:clrFrom>
                <a:srgbClr val="FFFFFF"/>
              </a:clrFrom>
              <a:clrTo>
                <a:srgbClr val="FFFFFF">
                  <a:alpha val="0"/>
                </a:srgbClr>
              </a:clrTo>
            </a:clrChange>
          </a:blip>
          <a:srcRect l="9593" r="11417" b="8543"/>
          <a:stretch>
            <a:fillRect/>
          </a:stretch>
        </p:blipFill>
        <p:spPr bwMode="auto">
          <a:xfrm>
            <a:off x="7129695" y="4341405"/>
            <a:ext cx="2142119" cy="1976074"/>
          </a:xfrm>
          <a:prstGeom prst="rect">
            <a:avLst/>
          </a:prstGeom>
          <a:noFill/>
          <a:ln w="9525">
            <a:noFill/>
            <a:miter lim="800000"/>
            <a:headEnd/>
            <a:tailEnd/>
          </a:ln>
        </p:spPr>
      </p:pic>
      <p:sp>
        <p:nvSpPr>
          <p:cNvPr id="17" name="Equal 16"/>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1" name="Folded Corner 20"/>
          <p:cNvSpPr/>
          <p:nvPr/>
        </p:nvSpPr>
        <p:spPr>
          <a:xfrm>
            <a:off x="3048000" y="2514600"/>
            <a:ext cx="6324600" cy="3352800"/>
          </a:xfrm>
          <a:prstGeom prst="foldedCorner">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Fake 1:1 (Type B) Translation</a:t>
            </a:r>
          </a:p>
          <a:p>
            <a:pPr algn="ctr"/>
            <a:endParaRPr lang="en-US" sz="2400" b="1" dirty="0"/>
          </a:p>
          <a:p>
            <a:pPr algn="ctr"/>
            <a:r>
              <a:rPr lang="en-US" sz="2400" dirty="0"/>
              <a:t>On a language level, it seems to be a perfect match, however, languages hold different usage and meaning. In such cases, you have to give explanation to provide a full picture of the word/expression used. </a:t>
            </a:r>
          </a:p>
        </p:txBody>
      </p:sp>
    </p:spTree>
    <p:extLst>
      <p:ext uri="{BB962C8B-B14F-4D97-AF65-F5344CB8AC3E}">
        <p14:creationId xmlns:p14="http://schemas.microsoft.com/office/powerpoint/2010/main" val="2166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out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 calcmode="lin" valueType="num">
                                      <p:cBhvr>
                                        <p:cTn id="45" dur="500" fill="hold"/>
                                        <p:tgtEl>
                                          <p:spTgt spid="21"/>
                                        </p:tgtEl>
                                        <p:attrNameLst>
                                          <p:attrName>style.rotation</p:attrName>
                                        </p:attrNameLst>
                                      </p:cBhvr>
                                      <p:tavLst>
                                        <p:tav tm="0">
                                          <p:val>
                                            <p:fltVal val="90"/>
                                          </p:val>
                                        </p:tav>
                                        <p:tav tm="100000">
                                          <p:val>
                                            <p:fltVal val="0"/>
                                          </p:val>
                                        </p:tav>
                                      </p:tavLst>
                                    </p:anim>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 grpId="0" animBg="1"/>
      <p:bldP spid="5" grpId="0" animBg="1"/>
      <p:bldP spid="17" grpId="0" animBg="1"/>
      <p:bldP spid="2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Try</a:t>
            </a:r>
          </a:p>
        </p:txBody>
      </p:sp>
      <p:sp>
        <p:nvSpPr>
          <p:cNvPr id="3" name="Content Placeholder 2"/>
          <p:cNvSpPr>
            <a:spLocks noGrp="1"/>
          </p:cNvSpPr>
          <p:nvPr>
            <p:ph idx="1"/>
          </p:nvPr>
        </p:nvSpPr>
        <p:spPr/>
        <p:txBody>
          <a:bodyPr/>
          <a:lstStyle/>
          <a:p>
            <a:endParaRPr lang="en-US" dirty="0"/>
          </a:p>
          <a:p>
            <a:r>
              <a:rPr lang="en-US" dirty="0" err="1"/>
              <a:t>Xiaoming</a:t>
            </a:r>
            <a:r>
              <a:rPr lang="en-US" dirty="0"/>
              <a:t> ate a </a:t>
            </a:r>
            <a:r>
              <a:rPr lang="en-US" b="1" i="1" u="sng" dirty="0" err="1"/>
              <a:t>poutine</a:t>
            </a:r>
            <a:r>
              <a:rPr lang="en-US" dirty="0"/>
              <a:t> for lunch. </a:t>
            </a:r>
          </a:p>
        </p:txBody>
      </p:sp>
    </p:spTree>
    <p:extLst>
      <p:ext uri="{BB962C8B-B14F-4D97-AF65-F5344CB8AC3E}">
        <p14:creationId xmlns:p14="http://schemas.microsoft.com/office/powerpoint/2010/main" val="11912208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srcRect/>
          <a:stretch>
            <a:fillRect/>
          </a:stretch>
        </p:blipFill>
        <p:spPr bwMode="auto">
          <a:xfrm>
            <a:off x="5791200" y="1828800"/>
            <a:ext cx="2895600" cy="4495800"/>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a:stretch>
            <a:fillRect/>
          </a:stretch>
        </p:blipFill>
        <p:spPr bwMode="auto">
          <a:xfrm>
            <a:off x="2286001" y="1752600"/>
            <a:ext cx="2971800" cy="4495800"/>
          </a:xfrm>
          <a:prstGeom prst="rect">
            <a:avLst/>
          </a:prstGeom>
          <a:noFill/>
          <a:ln w="9525">
            <a:noFill/>
            <a:miter lim="800000"/>
            <a:headEnd/>
            <a:tailEnd/>
          </a:ln>
        </p:spPr>
      </p:pic>
      <p:sp>
        <p:nvSpPr>
          <p:cNvPr id="2" name="Title 1"/>
          <p:cNvSpPr>
            <a:spLocks noGrp="1"/>
          </p:cNvSpPr>
          <p:nvPr>
            <p:ph type="title"/>
          </p:nvPr>
        </p:nvSpPr>
        <p:spPr>
          <a:xfrm>
            <a:off x="1752600" y="609600"/>
            <a:ext cx="8610600" cy="1066800"/>
          </a:xfrm>
        </p:spPr>
        <p:txBody>
          <a:bodyPr>
            <a:normAutofit fontScale="90000"/>
          </a:bodyPr>
          <a:lstStyle/>
          <a:p>
            <a:r>
              <a:rPr lang="en-US" b="1" dirty="0">
                <a:solidFill>
                  <a:schemeClr val="accent1"/>
                </a:solidFill>
              </a:rPr>
              <a:t>1:0</a:t>
            </a:r>
            <a:br>
              <a:rPr lang="en-US" b="1" dirty="0">
                <a:solidFill>
                  <a:schemeClr val="accent1"/>
                </a:solidFill>
              </a:rPr>
            </a:br>
            <a:r>
              <a:rPr lang="en-US" sz="1800" b="1" dirty="0">
                <a:solidFill>
                  <a:schemeClr val="accent1"/>
                </a:solidFill>
              </a:rPr>
              <a:t>direct translation is not possible (no word or phrase match)</a:t>
            </a:r>
            <a:r>
              <a:rPr lang="en-US" b="1" dirty="0">
                <a:solidFill>
                  <a:schemeClr val="accent1"/>
                </a:solidFill>
              </a:rPr>
              <a:t> </a:t>
            </a:r>
            <a:br>
              <a:rPr lang="en-US" b="1" dirty="0">
                <a:solidFill>
                  <a:schemeClr val="accent1"/>
                </a:solidFill>
              </a:rPr>
            </a:br>
            <a:endParaRPr lang="en-US" sz="1200" i="1" dirty="0"/>
          </a:p>
        </p:txBody>
      </p:sp>
      <p:sp>
        <p:nvSpPr>
          <p:cNvPr id="2050" name="Text Box 2"/>
          <p:cNvSpPr txBox="1">
            <a:spLocks noChangeArrowheads="1"/>
          </p:cNvSpPr>
          <p:nvPr/>
        </p:nvSpPr>
        <p:spPr bwMode="auto">
          <a:xfrm>
            <a:off x="3429001" y="1828801"/>
            <a:ext cx="860425" cy="30777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en-US" sz="1400" dirty="0" err="1">
                <a:latin typeface="Calibri" pitchFamily="34" charset="0"/>
                <a:ea typeface="SimSun" pitchFamily="2" charset="-122"/>
                <a:cs typeface="Arial" pitchFamily="34" charset="0"/>
              </a:rPr>
              <a:t>poutine</a:t>
            </a:r>
            <a:endParaRPr lang="en-US" sz="1400" dirty="0">
              <a:latin typeface="Arial" pitchFamily="34" charset="0"/>
              <a:cs typeface="Arial" pitchFamily="34" charset="0"/>
            </a:endParaRPr>
          </a:p>
        </p:txBody>
      </p:sp>
      <p:sp>
        <p:nvSpPr>
          <p:cNvPr id="3073" name="Rectangle 1"/>
          <p:cNvSpPr>
            <a:spLocks noChangeArrowheads="1"/>
          </p:cNvSpPr>
          <p:nvPr/>
        </p:nvSpPr>
        <p:spPr bwMode="auto">
          <a:xfrm>
            <a:off x="5772835" y="90101"/>
            <a:ext cx="6463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ko-KR" altLang="en-CA" sz="1200">
                <a:latin typeface="Times New Roman" pitchFamily="18" charset="0"/>
                <a:ea typeface="Batang" pitchFamily="18" charset="-127"/>
                <a:cs typeface="Times New Roman" pitchFamily="18" charset="0"/>
              </a:rPr>
              <a:t>사랑해</a:t>
            </a:r>
            <a:endParaRPr lang="ko-KR" altLang="en-CA">
              <a:latin typeface="Arial" pitchFamily="34" charset="0"/>
              <a:cs typeface="Arial" pitchFamily="34" charset="0"/>
            </a:endParaRPr>
          </a:p>
        </p:txBody>
      </p:sp>
      <p:sp>
        <p:nvSpPr>
          <p:cNvPr id="3074" name="Rectangle 2"/>
          <p:cNvSpPr>
            <a:spLocks noChangeArrowheads="1"/>
          </p:cNvSpPr>
          <p:nvPr/>
        </p:nvSpPr>
        <p:spPr bwMode="auto">
          <a:xfrm>
            <a:off x="5772835" y="90101"/>
            <a:ext cx="6463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ko-KR" altLang="en-CA" sz="1200">
                <a:latin typeface="Times New Roman" pitchFamily="18" charset="0"/>
                <a:ea typeface="Batang" pitchFamily="18" charset="-127"/>
                <a:cs typeface="Times New Roman" pitchFamily="18" charset="0"/>
              </a:rPr>
              <a:t>사랑해</a:t>
            </a:r>
            <a:endParaRPr lang="ko-KR" altLang="en-CA">
              <a:latin typeface="Arial" pitchFamily="34" charset="0"/>
              <a:cs typeface="Arial" pitchFamily="34" charset="0"/>
            </a:endParaRPr>
          </a:p>
        </p:txBody>
      </p:sp>
      <p:sp>
        <p:nvSpPr>
          <p:cNvPr id="3075" name="Text Box 3"/>
          <p:cNvSpPr txBox="1">
            <a:spLocks noChangeArrowheads="1"/>
          </p:cNvSpPr>
          <p:nvPr/>
        </p:nvSpPr>
        <p:spPr bwMode="auto">
          <a:xfrm>
            <a:off x="6324601" y="1828800"/>
            <a:ext cx="962025" cy="3556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ts val="1000"/>
              </a:spcAft>
            </a:pPr>
            <a:r>
              <a:rPr lang="en-US" altLang="ko-KR" dirty="0">
                <a:latin typeface="Arial" pitchFamily="34" charset="0"/>
                <a:cs typeface="Arial" pitchFamily="34" charset="0"/>
              </a:rPr>
              <a:t>???</a:t>
            </a:r>
            <a:endParaRPr lang="zh-CN" altLang="en-US" dirty="0">
              <a:latin typeface="Arial" pitchFamily="34" charset="0"/>
              <a:cs typeface="Arial" pitchFamily="34" charset="0"/>
            </a:endParaRPr>
          </a:p>
        </p:txBody>
      </p:sp>
      <p:pic>
        <p:nvPicPr>
          <p:cNvPr id="18" name="Picture 17"/>
          <p:cNvPicPr/>
          <p:nvPr/>
        </p:nvPicPr>
        <p:blipFill>
          <a:blip r:embed="rId3" cstate="print"/>
          <a:srcRect/>
          <a:stretch>
            <a:fillRect/>
          </a:stretch>
        </p:blipFill>
        <p:spPr bwMode="auto">
          <a:xfrm>
            <a:off x="3124201" y="5257801"/>
            <a:ext cx="1049729" cy="712519"/>
          </a:xfrm>
          <a:prstGeom prst="rect">
            <a:avLst/>
          </a:prstGeom>
          <a:noFill/>
        </p:spPr>
      </p:pic>
      <p:pic>
        <p:nvPicPr>
          <p:cNvPr id="19" name="Picture 18"/>
          <p:cNvPicPr/>
          <p:nvPr/>
        </p:nvPicPr>
        <p:blipFill>
          <a:blip r:embed="rId4" cstate="print"/>
          <a:srcRect/>
          <a:stretch>
            <a:fillRect/>
          </a:stretch>
        </p:blipFill>
        <p:spPr bwMode="auto">
          <a:xfrm>
            <a:off x="6781801" y="5257801"/>
            <a:ext cx="1055889" cy="712519"/>
          </a:xfrm>
          <a:prstGeom prst="rect">
            <a:avLst/>
          </a:prstGeom>
          <a:noFill/>
        </p:spPr>
      </p:pic>
      <p:sp>
        <p:nvSpPr>
          <p:cNvPr id="29698" name="Text Box 2"/>
          <p:cNvSpPr txBox="1">
            <a:spLocks noChangeArrowheads="1"/>
          </p:cNvSpPr>
          <p:nvPr/>
        </p:nvSpPr>
        <p:spPr bwMode="auto">
          <a:xfrm>
            <a:off x="8077200" y="1676400"/>
            <a:ext cx="1143000" cy="1066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zh-CN" altLang="en-US" sz="1400" dirty="0">
                <a:latin typeface="Calibri" pitchFamily="34" charset="0"/>
                <a:ea typeface="SimSun" pitchFamily="2" charset="-122"/>
                <a:cs typeface="Arial" pitchFamily="34" charset="0"/>
              </a:rPr>
              <a:t>감자튀김에 그레이비 소스랑 치즈를 버무린 음식</a:t>
            </a:r>
            <a:r>
              <a:rPr lang="en-US" altLang="zh-CN" sz="900" dirty="0">
                <a:latin typeface="Times New Roman" pitchFamily="18" charset="0"/>
                <a:ea typeface="SimSun" pitchFamily="2" charset="-122"/>
                <a:cs typeface="Arial" pitchFamily="34" charset="0"/>
              </a:rPr>
              <a:t>.</a:t>
            </a:r>
            <a:endParaRPr lang="en-US" altLang="zh-CN" dirty="0">
              <a:latin typeface="Arial" pitchFamily="34" charset="0"/>
              <a:cs typeface="Arial" pitchFamily="34" charset="0"/>
            </a:endParaRPr>
          </a:p>
        </p:txBody>
      </p:sp>
      <p:sp>
        <p:nvSpPr>
          <p:cNvPr id="21" name="Right Arrow 20"/>
          <p:cNvSpPr/>
          <p:nvPr/>
        </p:nvSpPr>
        <p:spPr>
          <a:xfrm>
            <a:off x="7467600" y="1981200"/>
            <a:ext cx="457200" cy="152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1978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dirty="0"/>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dirty="0"/>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dirty="0">
                <a:solidFill>
                  <a:srgbClr val="24486C"/>
                </a:solidFill>
              </a:rPr>
              <a:t>English</a:t>
            </a:r>
            <a:endParaRPr lang="en-US" b="1" dirty="0">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dirty="0">
                <a:solidFill>
                  <a:srgbClr val="24486C"/>
                </a:solidFill>
              </a:rPr>
              <a:t>Korean</a:t>
            </a:r>
            <a:endParaRPr lang="en-US" b="1" dirty="0">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dirty="0" smtClean="0">
                <a:solidFill>
                  <a:schemeClr val="accent1"/>
                </a:solidFill>
              </a:rPr>
              <a:t>1:0 Translation</a:t>
            </a:r>
            <a:endParaRPr lang="en-US" sz="1200" i="1" dirty="0"/>
          </a:p>
        </p:txBody>
      </p:sp>
      <p:sp>
        <p:nvSpPr>
          <p:cNvPr id="2" name="TextBox 1"/>
          <p:cNvSpPr txBox="1"/>
          <p:nvPr/>
        </p:nvSpPr>
        <p:spPr>
          <a:xfrm>
            <a:off x="3635755" y="2895601"/>
            <a:ext cx="10951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err="1"/>
              <a:t>poutine</a:t>
            </a:r>
            <a:endParaRPr lang="en-US" sz="2400" dirty="0"/>
          </a:p>
        </p:txBody>
      </p:sp>
      <p:sp>
        <p:nvSpPr>
          <p:cNvPr id="4" name="Multiply 3"/>
          <p:cNvSpPr/>
          <p:nvPr/>
        </p:nvSpPr>
        <p:spPr>
          <a:xfrm>
            <a:off x="7315200" y="251460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19368787">
            <a:off x="5065251" y="4127515"/>
            <a:ext cx="2728382"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Multiply 16"/>
          <p:cNvSpPr/>
          <p:nvPr/>
        </p:nvSpPr>
        <p:spPr>
          <a:xfrm>
            <a:off x="7332080" y="476238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098" name="Picture 2" descr="http://upload.wikimedia.org/wikipedia/commons/6/6c/Pout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091" y="4509452"/>
            <a:ext cx="1774418" cy="1516063"/>
          </a:xfrm>
          <a:prstGeom prst="rect">
            <a:avLst/>
          </a:prstGeom>
          <a:noFill/>
          <a:extLst>
            <a:ext uri="{909E8E84-426E-40DD-AFC4-6F175D3DCCD1}">
              <a14:hiddenFill xmlns:a14="http://schemas.microsoft.com/office/drawing/2010/main">
                <a:solidFill>
                  <a:srgbClr val="FFFFFF"/>
                </a:solidFill>
              </a14:hiddenFill>
            </a:ext>
          </a:extLst>
        </p:spPr>
      </p:pic>
      <p:sp>
        <p:nvSpPr>
          <p:cNvPr id="21" name="Folded Corner 20"/>
          <p:cNvSpPr/>
          <p:nvPr/>
        </p:nvSpPr>
        <p:spPr>
          <a:xfrm>
            <a:off x="3048000" y="2373868"/>
            <a:ext cx="6324600" cy="3352800"/>
          </a:xfrm>
          <a:prstGeom prst="foldedCorne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t>1:0 </a:t>
            </a:r>
            <a:r>
              <a:rPr lang="en-US" sz="2400" b="1" dirty="0"/>
              <a:t>Translation</a:t>
            </a:r>
          </a:p>
          <a:p>
            <a:pPr algn="ctr"/>
            <a:endParaRPr lang="en-US" sz="2400" b="1" dirty="0"/>
          </a:p>
          <a:p>
            <a:pPr algn="ctr"/>
            <a:r>
              <a:rPr lang="en-US" sz="2400" dirty="0"/>
              <a:t>There is no direct match in Korean for the English word/phrase. In such case, you have to provide explanation to understand what it means and how it is used.</a:t>
            </a:r>
          </a:p>
        </p:txBody>
      </p:sp>
    </p:spTree>
    <p:extLst>
      <p:ext uri="{BB962C8B-B14F-4D97-AF65-F5344CB8AC3E}">
        <p14:creationId xmlns:p14="http://schemas.microsoft.com/office/powerpoint/2010/main" val="229391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 calcmode="lin" valueType="num">
                                      <p:cBhvr>
                                        <p:cTn id="34" dur="500" fill="hold"/>
                                        <p:tgtEl>
                                          <p:spTgt spid="21"/>
                                        </p:tgtEl>
                                        <p:attrNameLst>
                                          <p:attrName>style.rotation</p:attrName>
                                        </p:attrNameLst>
                                      </p:cBhvr>
                                      <p:tavLst>
                                        <p:tav tm="0">
                                          <p:val>
                                            <p:fltVal val="90"/>
                                          </p:val>
                                        </p:tav>
                                        <p:tav tm="100000">
                                          <p:val>
                                            <p:fltVal val="0"/>
                                          </p:val>
                                        </p:tav>
                                      </p:tavLst>
                                    </p:anim>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7" grpId="0" animBg="1"/>
      <p:bldP spid="2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dirty="0">
                <a:solidFill>
                  <a:schemeClr val="accent1"/>
                </a:solidFill>
              </a:rPr>
              <a:t>Thinking Time</a:t>
            </a:r>
            <a:endParaRPr lang="en-US" i="1" dirty="0"/>
          </a:p>
        </p:txBody>
      </p:sp>
      <p:sp>
        <p:nvSpPr>
          <p:cNvPr id="3" name="Content Placeholder 2"/>
          <p:cNvSpPr>
            <a:spLocks noGrp="1"/>
          </p:cNvSpPr>
          <p:nvPr>
            <p:ph idx="1"/>
          </p:nvPr>
        </p:nvSpPr>
        <p:spPr>
          <a:xfrm>
            <a:off x="1752600" y="1981200"/>
            <a:ext cx="8686800" cy="4593336"/>
          </a:xfrm>
        </p:spPr>
        <p:txBody>
          <a:bodyPr>
            <a:normAutofit fontScale="92500" lnSpcReduction="20000"/>
          </a:bodyPr>
          <a:lstStyle/>
          <a:p>
            <a:pPr marL="566928" indent="-457200">
              <a:lnSpc>
                <a:spcPct val="150000"/>
              </a:lnSpc>
              <a:buFont typeface="+mj-lt"/>
              <a:buAutoNum type="arabicPeriod"/>
            </a:pPr>
            <a:r>
              <a:rPr lang="en-CA" altLang="ko-KR" dirty="0">
                <a:solidFill>
                  <a:schemeClr val="tx2">
                    <a:lumMod val="50000"/>
                  </a:schemeClr>
                </a:solidFill>
              </a:rPr>
              <a:t>The test was </a:t>
            </a:r>
            <a:r>
              <a:rPr lang="en-CA" altLang="ko-KR" b="1" dirty="0">
                <a:solidFill>
                  <a:schemeClr val="tx2">
                    <a:lumMod val="50000"/>
                  </a:schemeClr>
                </a:solidFill>
              </a:rPr>
              <a:t>a piece of cake</a:t>
            </a:r>
            <a:r>
              <a:rPr lang="en-CA" altLang="ko-KR" dirty="0">
                <a:solidFill>
                  <a:schemeClr val="tx2">
                    <a:lumMod val="50000"/>
                  </a:schemeClr>
                </a:solidFill>
              </a:rPr>
              <a:t>!</a:t>
            </a:r>
          </a:p>
          <a:p>
            <a:pPr marL="566928" indent="-457200">
              <a:lnSpc>
                <a:spcPct val="150000"/>
              </a:lnSpc>
              <a:buFont typeface="+mj-lt"/>
              <a:buAutoNum type="arabicPeriod"/>
            </a:pPr>
            <a:r>
              <a:rPr lang="en-CA" altLang="ko-KR" dirty="0">
                <a:solidFill>
                  <a:schemeClr val="tx2">
                    <a:lumMod val="50000"/>
                  </a:schemeClr>
                </a:solidFill>
              </a:rPr>
              <a:t> </a:t>
            </a:r>
            <a:r>
              <a:rPr lang="en-CA" altLang="ko-KR" b="1" dirty="0">
                <a:solidFill>
                  <a:schemeClr val="tx2">
                    <a:lumMod val="50000"/>
                  </a:schemeClr>
                </a:solidFill>
              </a:rPr>
              <a:t>Shut Up!</a:t>
            </a:r>
            <a:r>
              <a:rPr lang="en-CA" altLang="ko-KR" dirty="0">
                <a:solidFill>
                  <a:schemeClr val="tx2">
                    <a:lumMod val="50000"/>
                  </a:schemeClr>
                </a:solidFill>
              </a:rPr>
              <a:t> I can</a:t>
            </a:r>
            <a:r>
              <a:rPr lang="en-US" altLang="ko-KR" dirty="0">
                <a:solidFill>
                  <a:schemeClr val="tx2">
                    <a:lumMod val="50000"/>
                  </a:schemeClr>
                </a:solidFill>
              </a:rPr>
              <a:t>’t believe you won!!</a:t>
            </a:r>
          </a:p>
          <a:p>
            <a:pPr marL="566928" indent="-457200">
              <a:lnSpc>
                <a:spcPct val="150000"/>
              </a:lnSpc>
              <a:buFont typeface="+mj-lt"/>
              <a:buAutoNum type="arabicPeriod"/>
            </a:pPr>
            <a:r>
              <a:rPr lang="en-CA" altLang="ko-KR" dirty="0">
                <a:solidFill>
                  <a:schemeClr val="tx2">
                    <a:lumMod val="50000"/>
                  </a:schemeClr>
                </a:solidFill>
              </a:rPr>
              <a:t>The bag is </a:t>
            </a:r>
            <a:r>
              <a:rPr lang="en-CA" altLang="ko-KR" b="1" dirty="0">
                <a:solidFill>
                  <a:schemeClr val="tx2">
                    <a:lumMod val="50000"/>
                  </a:schemeClr>
                </a:solidFill>
              </a:rPr>
              <a:t>heavy.</a:t>
            </a:r>
          </a:p>
          <a:p>
            <a:pPr marL="566928" indent="-457200">
              <a:lnSpc>
                <a:spcPct val="150000"/>
              </a:lnSpc>
              <a:buFont typeface="+mj-lt"/>
              <a:buAutoNum type="arabicPeriod"/>
            </a:pPr>
            <a:r>
              <a:rPr lang="en-CA" altLang="ko-KR" dirty="0">
                <a:solidFill>
                  <a:schemeClr val="tx2">
                    <a:lumMod val="50000"/>
                  </a:schemeClr>
                </a:solidFill>
              </a:rPr>
              <a:t>I saw </a:t>
            </a:r>
            <a:r>
              <a:rPr lang="en-CA" altLang="ko-KR" b="1" dirty="0">
                <a:solidFill>
                  <a:schemeClr val="tx2">
                    <a:lumMod val="50000"/>
                  </a:schemeClr>
                </a:solidFill>
              </a:rPr>
              <a:t>a snail </a:t>
            </a:r>
            <a:r>
              <a:rPr lang="en-CA" altLang="ko-KR" dirty="0">
                <a:solidFill>
                  <a:schemeClr val="tx2">
                    <a:lumMod val="50000"/>
                  </a:schemeClr>
                </a:solidFill>
              </a:rPr>
              <a:t>on the road. The car was driving so slow!</a:t>
            </a:r>
          </a:p>
          <a:p>
            <a:pPr marL="566928" indent="-457200">
              <a:lnSpc>
                <a:spcPct val="150000"/>
              </a:lnSpc>
              <a:buFont typeface="+mj-lt"/>
              <a:buAutoNum type="arabicPeriod"/>
            </a:pPr>
            <a:r>
              <a:rPr lang="en-CA" altLang="ko-KR" dirty="0">
                <a:solidFill>
                  <a:schemeClr val="tx2">
                    <a:lumMod val="50000"/>
                  </a:schemeClr>
                </a:solidFill>
              </a:rPr>
              <a:t>An old man sees a young boy (they have never met).. </a:t>
            </a:r>
            <a:br>
              <a:rPr lang="en-CA" altLang="ko-KR" dirty="0">
                <a:solidFill>
                  <a:schemeClr val="tx2">
                    <a:lumMod val="50000"/>
                  </a:schemeClr>
                </a:solidFill>
              </a:rPr>
            </a:br>
            <a:r>
              <a:rPr lang="en-CA" altLang="ko-KR" dirty="0">
                <a:solidFill>
                  <a:schemeClr val="tx2">
                    <a:lumMod val="50000"/>
                  </a:schemeClr>
                </a:solidFill>
              </a:rPr>
              <a:t>He says, “Come here </a:t>
            </a:r>
            <a:r>
              <a:rPr lang="en-CA" altLang="ko-KR" b="1" dirty="0">
                <a:solidFill>
                  <a:schemeClr val="tx2">
                    <a:lumMod val="50000"/>
                  </a:schemeClr>
                </a:solidFill>
              </a:rPr>
              <a:t>son!</a:t>
            </a:r>
            <a:r>
              <a:rPr lang="en-CA" altLang="ko-KR" dirty="0">
                <a:solidFill>
                  <a:schemeClr val="tx2">
                    <a:lumMod val="50000"/>
                  </a:schemeClr>
                </a:solidFill>
              </a:rPr>
              <a:t>”.</a:t>
            </a:r>
          </a:p>
          <a:p>
            <a:pPr marL="566928" indent="-457200">
              <a:lnSpc>
                <a:spcPct val="150000"/>
              </a:lnSpc>
              <a:buFont typeface="+mj-lt"/>
              <a:buAutoNum type="arabicPeriod"/>
            </a:pPr>
            <a:r>
              <a:rPr lang="en-CA" altLang="ko-KR" dirty="0">
                <a:solidFill>
                  <a:schemeClr val="tx2">
                    <a:lumMod val="50000"/>
                  </a:schemeClr>
                </a:solidFill>
              </a:rPr>
              <a:t>Hi </a:t>
            </a:r>
            <a:r>
              <a:rPr lang="en-CA" altLang="ko-KR" b="1" dirty="0">
                <a:solidFill>
                  <a:schemeClr val="tx2">
                    <a:lumMod val="50000"/>
                  </a:schemeClr>
                </a:solidFill>
              </a:rPr>
              <a:t>pumpkin! </a:t>
            </a:r>
            <a:r>
              <a:rPr lang="en-CA" altLang="ko-KR" dirty="0">
                <a:solidFill>
                  <a:schemeClr val="tx2">
                    <a:lumMod val="50000"/>
                  </a:schemeClr>
                </a:solidFill>
              </a:rPr>
              <a:t>How was your day?</a:t>
            </a:r>
          </a:p>
          <a:p>
            <a:pPr marL="566928" indent="-457200">
              <a:lnSpc>
                <a:spcPct val="150000"/>
              </a:lnSpc>
              <a:buFont typeface="+mj-lt"/>
              <a:buAutoNum type="arabicPeriod"/>
            </a:pPr>
            <a:r>
              <a:rPr lang="en-CA" altLang="ko-KR" dirty="0">
                <a:solidFill>
                  <a:schemeClr val="tx2">
                    <a:lumMod val="50000"/>
                  </a:schemeClr>
                </a:solidFill>
              </a:rPr>
              <a:t>I bought a </a:t>
            </a:r>
            <a:r>
              <a:rPr lang="en-CA" altLang="ko-KR" b="1" dirty="0">
                <a:solidFill>
                  <a:schemeClr val="tx2">
                    <a:lumMod val="50000"/>
                  </a:schemeClr>
                </a:solidFill>
              </a:rPr>
              <a:t>kilt</a:t>
            </a:r>
            <a:r>
              <a:rPr lang="en-CA" altLang="ko-KR" dirty="0">
                <a:solidFill>
                  <a:schemeClr val="tx2">
                    <a:lumMod val="50000"/>
                  </a:schemeClr>
                </a:solidFill>
              </a:rPr>
              <a:t> when I went to Scotland</a:t>
            </a:r>
          </a:p>
        </p:txBody>
      </p:sp>
      <p:pic>
        <p:nvPicPr>
          <p:cNvPr id="27650" name="Picture 2" descr="http://www.galicianshop.com/pictures/kilts/KILT-STW.jpg"/>
          <p:cNvPicPr>
            <a:picLocks noChangeAspect="1" noChangeArrowheads="1"/>
          </p:cNvPicPr>
          <p:nvPr/>
        </p:nvPicPr>
        <p:blipFill>
          <a:blip r:embed="rId2" cstate="print">
            <a:lum bright="20000" contrast="10000"/>
          </a:blip>
          <a:srcRect/>
          <a:stretch>
            <a:fillRect/>
          </a:stretch>
        </p:blipFill>
        <p:spPr bwMode="auto">
          <a:xfrm>
            <a:off x="7315200" y="838200"/>
            <a:ext cx="3048000" cy="2739216"/>
          </a:xfrm>
          <a:prstGeom prst="rect">
            <a:avLst/>
          </a:prstGeom>
          <a:noFill/>
        </p:spPr>
      </p:pic>
      <p:sp>
        <p:nvSpPr>
          <p:cNvPr id="6" name="위로 굽은 화살표 5"/>
          <p:cNvSpPr/>
          <p:nvPr/>
        </p:nvSpPr>
        <p:spPr>
          <a:xfrm>
            <a:off x="7391400" y="3505200"/>
            <a:ext cx="3124200" cy="2819400"/>
          </a:xfrm>
          <a:prstGeom prst="bentUpArrow">
            <a:avLst>
              <a:gd name="adj1" fmla="val 12099"/>
              <a:gd name="adj2" fmla="val 14762"/>
              <a:gd name="adj3" fmla="val 16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1386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27650"/>
                                        </p:tgtEl>
                                        <p:attrNameLst>
                                          <p:attrName>style.visibility</p:attrName>
                                        </p:attrNameLst>
                                      </p:cBhvr>
                                      <p:to>
                                        <p:strVal val="visible"/>
                                      </p:to>
                                    </p:set>
                                    <p:animEffect transition="in" filter="fade">
                                      <p:cBhvr>
                                        <p:cTn id="45"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828800"/>
            <a:ext cx="8382000" cy="4154984"/>
          </a:xfrm>
          <a:prstGeom prst="rect">
            <a:avLst/>
          </a:prstGeom>
          <a:noFill/>
        </p:spPr>
        <p:txBody>
          <a:bodyPr wrap="square" rtlCol="0">
            <a:spAutoFit/>
          </a:bodyPr>
          <a:lstStyle/>
          <a:p>
            <a:pPr marL="342900" indent="-342900">
              <a:buFont typeface="+mj-lt"/>
              <a:buAutoNum type="arabicPeriod"/>
            </a:pPr>
            <a:r>
              <a:rPr lang="en-US" sz="2400" dirty="0"/>
              <a:t>The coffee shop was </a:t>
            </a:r>
            <a:r>
              <a:rPr lang="en-US" sz="2400" b="1" u="sng" dirty="0"/>
              <a:t>crowded.</a:t>
            </a:r>
          </a:p>
          <a:p>
            <a:pPr marL="342900" indent="-342900">
              <a:buFont typeface="+mj-lt"/>
              <a:buAutoNum type="arabicPeriod"/>
            </a:pPr>
            <a:endParaRPr lang="en-US" sz="2400" u="sng" dirty="0"/>
          </a:p>
          <a:p>
            <a:pPr marL="342900" indent="-342900">
              <a:buFont typeface="+mj-lt"/>
              <a:buAutoNum type="arabicPeriod"/>
            </a:pPr>
            <a:r>
              <a:rPr lang="en-US" sz="2400" dirty="0"/>
              <a:t>My friend </a:t>
            </a:r>
            <a:r>
              <a:rPr lang="en-US" sz="2400" b="1" u="sng" dirty="0"/>
              <a:t>launched</a:t>
            </a:r>
            <a:r>
              <a:rPr lang="en-US" sz="2400" dirty="0"/>
              <a:t> his new clothing line last week.</a:t>
            </a:r>
          </a:p>
          <a:p>
            <a:pPr marL="342900" indent="-342900">
              <a:buFont typeface="+mj-lt"/>
              <a:buAutoNum type="arabicPeriod"/>
            </a:pPr>
            <a:endParaRPr lang="en-US" sz="2400" dirty="0"/>
          </a:p>
          <a:p>
            <a:pPr marL="342900" indent="-342900">
              <a:buFont typeface="+mj-lt"/>
              <a:buAutoNum type="arabicPeriod"/>
            </a:pPr>
            <a:r>
              <a:rPr lang="en-US" sz="2400" dirty="0"/>
              <a:t>She was </a:t>
            </a:r>
            <a:r>
              <a:rPr lang="en-US" sz="2400" b="1" u="sng" dirty="0"/>
              <a:t>paranoid</a:t>
            </a:r>
            <a:r>
              <a:rPr lang="en-US" sz="2400" dirty="0"/>
              <a:t> about her parents finding out.  </a:t>
            </a:r>
          </a:p>
          <a:p>
            <a:pPr marL="342900" indent="-342900">
              <a:buFont typeface="+mj-lt"/>
              <a:buAutoNum type="arabicPeriod"/>
            </a:pPr>
            <a:endParaRPr lang="en-US" sz="2400" dirty="0"/>
          </a:p>
          <a:p>
            <a:pPr marL="342900" indent="-342900">
              <a:buFont typeface="+mj-lt"/>
              <a:buAutoNum type="arabicPeriod"/>
            </a:pPr>
            <a:r>
              <a:rPr lang="en-US" sz="2400" dirty="0"/>
              <a:t>He </a:t>
            </a:r>
            <a:r>
              <a:rPr lang="en-US" sz="2400" b="1" u="sng" dirty="0"/>
              <a:t>injured</a:t>
            </a:r>
            <a:r>
              <a:rPr lang="en-US" sz="2400" dirty="0"/>
              <a:t> his leg in the game. </a:t>
            </a:r>
          </a:p>
          <a:p>
            <a:pPr marL="342900" indent="-342900">
              <a:buFont typeface="+mj-lt"/>
              <a:buAutoNum type="arabicPeriod"/>
            </a:pPr>
            <a:endParaRPr lang="en-US" sz="2400" dirty="0"/>
          </a:p>
          <a:p>
            <a:pPr marL="342900" indent="-342900">
              <a:buFont typeface="+mj-lt"/>
              <a:buAutoNum type="arabicPeriod"/>
            </a:pPr>
            <a:r>
              <a:rPr lang="en-US" sz="2400" dirty="0"/>
              <a:t>She got </a:t>
            </a:r>
            <a:r>
              <a:rPr lang="en-US" sz="2400" b="1" u="sng" dirty="0"/>
              <a:t>cold feet </a:t>
            </a:r>
            <a:r>
              <a:rPr lang="en-US" sz="2400" dirty="0"/>
              <a:t>before the wedding. </a:t>
            </a:r>
          </a:p>
          <a:p>
            <a:pPr marL="342900" indent="-342900">
              <a:buFont typeface="+mj-lt"/>
              <a:buAutoNum type="arabicPeriod"/>
            </a:pPr>
            <a:endParaRPr lang="en-US" sz="2400" dirty="0"/>
          </a:p>
          <a:p>
            <a:pPr marL="342900" indent="-342900">
              <a:buFont typeface="+mj-lt"/>
              <a:buAutoNum type="arabicPeriod"/>
            </a:pPr>
            <a:r>
              <a:rPr lang="en-US" sz="2400" dirty="0"/>
              <a:t>He was very </a:t>
            </a:r>
            <a:r>
              <a:rPr lang="en-US" sz="2400" b="1" u="sng" dirty="0"/>
              <a:t>masculine. </a:t>
            </a:r>
          </a:p>
        </p:txBody>
      </p:sp>
      <p:sp>
        <p:nvSpPr>
          <p:cNvPr id="3" name="Title 1"/>
          <p:cNvSpPr txBox="1">
            <a:spLocks/>
          </p:cNvSpPr>
          <p:nvPr/>
        </p:nvSpPr>
        <p:spPr>
          <a:xfrm>
            <a:off x="1981200" y="609600"/>
            <a:ext cx="8229600" cy="10668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a:solidFill>
                  <a:schemeClr val="accent1"/>
                </a:solidFill>
              </a:rPr>
              <a:t>Extra Practice</a:t>
            </a:r>
            <a:endParaRPr lang="en-US" i="1" dirty="0"/>
          </a:p>
        </p:txBody>
      </p:sp>
    </p:spTree>
    <p:extLst>
      <p:ext uri="{BB962C8B-B14F-4D97-AF65-F5344CB8AC3E}">
        <p14:creationId xmlns:p14="http://schemas.microsoft.com/office/powerpoint/2010/main" val="8564109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Steps to Effective L1 </a:t>
            </a:r>
            <a:endParaRPr lang="en-US" dirty="0"/>
          </a:p>
        </p:txBody>
      </p:sp>
      <p:sp>
        <p:nvSpPr>
          <p:cNvPr id="3" name="Content Placeholder 2"/>
          <p:cNvSpPr>
            <a:spLocks noGrp="1"/>
          </p:cNvSpPr>
          <p:nvPr>
            <p:ph idx="1"/>
          </p:nvPr>
        </p:nvSpPr>
        <p:spPr/>
        <p:txBody>
          <a:bodyPr>
            <a:normAutofit fontScale="92500" lnSpcReduction="10000"/>
          </a:bodyPr>
          <a:lstStyle/>
          <a:p>
            <a:pPr marL="624078" indent="-514350">
              <a:lnSpc>
                <a:spcPct val="200000"/>
              </a:lnSpc>
              <a:buFont typeface="+mj-lt"/>
              <a:buAutoNum type="arabicPeriod"/>
            </a:pPr>
            <a:r>
              <a:rPr lang="en-CA" sz="2000" dirty="0"/>
              <a:t>DO NOT translate word to word simply from memory or from an English to Korean dictionary! (GTM style) this can lead to inaccurate translation! </a:t>
            </a:r>
          </a:p>
          <a:p>
            <a:pPr marL="624078" indent="-514350">
              <a:lnSpc>
                <a:spcPct val="200000"/>
              </a:lnSpc>
              <a:buFont typeface="+mj-lt"/>
              <a:buAutoNum type="arabicPeriod"/>
            </a:pPr>
            <a:r>
              <a:rPr lang="en-CA" sz="2000" dirty="0"/>
              <a:t>Find the English meaning of the word or phrase in the context you are teaching.</a:t>
            </a:r>
          </a:p>
          <a:p>
            <a:pPr marL="624078" indent="-514350">
              <a:lnSpc>
                <a:spcPct val="200000"/>
              </a:lnSpc>
              <a:buAutoNum type="arabicPeriod"/>
            </a:pPr>
            <a:r>
              <a:rPr lang="en-CA" sz="2000" dirty="0"/>
              <a:t>DO NOT teach multiple definitions. The context will give you the correct meaning to teach.</a:t>
            </a:r>
          </a:p>
          <a:p>
            <a:pPr marL="624078" indent="-514350">
              <a:lnSpc>
                <a:spcPct val="200000"/>
              </a:lnSpc>
              <a:buAutoNum type="arabicPeriod"/>
            </a:pPr>
            <a:r>
              <a:rPr lang="en-CA" sz="2000" dirty="0"/>
              <a:t>This is your starting point to effective translation. </a:t>
            </a:r>
          </a:p>
        </p:txBody>
      </p:sp>
    </p:spTree>
    <p:extLst>
      <p:ext uri="{BB962C8B-B14F-4D97-AF65-F5344CB8AC3E}">
        <p14:creationId xmlns:p14="http://schemas.microsoft.com/office/powerpoint/2010/main" val="27911507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dirty="0">
                <a:solidFill>
                  <a:schemeClr val="accent1"/>
                </a:solidFill>
              </a:rPr>
              <a:t>Implications of the Model</a:t>
            </a:r>
            <a:endParaRPr lang="en-US" i="1" dirty="0"/>
          </a:p>
        </p:txBody>
      </p:sp>
      <p:pic>
        <p:nvPicPr>
          <p:cNvPr id="8" name="Picture 2"/>
          <p:cNvPicPr>
            <a:picLocks noChangeAspect="1" noChangeArrowheads="1"/>
          </p:cNvPicPr>
          <p:nvPr/>
        </p:nvPicPr>
        <p:blipFill>
          <a:blip r:embed="rId2" cstate="print"/>
          <a:srcRect/>
          <a:stretch>
            <a:fillRect/>
          </a:stretch>
        </p:blipFill>
        <p:spPr bwMode="auto">
          <a:xfrm>
            <a:off x="1673630" y="2438400"/>
            <a:ext cx="8765771" cy="2819400"/>
          </a:xfrm>
          <a:prstGeom prst="rect">
            <a:avLst/>
          </a:prstGeom>
          <a:noFill/>
          <a:ln w="9525">
            <a:noFill/>
            <a:miter lim="800000"/>
            <a:headEnd/>
            <a:tailEnd/>
          </a:ln>
        </p:spPr>
      </p:pic>
    </p:spTree>
    <p:extLst>
      <p:ext uri="{BB962C8B-B14F-4D97-AF65-F5344CB8AC3E}">
        <p14:creationId xmlns:p14="http://schemas.microsoft.com/office/powerpoint/2010/main" val="18451171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9672CD-AFEF-4E77-8FB9-4E35364C0282}"/>
              </a:ext>
            </a:extLst>
          </p:cNvPr>
          <p:cNvSpPr>
            <a:spLocks noGrp="1"/>
          </p:cNvSpPr>
          <p:nvPr>
            <p:ph type="ctrTitle"/>
          </p:nvPr>
        </p:nvSpPr>
        <p:spPr/>
        <p:txBody>
          <a:bodyPr/>
          <a:lstStyle/>
          <a:p>
            <a:r>
              <a:rPr lang="en-US" dirty="0"/>
              <a:t>Practice</a:t>
            </a:r>
          </a:p>
        </p:txBody>
      </p:sp>
      <p:sp>
        <p:nvSpPr>
          <p:cNvPr id="5" name="Subtitle 4">
            <a:extLst>
              <a:ext uri="{FF2B5EF4-FFF2-40B4-BE49-F238E27FC236}">
                <a16:creationId xmlns:a16="http://schemas.microsoft.com/office/drawing/2014/main" id="{E6CF04FF-5D8E-4E08-9CCC-D8E659E251CC}"/>
              </a:ext>
            </a:extLst>
          </p:cNvPr>
          <p:cNvSpPr>
            <a:spLocks noGrp="1"/>
          </p:cNvSpPr>
          <p:nvPr>
            <p:ph type="subTitle" idx="1"/>
          </p:nvPr>
        </p:nvSpPr>
        <p:spPr/>
        <p:txBody>
          <a:bodyPr/>
          <a:lstStyle/>
          <a:p>
            <a:r>
              <a:rPr lang="en-US" dirty="0"/>
              <a:t>Application time</a:t>
            </a:r>
          </a:p>
        </p:txBody>
      </p:sp>
    </p:spTree>
    <p:extLst>
      <p:ext uri="{BB962C8B-B14F-4D97-AF65-F5344CB8AC3E}">
        <p14:creationId xmlns:p14="http://schemas.microsoft.com/office/powerpoint/2010/main" val="2582355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1237</TotalTime>
  <Words>4670</Words>
  <Application>Microsoft Office PowerPoint</Application>
  <PresentationFormat>Widescreen</PresentationFormat>
  <Paragraphs>781</Paragraphs>
  <Slides>119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119</vt:i4>
      </vt:variant>
    </vt:vector>
  </HeadingPairs>
  <TitlesOfParts>
    <vt:vector size="132" baseType="lpstr">
      <vt:lpstr>바탕</vt:lpstr>
      <vt:lpstr>바탕</vt:lpstr>
      <vt:lpstr>方正舒体</vt:lpstr>
      <vt:lpstr>맑은 고딕</vt:lpstr>
      <vt:lpstr>SimSun</vt:lpstr>
      <vt:lpstr>Arial</vt:lpstr>
      <vt:lpstr>Bookman Old Style</vt:lpstr>
      <vt:lpstr>Calibri</vt:lpstr>
      <vt:lpstr>Garamond</vt:lpstr>
      <vt:lpstr>Times New Roman</vt:lpstr>
      <vt:lpstr>Verdana</vt:lpstr>
      <vt:lpstr>Wingdings 2</vt:lpstr>
      <vt:lpstr>Organic</vt:lpstr>
      <vt:lpstr>Teaching Vocabulary</vt:lpstr>
      <vt:lpstr>When do we teach vocabulary?</vt:lpstr>
      <vt:lpstr>When do we teach vocabulary?</vt:lpstr>
      <vt:lpstr>As a learner</vt:lpstr>
      <vt:lpstr>As a teacher</vt:lpstr>
      <vt:lpstr>Knowing vs Using</vt:lpstr>
      <vt:lpstr>Receptive vs. Productive</vt:lpstr>
      <vt:lpstr>What is it to ‘know’ a word?</vt:lpstr>
      <vt:lpstr>Depth of knowledge</vt:lpstr>
      <vt:lpstr>Depth of knowledge</vt:lpstr>
      <vt:lpstr>Example </vt:lpstr>
      <vt:lpstr>Can you get a general understanding ?</vt:lpstr>
      <vt:lpstr>Now try to use the words in a past tense sentence</vt:lpstr>
      <vt:lpstr>Now try to use the words</vt:lpstr>
      <vt:lpstr>Receptive vs. Productive</vt:lpstr>
      <vt:lpstr>Form Use Meaning Pronunciation</vt:lpstr>
      <vt:lpstr>Form Use Meaning Pronunciation</vt:lpstr>
      <vt:lpstr>How to approach the teaching of words</vt:lpstr>
      <vt:lpstr>Traditional Approach: Presenting Meaning</vt:lpstr>
      <vt:lpstr>Important Definitions </vt:lpstr>
      <vt:lpstr>Task: </vt:lpstr>
      <vt:lpstr>Some Important Definitions</vt:lpstr>
      <vt:lpstr>What Words Do I Teach?</vt:lpstr>
      <vt:lpstr>Do students need to know all of the words to get the general meaning?</vt:lpstr>
      <vt:lpstr>What words to teach</vt:lpstr>
      <vt:lpstr>PowerPoint Presentation</vt:lpstr>
      <vt:lpstr>Isabel L. Beck, PhD</vt:lpstr>
      <vt:lpstr>Choosing Words</vt:lpstr>
      <vt:lpstr>You can also choose inductively…</vt:lpstr>
      <vt:lpstr>Tier Words</vt:lpstr>
      <vt:lpstr>PowerPoint Presentation</vt:lpstr>
      <vt:lpstr>Try it out!</vt:lpstr>
      <vt:lpstr>Critical Thinking:</vt:lpstr>
      <vt:lpstr>Personally…</vt:lpstr>
      <vt:lpstr>Should you teach all of the words?</vt:lpstr>
      <vt:lpstr>Try it out!</vt:lpstr>
      <vt:lpstr>PowerPoint Presentation</vt:lpstr>
      <vt:lpstr>Personally…</vt:lpstr>
      <vt:lpstr>Application Task</vt:lpstr>
      <vt:lpstr>Practice</vt:lpstr>
      <vt:lpstr>Practice</vt:lpstr>
      <vt:lpstr>Practice</vt:lpstr>
      <vt:lpstr>Traditional Deductive Teaching Approaches</vt:lpstr>
      <vt:lpstr>Deductively Presenting a New Word or Phrase</vt:lpstr>
      <vt:lpstr>Present Practice Produce</vt:lpstr>
      <vt:lpstr>He gets nervous when he speaks in front of people.</vt:lpstr>
      <vt:lpstr>Present Practice Produce</vt:lpstr>
      <vt:lpstr>Sample</vt:lpstr>
      <vt:lpstr>Test- Teach-Test</vt:lpstr>
      <vt:lpstr>Sample</vt:lpstr>
      <vt:lpstr>Thinking time…</vt:lpstr>
      <vt:lpstr>Test-Teach-Test </vt:lpstr>
      <vt:lpstr>A Test-Teach-Test approach…</vt:lpstr>
      <vt:lpstr>Teaching Meaning</vt:lpstr>
      <vt:lpstr>What are different ways to teach the meaning of words?</vt:lpstr>
      <vt:lpstr>Teaching Meaning</vt:lpstr>
      <vt:lpstr>He gets nervous when he speaks in front of people.</vt:lpstr>
      <vt:lpstr>He gets nervous when he speaks in front of people.</vt:lpstr>
      <vt:lpstr>Facial Expressions &amp; Gestures</vt:lpstr>
      <vt:lpstr>Drawing</vt:lpstr>
      <vt:lpstr>PowerPoint Presentation</vt:lpstr>
      <vt:lpstr>How would you teach the meaning ?</vt:lpstr>
      <vt:lpstr>Task</vt:lpstr>
      <vt:lpstr>How would you teach the meaning ?</vt:lpstr>
      <vt:lpstr>Translating Words and Lexemes</vt:lpstr>
      <vt:lpstr>Benefits and Drawbacks</vt:lpstr>
      <vt:lpstr>Key Points when translating</vt:lpstr>
      <vt:lpstr>When translating… </vt:lpstr>
      <vt:lpstr>Classroom Translation Practices</vt:lpstr>
      <vt:lpstr>Common Classroom Practices</vt:lpstr>
      <vt:lpstr>Supported L1 Practices</vt:lpstr>
      <vt:lpstr>Student Centered Support </vt:lpstr>
      <vt:lpstr>Teacher Centered Support</vt:lpstr>
      <vt:lpstr>The Dangers of Translation</vt:lpstr>
      <vt:lpstr>The Double Iceberg Model  (Whitehead &amp; Hwang, 2012)</vt:lpstr>
      <vt:lpstr>Common Translation Process…</vt:lpstr>
      <vt:lpstr>Thinking Process for Translation</vt:lpstr>
      <vt:lpstr>Word Meaning Relationships</vt:lpstr>
      <vt:lpstr>Steps to Effective L1 </vt:lpstr>
      <vt:lpstr>Let’s Try</vt:lpstr>
      <vt:lpstr>1:1 Relationship English can be directly translated into Korean with no loss in meaning</vt:lpstr>
      <vt:lpstr>1:1 Translation</vt:lpstr>
      <vt:lpstr>Let’s Try</vt:lpstr>
      <vt:lpstr>Fake 1:1 (Type A) Relationship 1.English can be directly translated but the meaning is inaccurate  2.It is possible to match the word indirectly to a word with the same meaning in Korean   </vt:lpstr>
      <vt:lpstr>Fake 1:1 (Type A)Translation</vt:lpstr>
      <vt:lpstr>Let’s Try</vt:lpstr>
      <vt:lpstr>Fake 1:1 Relationship (Type A)  1.English can be directly translated but the meaning is inaccurate  2. Contextual meaning has no direct translation therefore explanation required</vt:lpstr>
      <vt:lpstr>Fake 1:1 (Type A) Translation</vt:lpstr>
      <vt:lpstr>Let’s Try</vt:lpstr>
      <vt:lpstr>Fake 1:1 Relationship (Type B) English word has a very close direct translation however slight meaning difference may exist.</vt:lpstr>
      <vt:lpstr>Fake 1:1 (Type B)Translation</vt:lpstr>
      <vt:lpstr>Let’s Try</vt:lpstr>
      <vt:lpstr>1:0 direct translation is not possible (no word or phrase match)  </vt:lpstr>
      <vt:lpstr>1:0 Translation</vt:lpstr>
      <vt:lpstr>Thinking Time</vt:lpstr>
      <vt:lpstr>PowerPoint Presentation</vt:lpstr>
      <vt:lpstr>Steps to Effective L1 </vt:lpstr>
      <vt:lpstr>Implications of the Model</vt:lpstr>
      <vt:lpstr>Practice</vt:lpstr>
      <vt:lpstr>Practice</vt:lpstr>
      <vt:lpstr>Practice</vt:lpstr>
      <vt:lpstr>Practice</vt:lpstr>
      <vt:lpstr>Checking Understanding of Meaning</vt:lpstr>
      <vt:lpstr>Concept Checking Questions</vt:lpstr>
      <vt:lpstr>CCQs</vt:lpstr>
      <vt:lpstr>Which of these questions are good to check students understanding?</vt:lpstr>
      <vt:lpstr>CCQs and ICQs</vt:lpstr>
      <vt:lpstr>Concept Checking Vocabulary</vt:lpstr>
      <vt:lpstr>Example CCQs for Vocabulary</vt:lpstr>
      <vt:lpstr>Time to practice</vt:lpstr>
      <vt:lpstr>MORE CCQ RECIPES</vt:lpstr>
      <vt:lpstr>More Practice </vt:lpstr>
      <vt:lpstr>Make your own CCQs</vt:lpstr>
      <vt:lpstr>Extra Practice</vt:lpstr>
      <vt:lpstr>Putting it together</vt:lpstr>
      <vt:lpstr>TIP</vt:lpstr>
      <vt:lpstr>Word Frequency</vt:lpstr>
      <vt:lpstr>Appendices</vt:lpstr>
      <vt:lpstr>The Six-Step Process to Effective Vocabulary Instruction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Vocabulary</dc:title>
  <dc:creator>Whitehead, George E.K. (Prof.)</dc:creator>
  <cp:lastModifiedBy>user</cp:lastModifiedBy>
  <cp:revision>114</cp:revision>
  <dcterms:created xsi:type="dcterms:W3CDTF">2018-07-08T22:57:19Z</dcterms:created>
  <dcterms:modified xsi:type="dcterms:W3CDTF">2019-04-08T06:05:58Z</dcterms:modified>
</cp:coreProperties>
</file>