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3" r:id="rId7"/>
    <p:sldId id="262" r:id="rId8"/>
    <p:sldId id="274" r:id="rId9"/>
    <p:sldId id="275" r:id="rId10"/>
    <p:sldId id="278" r:id="rId11"/>
    <p:sldId id="276" r:id="rId12"/>
    <p:sldId id="277" r:id="rId13"/>
    <p:sldId id="264" r:id="rId14"/>
    <p:sldId id="265" r:id="rId15"/>
    <p:sldId id="266" r:id="rId16"/>
    <p:sldId id="267" r:id="rId17"/>
    <p:sldId id="270" r:id="rId18"/>
    <p:sldId id="273" r:id="rId19"/>
    <p:sldId id="271" r:id="rId20"/>
    <p:sldId id="272" r:id="rId21"/>
    <p:sldId id="268" r:id="rId22"/>
    <p:sldId id="292" r:id="rId23"/>
    <p:sldId id="279" r:id="rId24"/>
    <p:sldId id="280" r:id="rId25"/>
    <p:sldId id="281" r:id="rId26"/>
    <p:sldId id="282" r:id="rId27"/>
    <p:sldId id="284" r:id="rId28"/>
    <p:sldId id="283" r:id="rId29"/>
    <p:sldId id="285" r:id="rId30"/>
    <p:sldId id="286" r:id="rId31"/>
    <p:sldId id="293" r:id="rId32"/>
    <p:sldId id="287" r:id="rId33"/>
    <p:sldId id="288" r:id="rId34"/>
    <p:sldId id="289" r:id="rId35"/>
    <p:sldId id="291" r:id="rId36"/>
    <p:sldId id="290" r:id="rId37"/>
    <p:sldId id="26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9/21/2018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9/21/2018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Speaker%205.mp3" TargetMode="External"/><Relationship Id="rId13"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7.jpeg"/><Relationship Id="rId12" Type="http://schemas.openxmlformats.org/officeDocument/2006/relationships/hyperlink" Target="Speaker%204.mp3" TargetMode="External"/><Relationship Id="rId2" Type="http://schemas.openxmlformats.org/officeDocument/2006/relationships/hyperlink" Target="Speaker%202.mp3" TargetMode="External"/><Relationship Id="rId1" Type="http://schemas.openxmlformats.org/officeDocument/2006/relationships/slideLayout" Target="../slideLayouts/slideLayout2.xml"/><Relationship Id="rId6" Type="http://schemas.openxmlformats.org/officeDocument/2006/relationships/hyperlink" Target="speaker%203.mp3" TargetMode="External"/><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hyperlink" Target="Speaker%206.mp3" TargetMode="External"/><Relationship Id="rId4" Type="http://schemas.openxmlformats.org/officeDocument/2006/relationships/hyperlink" Target="Speaker%201.mp3" TargetMode="Externa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World%20Pronunciation.av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8&#163;&#225;8&#166;+f&#242;&#163;%208&#255;&#252;8&#251;&#166;'8&#249;&#201;%20d&#238;&#199;f&#242;&#163;%20f&#242;&#163;O&#166;&#161;8&#165;+8&#165;&#255;%208&#166;&#172;O&#166;&#252;%20(1).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6FA8-19E1-409F-8D5D-512AA4562B0F}"/>
              </a:ext>
            </a:extLst>
          </p:cNvPr>
          <p:cNvSpPr>
            <a:spLocks noGrp="1"/>
          </p:cNvSpPr>
          <p:nvPr>
            <p:ph type="ctrTitle"/>
          </p:nvPr>
        </p:nvSpPr>
        <p:spPr/>
        <p:txBody>
          <a:bodyPr/>
          <a:lstStyle/>
          <a:p>
            <a:r>
              <a:rPr lang="en-CA" dirty="0"/>
              <a:t>Teaching Listening &amp; Speaking</a:t>
            </a:r>
          </a:p>
        </p:txBody>
      </p:sp>
      <p:sp>
        <p:nvSpPr>
          <p:cNvPr id="3" name="Subtitle 2">
            <a:extLst>
              <a:ext uri="{FF2B5EF4-FFF2-40B4-BE49-F238E27FC236}">
                <a16:creationId xmlns:a16="http://schemas.microsoft.com/office/drawing/2014/main" id="{91586E58-026C-42D9-8F3A-A2196191CB54}"/>
              </a:ext>
            </a:extLst>
          </p:cNvPr>
          <p:cNvSpPr>
            <a:spLocks noGrp="1"/>
          </p:cNvSpPr>
          <p:nvPr>
            <p:ph type="subTitle" idx="1"/>
          </p:nvPr>
        </p:nvSpPr>
        <p:spPr/>
        <p:txBody>
          <a:bodyPr/>
          <a:lstStyle/>
          <a:p>
            <a:r>
              <a:rPr lang="en-CA" dirty="0"/>
              <a:t>Introduction</a:t>
            </a:r>
          </a:p>
        </p:txBody>
      </p:sp>
    </p:spTree>
    <p:extLst>
      <p:ext uri="{BB962C8B-B14F-4D97-AF65-F5344CB8AC3E}">
        <p14:creationId xmlns:p14="http://schemas.microsoft.com/office/powerpoint/2010/main" val="65628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E74B-92F6-47EA-A169-087CCB170961}"/>
              </a:ext>
            </a:extLst>
          </p:cNvPr>
          <p:cNvSpPr>
            <a:spLocks noGrp="1"/>
          </p:cNvSpPr>
          <p:nvPr>
            <p:ph type="title"/>
          </p:nvPr>
        </p:nvSpPr>
        <p:spPr/>
        <p:txBody>
          <a:bodyPr/>
          <a:lstStyle/>
          <a:p>
            <a:r>
              <a:rPr lang="en-CA" dirty="0"/>
              <a:t>Mystery Guests</a:t>
            </a:r>
          </a:p>
        </p:txBody>
      </p:sp>
      <p:sp>
        <p:nvSpPr>
          <p:cNvPr id="3" name="Content Placeholder 2">
            <a:extLst>
              <a:ext uri="{FF2B5EF4-FFF2-40B4-BE49-F238E27FC236}">
                <a16:creationId xmlns:a16="http://schemas.microsoft.com/office/drawing/2014/main" id="{8D19F569-343B-4A50-BB34-15B82F268575}"/>
              </a:ext>
            </a:extLst>
          </p:cNvPr>
          <p:cNvSpPr>
            <a:spLocks noGrp="1"/>
          </p:cNvSpPr>
          <p:nvPr>
            <p:ph idx="1"/>
          </p:nvPr>
        </p:nvSpPr>
        <p:spPr/>
        <p:txBody>
          <a:bodyPr/>
          <a:lstStyle/>
          <a:p>
            <a:endParaRPr lang="en-CA" dirty="0"/>
          </a:p>
        </p:txBody>
      </p:sp>
      <p:pic>
        <p:nvPicPr>
          <p:cNvPr id="6" name="Picture 6" descr="http://www.criticalhitshow.com/wp-content/uploads/2013/08/female-id-unknown-md-clker.png">
            <a:hlinkClick r:id="rId2" action="ppaction://hlinkfile"/>
            <a:extLst>
              <a:ext uri="{FF2B5EF4-FFF2-40B4-BE49-F238E27FC236}">
                <a16:creationId xmlns:a16="http://schemas.microsoft.com/office/drawing/2014/main" id="{D219E6BA-F2DA-465B-B69C-2CD67563D509}"/>
              </a:ext>
            </a:extLst>
          </p:cNvPr>
          <p:cNvPicPr>
            <a:picLocks noChangeAspect="1" noChangeArrowheads="1"/>
          </p:cNvPicPr>
          <p:nvPr/>
        </p:nvPicPr>
        <p:blipFill>
          <a:blip r:embed="rId3">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088081" y="2346557"/>
            <a:ext cx="1590047" cy="1736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blog.timesunion.com/movies/files/2013/05/mystery.jpg">
            <a:hlinkClick r:id="rId4" action="ppaction://hlinkfile"/>
            <a:extLst>
              <a:ext uri="{FF2B5EF4-FFF2-40B4-BE49-F238E27FC236}">
                <a16:creationId xmlns:a16="http://schemas.microsoft.com/office/drawing/2014/main" id="{3F21C7C7-1AFC-4528-8CF1-BC6E8BC69B59}"/>
              </a:ext>
            </a:extLst>
          </p:cNvPr>
          <p:cNvPicPr>
            <a:picLocks noChangeAspect="1" noChangeArrowheads="1"/>
          </p:cNvPicPr>
          <p:nvPr/>
        </p:nvPicPr>
        <p:blipFill rotWithShape="1">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l="5259" t="3512" r="6135" b="3512"/>
          <a:stretch/>
        </p:blipFill>
        <p:spPr bwMode="auto">
          <a:xfrm>
            <a:off x="1264346" y="2422528"/>
            <a:ext cx="1378361" cy="1660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www.youmustbestoking.com/images/acts/2013-07-03/1.jpg">
            <a:hlinkClick r:id="rId6" action="ppaction://hlinkfile"/>
            <a:extLst>
              <a:ext uri="{FF2B5EF4-FFF2-40B4-BE49-F238E27FC236}">
                <a16:creationId xmlns:a16="http://schemas.microsoft.com/office/drawing/2014/main" id="{BA28AD15-0E8D-4053-BDE0-76545E59E080}"/>
              </a:ext>
            </a:extLst>
          </p:cNvPr>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7002736" y="2138654"/>
            <a:ext cx="1944761" cy="19447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reedomoutpost.com/wp-content/uploads/2013/08/mystery_man_crop_340x234.jpg">
            <a:hlinkClick r:id="rId8" action="ppaction://hlinkfile"/>
            <a:extLst>
              <a:ext uri="{FF2B5EF4-FFF2-40B4-BE49-F238E27FC236}">
                <a16:creationId xmlns:a16="http://schemas.microsoft.com/office/drawing/2014/main" id="{92B22B85-257B-415E-8780-97EAE24EB694}"/>
              </a:ext>
            </a:extLst>
          </p:cNvPr>
          <p:cNvPicPr>
            <a:picLocks noChangeAspect="1" noChangeArrowheads="1"/>
          </p:cNvPicPr>
          <p:nvPr/>
        </p:nvPicPr>
        <p:blipFill>
          <a:blip r:embed="rId9">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790914" y="4524565"/>
            <a:ext cx="2162712" cy="17571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mystery man">
            <a:hlinkClick r:id="rId10" action="ppaction://hlinkfile"/>
            <a:extLst>
              <a:ext uri="{FF2B5EF4-FFF2-40B4-BE49-F238E27FC236}">
                <a16:creationId xmlns:a16="http://schemas.microsoft.com/office/drawing/2014/main" id="{591A3F22-DEF0-4279-86B3-94467D781756}"/>
              </a:ext>
            </a:extLst>
          </p:cNvPr>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7177" t="5767" r="7596" b="4879"/>
          <a:stretch/>
        </p:blipFill>
        <p:spPr bwMode="auto">
          <a:xfrm flipH="1">
            <a:off x="7226704" y="4371538"/>
            <a:ext cx="1460095" cy="19101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ystery man">
            <a:hlinkClick r:id="rId12" action="ppaction://hlinkfile"/>
            <a:extLst>
              <a:ext uri="{FF2B5EF4-FFF2-40B4-BE49-F238E27FC236}">
                <a16:creationId xmlns:a16="http://schemas.microsoft.com/office/drawing/2014/main" id="{86BB5396-E9EA-4EB2-87CA-913226F13196}"/>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2987" y="4524565"/>
            <a:ext cx="1369720" cy="175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0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E74B-92F6-47EA-A169-087CCB17096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D19F569-343B-4A50-BB34-15B82F268575}"/>
              </a:ext>
            </a:extLst>
          </p:cNvPr>
          <p:cNvSpPr>
            <a:spLocks noGrp="1"/>
          </p:cNvSpPr>
          <p:nvPr>
            <p:ph idx="1"/>
          </p:nvPr>
        </p:nvSpPr>
        <p:spPr/>
        <p:txBody>
          <a:bodyPr/>
          <a:lstStyle/>
          <a:p>
            <a:endParaRPr lang="en-CA"/>
          </a:p>
        </p:txBody>
      </p:sp>
      <p:pic>
        <p:nvPicPr>
          <p:cNvPr id="4" name="Picture 2" descr="http://thecolourfulheart.files.wordpress.com/2012/12/mystery-person-full.jpg">
            <a:hlinkClick r:id="rId2" action="ppaction://hlinkfile"/>
            <a:extLst>
              <a:ext uri="{FF2B5EF4-FFF2-40B4-BE49-F238E27FC236}">
                <a16:creationId xmlns:a16="http://schemas.microsoft.com/office/drawing/2014/main" id="{7B085318-68AA-430E-920E-04C03144F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603"/>
            <a:ext cx="12192000" cy="8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1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E74B-92F6-47EA-A169-087CCB17096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D19F569-343B-4A50-BB34-15B82F268575}"/>
              </a:ext>
            </a:extLst>
          </p:cNvPr>
          <p:cNvSpPr>
            <a:spLocks noGrp="1"/>
          </p:cNvSpPr>
          <p:nvPr>
            <p:ph idx="1"/>
          </p:nvPr>
        </p:nvSpPr>
        <p:spPr/>
        <p:txBody>
          <a:bodyPr/>
          <a:lstStyle/>
          <a:p>
            <a:endParaRPr lang="en-CA"/>
          </a:p>
        </p:txBody>
      </p:sp>
      <p:pic>
        <p:nvPicPr>
          <p:cNvPr id="4" name="Picture 2" descr="http://www.maravipost.com/images/business/bmoon.jpg">
            <a:hlinkClick r:id="rId2" action="ppaction://hlinkfile"/>
            <a:extLst>
              <a:ext uri="{FF2B5EF4-FFF2-40B4-BE49-F238E27FC236}">
                <a16:creationId xmlns:a16="http://schemas.microsoft.com/office/drawing/2014/main" id="{EB68CD9B-7641-4E46-86E4-33B012D1E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802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097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4D23FE-E0F2-429F-99B2-7B81585C05AE}"/>
              </a:ext>
            </a:extLst>
          </p:cNvPr>
          <p:cNvSpPr>
            <a:spLocks noGrp="1"/>
          </p:cNvSpPr>
          <p:nvPr>
            <p:ph type="ctrTitle"/>
          </p:nvPr>
        </p:nvSpPr>
        <p:spPr/>
        <p:txBody>
          <a:bodyPr/>
          <a:lstStyle/>
          <a:p>
            <a:r>
              <a:rPr lang="en-CA" dirty="0"/>
              <a:t>The Current Situation</a:t>
            </a:r>
          </a:p>
        </p:txBody>
      </p:sp>
      <p:sp>
        <p:nvSpPr>
          <p:cNvPr id="5" name="Subtitle 4">
            <a:extLst>
              <a:ext uri="{FF2B5EF4-FFF2-40B4-BE49-F238E27FC236}">
                <a16:creationId xmlns:a16="http://schemas.microsoft.com/office/drawing/2014/main" id="{C4E52232-0AA4-4D1B-97BC-FA743BD449E5}"/>
              </a:ext>
            </a:extLst>
          </p:cNvPr>
          <p:cNvSpPr>
            <a:spLocks noGrp="1"/>
          </p:cNvSpPr>
          <p:nvPr>
            <p:ph type="subTitle" idx="1"/>
          </p:nvPr>
        </p:nvSpPr>
        <p:spPr/>
        <p:txBody>
          <a:bodyPr/>
          <a:lstStyle/>
          <a:p>
            <a:r>
              <a:rPr lang="en-CA" dirty="0"/>
              <a:t>Key points to consider when teaching or learning English</a:t>
            </a:r>
          </a:p>
        </p:txBody>
      </p:sp>
    </p:spTree>
    <p:extLst>
      <p:ext uri="{BB962C8B-B14F-4D97-AF65-F5344CB8AC3E}">
        <p14:creationId xmlns:p14="http://schemas.microsoft.com/office/powerpoint/2010/main" val="137441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B712-76BE-48AF-82ED-5F84381F59BF}"/>
              </a:ext>
            </a:extLst>
          </p:cNvPr>
          <p:cNvSpPr>
            <a:spLocks noGrp="1"/>
          </p:cNvSpPr>
          <p:nvPr>
            <p:ph type="title"/>
          </p:nvPr>
        </p:nvSpPr>
        <p:spPr/>
        <p:txBody>
          <a:bodyPr/>
          <a:lstStyle/>
          <a:p>
            <a:r>
              <a:rPr lang="en-CA" dirty="0"/>
              <a:t>The Spread of English (3 circles)</a:t>
            </a:r>
          </a:p>
        </p:txBody>
      </p:sp>
      <p:pic>
        <p:nvPicPr>
          <p:cNvPr id="18" name="Picture 17">
            <a:extLst>
              <a:ext uri="{FF2B5EF4-FFF2-40B4-BE49-F238E27FC236}">
                <a16:creationId xmlns:a16="http://schemas.microsoft.com/office/drawing/2014/main" id="{0D81D01A-57C0-45AD-BD8E-E8385295C307}"/>
              </a:ext>
            </a:extLst>
          </p:cNvPr>
          <p:cNvPicPr>
            <a:picLocks noChangeAspect="1"/>
          </p:cNvPicPr>
          <p:nvPr/>
        </p:nvPicPr>
        <p:blipFill>
          <a:blip r:embed="rId2"/>
          <a:stretch>
            <a:fillRect/>
          </a:stretch>
        </p:blipFill>
        <p:spPr>
          <a:xfrm>
            <a:off x="3347884" y="2047597"/>
            <a:ext cx="4528738" cy="4355222"/>
          </a:xfrm>
          <a:prstGeom prst="rect">
            <a:avLst/>
          </a:prstGeom>
        </p:spPr>
      </p:pic>
      <p:sp>
        <p:nvSpPr>
          <p:cNvPr id="19" name="TextBox 18">
            <a:extLst>
              <a:ext uri="{FF2B5EF4-FFF2-40B4-BE49-F238E27FC236}">
                <a16:creationId xmlns:a16="http://schemas.microsoft.com/office/drawing/2014/main" id="{4473C4D0-7B91-41D2-AF55-D28E2E42AB8B}"/>
              </a:ext>
            </a:extLst>
          </p:cNvPr>
          <p:cNvSpPr txBox="1"/>
          <p:nvPr/>
        </p:nvSpPr>
        <p:spPr>
          <a:xfrm>
            <a:off x="8627806" y="4040542"/>
            <a:ext cx="1651820" cy="369332"/>
          </a:xfrm>
          <a:prstGeom prst="rect">
            <a:avLst/>
          </a:prstGeom>
          <a:noFill/>
        </p:spPr>
        <p:txBody>
          <a:bodyPr wrap="square" rtlCol="0">
            <a:spAutoFit/>
          </a:bodyPr>
          <a:lstStyle/>
          <a:p>
            <a:r>
              <a:rPr lang="en-CA" dirty="0"/>
              <a:t>Kachru, 2006</a:t>
            </a:r>
          </a:p>
        </p:txBody>
      </p:sp>
      <p:sp>
        <p:nvSpPr>
          <p:cNvPr id="20" name="Rectangle 19">
            <a:extLst>
              <a:ext uri="{FF2B5EF4-FFF2-40B4-BE49-F238E27FC236}">
                <a16:creationId xmlns:a16="http://schemas.microsoft.com/office/drawing/2014/main" id="{C843FCAE-4D44-4B62-940A-CDDE06D8A4EE}"/>
              </a:ext>
            </a:extLst>
          </p:cNvPr>
          <p:cNvSpPr/>
          <p:nvPr/>
        </p:nvSpPr>
        <p:spPr>
          <a:xfrm>
            <a:off x="1415845" y="2646190"/>
            <a:ext cx="1592826" cy="745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Inner Circle</a:t>
            </a:r>
          </a:p>
        </p:txBody>
      </p:sp>
      <p:sp>
        <p:nvSpPr>
          <p:cNvPr id="21" name="Rectangle 20">
            <a:extLst>
              <a:ext uri="{FF2B5EF4-FFF2-40B4-BE49-F238E27FC236}">
                <a16:creationId xmlns:a16="http://schemas.microsoft.com/office/drawing/2014/main" id="{28C860EC-C13B-4E62-B45B-1DDA20C3A3F8}"/>
              </a:ext>
            </a:extLst>
          </p:cNvPr>
          <p:cNvSpPr/>
          <p:nvPr/>
        </p:nvSpPr>
        <p:spPr>
          <a:xfrm>
            <a:off x="1415845" y="3663935"/>
            <a:ext cx="1592826" cy="745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Outer Circle</a:t>
            </a:r>
          </a:p>
        </p:txBody>
      </p:sp>
      <p:sp>
        <p:nvSpPr>
          <p:cNvPr id="22" name="Rectangle 21">
            <a:extLst>
              <a:ext uri="{FF2B5EF4-FFF2-40B4-BE49-F238E27FC236}">
                <a16:creationId xmlns:a16="http://schemas.microsoft.com/office/drawing/2014/main" id="{9E43C06D-314B-486F-95ED-144D95E0AC67}"/>
              </a:ext>
            </a:extLst>
          </p:cNvPr>
          <p:cNvSpPr/>
          <p:nvPr/>
        </p:nvSpPr>
        <p:spPr>
          <a:xfrm>
            <a:off x="1415845" y="4698572"/>
            <a:ext cx="1592826" cy="745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Expanding Circle</a:t>
            </a:r>
          </a:p>
        </p:txBody>
      </p:sp>
      <p:cxnSp>
        <p:nvCxnSpPr>
          <p:cNvPr id="24" name="Straight Arrow Connector 23">
            <a:extLst>
              <a:ext uri="{FF2B5EF4-FFF2-40B4-BE49-F238E27FC236}">
                <a16:creationId xmlns:a16="http://schemas.microsoft.com/office/drawing/2014/main" id="{B670FE5B-AACD-4921-BFEA-993B75221301}"/>
              </a:ext>
            </a:extLst>
          </p:cNvPr>
          <p:cNvCxnSpPr>
            <a:stCxn id="20" idx="3"/>
          </p:cNvCxnSpPr>
          <p:nvPr/>
        </p:nvCxnSpPr>
        <p:spPr>
          <a:xfrm>
            <a:off x="3008671" y="3019160"/>
            <a:ext cx="2064774" cy="859666"/>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274C7A4F-9825-4196-8A31-BC4E31037889}"/>
              </a:ext>
            </a:extLst>
          </p:cNvPr>
          <p:cNvCxnSpPr>
            <a:stCxn id="21" idx="3"/>
          </p:cNvCxnSpPr>
          <p:nvPr/>
        </p:nvCxnSpPr>
        <p:spPr>
          <a:xfrm>
            <a:off x="3008671" y="4036905"/>
            <a:ext cx="1268361" cy="326787"/>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5A9A5359-63AF-494A-A712-214FEB8378D8}"/>
              </a:ext>
            </a:extLst>
          </p:cNvPr>
          <p:cNvCxnSpPr>
            <a:stCxn id="22" idx="3"/>
          </p:cNvCxnSpPr>
          <p:nvPr/>
        </p:nvCxnSpPr>
        <p:spPr>
          <a:xfrm>
            <a:off x="3008671" y="5071542"/>
            <a:ext cx="737419" cy="90393"/>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8430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DD23-6A4F-443E-96A7-369847FD221C}"/>
              </a:ext>
            </a:extLst>
          </p:cNvPr>
          <p:cNvSpPr>
            <a:spLocks noGrp="1"/>
          </p:cNvSpPr>
          <p:nvPr>
            <p:ph type="title"/>
          </p:nvPr>
        </p:nvSpPr>
        <p:spPr/>
        <p:txBody>
          <a:bodyPr/>
          <a:lstStyle/>
          <a:p>
            <a:r>
              <a:rPr lang="en-CA" dirty="0"/>
              <a:t>The Current Situation</a:t>
            </a:r>
          </a:p>
        </p:txBody>
      </p:sp>
      <p:sp>
        <p:nvSpPr>
          <p:cNvPr id="3" name="Content Placeholder 2">
            <a:extLst>
              <a:ext uri="{FF2B5EF4-FFF2-40B4-BE49-F238E27FC236}">
                <a16:creationId xmlns:a16="http://schemas.microsoft.com/office/drawing/2014/main" id="{3AE7E89A-715D-46E7-AF59-3AB2AEF6B083}"/>
              </a:ext>
            </a:extLst>
          </p:cNvPr>
          <p:cNvSpPr>
            <a:spLocks noGrp="1"/>
          </p:cNvSpPr>
          <p:nvPr>
            <p:ph idx="1"/>
          </p:nvPr>
        </p:nvSpPr>
        <p:spPr/>
        <p:txBody>
          <a:bodyPr/>
          <a:lstStyle/>
          <a:p>
            <a:endParaRPr lang="en-CA"/>
          </a:p>
        </p:txBody>
      </p:sp>
      <p:pic>
        <p:nvPicPr>
          <p:cNvPr id="31" name="Picture 30">
            <a:extLst>
              <a:ext uri="{FF2B5EF4-FFF2-40B4-BE49-F238E27FC236}">
                <a16:creationId xmlns:a16="http://schemas.microsoft.com/office/drawing/2014/main" id="{9469FAAF-DD57-4188-92AE-67CC5279C02E}"/>
              </a:ext>
            </a:extLst>
          </p:cNvPr>
          <p:cNvPicPr>
            <a:picLocks noChangeAspect="1"/>
          </p:cNvPicPr>
          <p:nvPr/>
        </p:nvPicPr>
        <p:blipFill>
          <a:blip r:embed="rId2"/>
          <a:stretch>
            <a:fillRect/>
          </a:stretch>
        </p:blipFill>
        <p:spPr>
          <a:xfrm>
            <a:off x="3336266" y="2222287"/>
            <a:ext cx="4649494" cy="4269402"/>
          </a:xfrm>
          <a:prstGeom prst="rect">
            <a:avLst/>
          </a:prstGeom>
        </p:spPr>
      </p:pic>
    </p:spTree>
    <p:extLst>
      <p:ext uri="{BB962C8B-B14F-4D97-AF65-F5344CB8AC3E}">
        <p14:creationId xmlns:p14="http://schemas.microsoft.com/office/powerpoint/2010/main" val="163304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0EC4-7F19-4583-B36D-D9DBDF76489B}"/>
              </a:ext>
            </a:extLst>
          </p:cNvPr>
          <p:cNvSpPr>
            <a:spLocks noGrp="1"/>
          </p:cNvSpPr>
          <p:nvPr>
            <p:ph type="title"/>
          </p:nvPr>
        </p:nvSpPr>
        <p:spPr/>
        <p:txBody>
          <a:bodyPr/>
          <a:lstStyle/>
          <a:p>
            <a:r>
              <a:rPr lang="en-CA" dirty="0"/>
              <a:t>Regional Varieties</a:t>
            </a:r>
          </a:p>
        </p:txBody>
      </p:sp>
      <p:sp>
        <p:nvSpPr>
          <p:cNvPr id="3" name="Content Placeholder 2">
            <a:extLst>
              <a:ext uri="{FF2B5EF4-FFF2-40B4-BE49-F238E27FC236}">
                <a16:creationId xmlns:a16="http://schemas.microsoft.com/office/drawing/2014/main" id="{2CBFA1E3-5347-483E-B255-8A05B7EC5CAB}"/>
              </a:ext>
            </a:extLst>
          </p:cNvPr>
          <p:cNvSpPr>
            <a:spLocks noGrp="1"/>
          </p:cNvSpPr>
          <p:nvPr>
            <p:ph idx="1"/>
          </p:nvPr>
        </p:nvSpPr>
        <p:spPr>
          <a:xfrm>
            <a:off x="818712" y="2222287"/>
            <a:ext cx="2956875" cy="3636511"/>
          </a:xfrm>
        </p:spPr>
        <p:txBody>
          <a:bodyPr/>
          <a:lstStyle/>
          <a:p>
            <a:r>
              <a:rPr lang="en-CA" dirty="0"/>
              <a:t>English Ice Cream</a:t>
            </a:r>
          </a:p>
        </p:txBody>
      </p:sp>
      <p:pic>
        <p:nvPicPr>
          <p:cNvPr id="18" name="Picture 17">
            <a:extLst>
              <a:ext uri="{FF2B5EF4-FFF2-40B4-BE49-F238E27FC236}">
                <a16:creationId xmlns:a16="http://schemas.microsoft.com/office/drawing/2014/main" id="{473831B8-828C-4DF4-9D2F-758E5646CE70}"/>
              </a:ext>
            </a:extLst>
          </p:cNvPr>
          <p:cNvPicPr>
            <a:picLocks noChangeAspect="1"/>
          </p:cNvPicPr>
          <p:nvPr/>
        </p:nvPicPr>
        <p:blipFill>
          <a:blip r:embed="rId2"/>
          <a:stretch>
            <a:fillRect/>
          </a:stretch>
        </p:blipFill>
        <p:spPr>
          <a:xfrm>
            <a:off x="4406010" y="2217568"/>
            <a:ext cx="6975988" cy="4173792"/>
          </a:xfrm>
          <a:prstGeom prst="rect">
            <a:avLst/>
          </a:prstGeom>
        </p:spPr>
      </p:pic>
    </p:spTree>
    <p:extLst>
      <p:ext uri="{BB962C8B-B14F-4D97-AF65-F5344CB8AC3E}">
        <p14:creationId xmlns:p14="http://schemas.microsoft.com/office/powerpoint/2010/main" val="344707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1D54-2F73-4594-A97F-7B2F447C6918}"/>
              </a:ext>
            </a:extLst>
          </p:cNvPr>
          <p:cNvSpPr>
            <a:spLocks noGrp="1"/>
          </p:cNvSpPr>
          <p:nvPr>
            <p:ph type="title"/>
          </p:nvPr>
        </p:nvSpPr>
        <p:spPr/>
        <p:txBody>
          <a:bodyPr/>
          <a:lstStyle/>
          <a:p>
            <a:r>
              <a:rPr lang="en-CA" dirty="0"/>
              <a:t>Current facts</a:t>
            </a:r>
          </a:p>
        </p:txBody>
      </p:sp>
      <p:sp>
        <p:nvSpPr>
          <p:cNvPr id="3" name="Content Placeholder 2">
            <a:extLst>
              <a:ext uri="{FF2B5EF4-FFF2-40B4-BE49-F238E27FC236}">
                <a16:creationId xmlns:a16="http://schemas.microsoft.com/office/drawing/2014/main" id="{74B6AA39-920E-42FE-81D7-91409E12CF0D}"/>
              </a:ext>
            </a:extLst>
          </p:cNvPr>
          <p:cNvSpPr>
            <a:spLocks noGrp="1"/>
          </p:cNvSpPr>
          <p:nvPr>
            <p:ph idx="1"/>
          </p:nvPr>
        </p:nvSpPr>
        <p:spPr/>
        <p:txBody>
          <a:bodyPr/>
          <a:lstStyle/>
          <a:p>
            <a:r>
              <a:rPr lang="en-CA" dirty="0"/>
              <a:t>There are now many more non-native speakers of English than native speakers ( 5 to 1)</a:t>
            </a:r>
          </a:p>
          <a:p>
            <a:r>
              <a:rPr lang="en-CA" dirty="0"/>
              <a:t>Five times more people are learning English in China than there are people in England</a:t>
            </a:r>
          </a:p>
          <a:p>
            <a:r>
              <a:rPr lang="en-CA" dirty="0"/>
              <a:t>The English language is changing especially in international contexts</a:t>
            </a:r>
          </a:p>
          <a:p>
            <a:r>
              <a:rPr lang="en-CA" dirty="0"/>
              <a:t>Both native and non-native speakers can be fluent in the language </a:t>
            </a:r>
          </a:p>
          <a:p>
            <a:r>
              <a:rPr lang="en-CA" dirty="0"/>
              <a:t>Native can have great difficulty in non-native settings due to their </a:t>
            </a:r>
            <a:r>
              <a:rPr lang="en-CA" dirty="0" err="1"/>
              <a:t>nativeness</a:t>
            </a:r>
            <a:endParaRPr lang="en-CA" dirty="0"/>
          </a:p>
        </p:txBody>
      </p:sp>
    </p:spTree>
    <p:extLst>
      <p:ext uri="{BB962C8B-B14F-4D97-AF65-F5344CB8AC3E}">
        <p14:creationId xmlns:p14="http://schemas.microsoft.com/office/powerpoint/2010/main" val="2180059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D569-09D5-4BE4-9BBF-D1D952F2FD1E}"/>
              </a:ext>
            </a:extLst>
          </p:cNvPr>
          <p:cNvSpPr>
            <a:spLocks noGrp="1"/>
          </p:cNvSpPr>
          <p:nvPr>
            <p:ph type="title"/>
          </p:nvPr>
        </p:nvSpPr>
        <p:spPr/>
        <p:txBody>
          <a:bodyPr/>
          <a:lstStyle/>
          <a:p>
            <a:r>
              <a:rPr lang="en-CA" dirty="0"/>
              <a:t>English in International Settings</a:t>
            </a:r>
          </a:p>
        </p:txBody>
      </p:sp>
      <p:sp>
        <p:nvSpPr>
          <p:cNvPr id="3" name="Content Placeholder 2">
            <a:extLst>
              <a:ext uri="{FF2B5EF4-FFF2-40B4-BE49-F238E27FC236}">
                <a16:creationId xmlns:a16="http://schemas.microsoft.com/office/drawing/2014/main" id="{D2825136-E6A2-4793-BF2A-C6DE99664692}"/>
              </a:ext>
            </a:extLst>
          </p:cNvPr>
          <p:cNvSpPr>
            <a:spLocks noGrp="1"/>
          </p:cNvSpPr>
          <p:nvPr>
            <p:ph idx="1"/>
          </p:nvPr>
        </p:nvSpPr>
        <p:spPr/>
        <p:txBody>
          <a:bodyPr/>
          <a:lstStyle/>
          <a:p>
            <a:endParaRPr lang="en-CA"/>
          </a:p>
        </p:txBody>
      </p:sp>
      <p:pic>
        <p:nvPicPr>
          <p:cNvPr id="1026" name="Picture 2" descr="Image result for intercultural communication">
            <a:extLst>
              <a:ext uri="{FF2B5EF4-FFF2-40B4-BE49-F238E27FC236}">
                <a16:creationId xmlns:a16="http://schemas.microsoft.com/office/drawing/2014/main" id="{5116B7A1-A4ED-41AF-B3E2-7FB926A0F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12" y="2222286"/>
            <a:ext cx="10563285" cy="373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19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31D6-73A0-4F89-BBDD-97D67BE0F5BE}"/>
              </a:ext>
            </a:extLst>
          </p:cNvPr>
          <p:cNvSpPr>
            <a:spLocks noGrp="1"/>
          </p:cNvSpPr>
          <p:nvPr>
            <p:ph type="title"/>
          </p:nvPr>
        </p:nvSpPr>
        <p:spPr/>
        <p:txBody>
          <a:bodyPr/>
          <a:lstStyle/>
          <a:p>
            <a:r>
              <a:rPr lang="en-CA" dirty="0"/>
              <a:t>The New Circle</a:t>
            </a:r>
          </a:p>
        </p:txBody>
      </p:sp>
      <p:sp>
        <p:nvSpPr>
          <p:cNvPr id="3" name="Content Placeholder 2">
            <a:extLst>
              <a:ext uri="{FF2B5EF4-FFF2-40B4-BE49-F238E27FC236}">
                <a16:creationId xmlns:a16="http://schemas.microsoft.com/office/drawing/2014/main" id="{8908F51E-4DCC-4AF2-BF47-50F636618E76}"/>
              </a:ext>
            </a:extLst>
          </p:cNvPr>
          <p:cNvSpPr>
            <a:spLocks noGrp="1"/>
          </p:cNvSpPr>
          <p:nvPr>
            <p:ph idx="1"/>
          </p:nvPr>
        </p:nvSpPr>
        <p:spPr>
          <a:xfrm>
            <a:off x="818711" y="2222287"/>
            <a:ext cx="3576307" cy="3636511"/>
          </a:xfrm>
        </p:spPr>
        <p:txBody>
          <a:bodyPr/>
          <a:lstStyle/>
          <a:p>
            <a:r>
              <a:rPr lang="en-CA" dirty="0"/>
              <a:t>Inclusive</a:t>
            </a:r>
          </a:p>
          <a:p>
            <a:r>
              <a:rPr lang="en-CA" dirty="0"/>
              <a:t>No-mention of Native/ Non-native</a:t>
            </a:r>
          </a:p>
        </p:txBody>
      </p:sp>
      <p:pic>
        <p:nvPicPr>
          <p:cNvPr id="5" name="Picture 4">
            <a:extLst>
              <a:ext uri="{FF2B5EF4-FFF2-40B4-BE49-F238E27FC236}">
                <a16:creationId xmlns:a16="http://schemas.microsoft.com/office/drawing/2014/main" id="{F6A54F09-DD93-4C59-B959-C234F3589E9B}"/>
              </a:ext>
            </a:extLst>
          </p:cNvPr>
          <p:cNvPicPr>
            <a:picLocks noChangeAspect="1"/>
          </p:cNvPicPr>
          <p:nvPr/>
        </p:nvPicPr>
        <p:blipFill rotWithShape="1">
          <a:blip r:embed="rId2">
            <a:clrChange>
              <a:clrFrom>
                <a:srgbClr val="FFFFFF"/>
              </a:clrFrom>
              <a:clrTo>
                <a:srgbClr val="FFFFFF">
                  <a:alpha val="0"/>
                </a:srgbClr>
              </a:clrTo>
            </a:clrChange>
          </a:blip>
          <a:srcRect l="12476" r="7551" b="18704"/>
          <a:stretch/>
        </p:blipFill>
        <p:spPr>
          <a:xfrm>
            <a:off x="5102942" y="2222287"/>
            <a:ext cx="4178677" cy="4252799"/>
          </a:xfrm>
          <a:prstGeom prst="rect">
            <a:avLst/>
          </a:prstGeom>
        </p:spPr>
      </p:pic>
    </p:spTree>
    <p:extLst>
      <p:ext uri="{BB962C8B-B14F-4D97-AF65-F5344CB8AC3E}">
        <p14:creationId xmlns:p14="http://schemas.microsoft.com/office/powerpoint/2010/main" val="48622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4352-63BB-40C9-8359-CD7DC38BF38D}"/>
              </a:ext>
            </a:extLst>
          </p:cNvPr>
          <p:cNvSpPr>
            <a:spLocks noGrp="1"/>
          </p:cNvSpPr>
          <p:nvPr>
            <p:ph type="title"/>
          </p:nvPr>
        </p:nvSpPr>
        <p:spPr/>
        <p:txBody>
          <a:bodyPr/>
          <a:lstStyle/>
          <a:p>
            <a:r>
              <a:rPr lang="en-CA" dirty="0"/>
              <a:t>Getting Started</a:t>
            </a:r>
          </a:p>
        </p:txBody>
      </p:sp>
      <p:sp>
        <p:nvSpPr>
          <p:cNvPr id="3" name="Content Placeholder 2">
            <a:extLst>
              <a:ext uri="{FF2B5EF4-FFF2-40B4-BE49-F238E27FC236}">
                <a16:creationId xmlns:a16="http://schemas.microsoft.com/office/drawing/2014/main" id="{C0FC5FA0-FC68-4454-8612-32E0149104A6}"/>
              </a:ext>
            </a:extLst>
          </p:cNvPr>
          <p:cNvSpPr>
            <a:spLocks noGrp="1"/>
          </p:cNvSpPr>
          <p:nvPr>
            <p:ph idx="1"/>
          </p:nvPr>
        </p:nvSpPr>
        <p:spPr>
          <a:xfrm>
            <a:off x="810000" y="2900713"/>
            <a:ext cx="5036398" cy="3636511"/>
          </a:xfrm>
          <a:ln>
            <a:solidFill>
              <a:schemeClr val="tx1">
                <a:lumMod val="85000"/>
              </a:schemeClr>
            </a:solidFill>
          </a:ln>
        </p:spPr>
        <p:txBody>
          <a:bodyPr>
            <a:normAutofit fontScale="70000" lnSpcReduction="20000"/>
          </a:bodyPr>
          <a:lstStyle/>
          <a:p>
            <a:r>
              <a:rPr lang="en-CA" dirty="0"/>
              <a:t>What are different aspects of speaking that come to your mind?</a:t>
            </a:r>
          </a:p>
          <a:p>
            <a:endParaRPr lang="en-CA" dirty="0"/>
          </a:p>
          <a:p>
            <a:r>
              <a:rPr lang="en-CA" dirty="0"/>
              <a:t>In order to speak English well what do learners need?</a:t>
            </a:r>
          </a:p>
          <a:p>
            <a:endParaRPr lang="en-CA" dirty="0"/>
          </a:p>
          <a:p>
            <a:r>
              <a:rPr lang="en-CA" dirty="0"/>
              <a:t>What are your personal speaking aims?</a:t>
            </a:r>
          </a:p>
          <a:p>
            <a:endParaRPr lang="en-CA" dirty="0"/>
          </a:p>
          <a:p>
            <a:r>
              <a:rPr lang="en-CA" dirty="0"/>
              <a:t>What are your speaking strengths and weaknesses?</a:t>
            </a:r>
          </a:p>
          <a:p>
            <a:endParaRPr lang="en-CA" dirty="0"/>
          </a:p>
          <a:p>
            <a:r>
              <a:rPr lang="en-CA" dirty="0"/>
              <a:t>If you were teaching a speaking class what would your aims be? Why?</a:t>
            </a:r>
          </a:p>
          <a:p>
            <a:endParaRPr lang="en-CA" dirty="0"/>
          </a:p>
          <a:p>
            <a:r>
              <a:rPr lang="en-CA" dirty="0"/>
              <a:t>In your opinion how do English speaking skills develop in L2 learners?</a:t>
            </a:r>
          </a:p>
        </p:txBody>
      </p:sp>
      <p:sp>
        <p:nvSpPr>
          <p:cNvPr id="4" name="Content Placeholder 2">
            <a:extLst>
              <a:ext uri="{FF2B5EF4-FFF2-40B4-BE49-F238E27FC236}">
                <a16:creationId xmlns:a16="http://schemas.microsoft.com/office/drawing/2014/main" id="{AD286827-61CA-4E68-B673-9FE3E4D39025}"/>
              </a:ext>
            </a:extLst>
          </p:cNvPr>
          <p:cNvSpPr txBox="1">
            <a:spLocks/>
          </p:cNvSpPr>
          <p:nvPr/>
        </p:nvSpPr>
        <p:spPr>
          <a:xfrm>
            <a:off x="6767228" y="2900713"/>
            <a:ext cx="5036398" cy="3636511"/>
          </a:xfrm>
          <a:prstGeom prst="rect">
            <a:avLst/>
          </a:prstGeom>
          <a:ln>
            <a:solidFill>
              <a:schemeClr val="tx1">
                <a:lumMod val="85000"/>
              </a:schemeClr>
            </a:solidFill>
          </a:ln>
          <a:effectLst>
            <a:outerShdw blurRad="50800" dir="14400000">
              <a:srgbClr val="000000">
                <a:alpha val="40000"/>
              </a:srgbClr>
            </a:outerShdw>
          </a:effectLst>
        </p:spPr>
        <p:txBody>
          <a:bodyPr vert="horz" lIns="91440" tIns="45720" rIns="91440" bIns="45720" rtlCol="0" anchor="ctr">
            <a:normAutofit fontScale="700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CA" dirty="0"/>
              <a:t>What are different aspects of listening that come to your mind?</a:t>
            </a:r>
          </a:p>
          <a:p>
            <a:endParaRPr lang="en-CA" dirty="0"/>
          </a:p>
          <a:p>
            <a:r>
              <a:rPr lang="en-CA" dirty="0"/>
              <a:t>In order to listen well what do learners need?</a:t>
            </a:r>
          </a:p>
          <a:p>
            <a:endParaRPr lang="en-CA" dirty="0"/>
          </a:p>
          <a:p>
            <a:r>
              <a:rPr lang="en-CA" dirty="0"/>
              <a:t>What are your personal listening aims?</a:t>
            </a:r>
          </a:p>
          <a:p>
            <a:endParaRPr lang="en-CA" dirty="0"/>
          </a:p>
          <a:p>
            <a:r>
              <a:rPr lang="en-CA" dirty="0"/>
              <a:t>What are your listening strengths and weaknesses?</a:t>
            </a:r>
          </a:p>
          <a:p>
            <a:endParaRPr lang="en-CA" dirty="0"/>
          </a:p>
          <a:p>
            <a:r>
              <a:rPr lang="en-CA" dirty="0"/>
              <a:t>If you were teaching a listening class what would your aims be? Why?</a:t>
            </a:r>
          </a:p>
          <a:p>
            <a:endParaRPr lang="en-CA" dirty="0"/>
          </a:p>
          <a:p>
            <a:r>
              <a:rPr lang="en-CA" dirty="0"/>
              <a:t>In your opinion how do English listening skills develop in L2 learners?</a:t>
            </a:r>
          </a:p>
        </p:txBody>
      </p:sp>
      <p:sp>
        <p:nvSpPr>
          <p:cNvPr id="5" name="Rectangle 4">
            <a:extLst>
              <a:ext uri="{FF2B5EF4-FFF2-40B4-BE49-F238E27FC236}">
                <a16:creationId xmlns:a16="http://schemas.microsoft.com/office/drawing/2014/main" id="{316C4249-B862-46D3-82F7-65AAFE8BF4FB}"/>
              </a:ext>
            </a:extLst>
          </p:cNvPr>
          <p:cNvSpPr/>
          <p:nvPr/>
        </p:nvSpPr>
        <p:spPr>
          <a:xfrm>
            <a:off x="2299712" y="2315936"/>
            <a:ext cx="2056973"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Speaking</a:t>
            </a:r>
          </a:p>
        </p:txBody>
      </p:sp>
      <p:sp>
        <p:nvSpPr>
          <p:cNvPr id="6" name="Rectangle 5">
            <a:extLst>
              <a:ext uri="{FF2B5EF4-FFF2-40B4-BE49-F238E27FC236}">
                <a16:creationId xmlns:a16="http://schemas.microsoft.com/office/drawing/2014/main" id="{6F9A9538-DF40-41DF-A4D5-040562EBDBD2}"/>
              </a:ext>
            </a:extLst>
          </p:cNvPr>
          <p:cNvSpPr/>
          <p:nvPr/>
        </p:nvSpPr>
        <p:spPr>
          <a:xfrm>
            <a:off x="8346710" y="2315937"/>
            <a:ext cx="1877438"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Listening</a:t>
            </a:r>
          </a:p>
        </p:txBody>
      </p:sp>
      <p:pic>
        <p:nvPicPr>
          <p:cNvPr id="1026" name="Picture 2" descr="Image result for speech bubble">
            <a:extLst>
              <a:ext uri="{FF2B5EF4-FFF2-40B4-BE49-F238E27FC236}">
                <a16:creationId xmlns:a16="http://schemas.microsoft.com/office/drawing/2014/main" id="{D91791C6-A846-4BD8-B9B4-DD4EC145B1D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685" y="2078044"/>
            <a:ext cx="819091" cy="6322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istening">
            <a:extLst>
              <a:ext uri="{FF2B5EF4-FFF2-40B4-BE49-F238E27FC236}">
                <a16:creationId xmlns:a16="http://schemas.microsoft.com/office/drawing/2014/main" id="{6FB8ED1D-FED2-4099-8DEC-1349D49FAD5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2749" y="1934014"/>
            <a:ext cx="1013052" cy="10130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speech bubble">
            <a:extLst>
              <a:ext uri="{FF2B5EF4-FFF2-40B4-BE49-F238E27FC236}">
                <a16:creationId xmlns:a16="http://schemas.microsoft.com/office/drawing/2014/main" id="{D7453748-1048-41D6-9601-4CCAF111F1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30288" y="2039190"/>
            <a:ext cx="869424" cy="6711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listening">
            <a:extLst>
              <a:ext uri="{FF2B5EF4-FFF2-40B4-BE49-F238E27FC236}">
                <a16:creationId xmlns:a16="http://schemas.microsoft.com/office/drawing/2014/main" id="{48AB690E-4142-4C63-8039-ED36E0825B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302774" y="1868231"/>
            <a:ext cx="891521" cy="101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320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0248-686B-4670-A110-63606E626E38}"/>
              </a:ext>
            </a:extLst>
          </p:cNvPr>
          <p:cNvSpPr>
            <a:spLocks noGrp="1"/>
          </p:cNvSpPr>
          <p:nvPr>
            <p:ph type="title"/>
          </p:nvPr>
        </p:nvSpPr>
        <p:spPr/>
        <p:txBody>
          <a:bodyPr/>
          <a:lstStyle/>
          <a:p>
            <a:r>
              <a:rPr lang="en-CA" dirty="0"/>
              <a:t>Key Points</a:t>
            </a:r>
          </a:p>
        </p:txBody>
      </p:sp>
      <p:sp>
        <p:nvSpPr>
          <p:cNvPr id="3" name="Content Placeholder 2">
            <a:extLst>
              <a:ext uri="{FF2B5EF4-FFF2-40B4-BE49-F238E27FC236}">
                <a16:creationId xmlns:a16="http://schemas.microsoft.com/office/drawing/2014/main" id="{2C4FBE7A-D8D6-4313-B058-E7A6450DBE4C}"/>
              </a:ext>
            </a:extLst>
          </p:cNvPr>
          <p:cNvSpPr>
            <a:spLocks noGrp="1"/>
          </p:cNvSpPr>
          <p:nvPr>
            <p:ph idx="1"/>
          </p:nvPr>
        </p:nvSpPr>
        <p:spPr>
          <a:xfrm>
            <a:off x="810000" y="2738481"/>
            <a:ext cx="10554574" cy="3636511"/>
          </a:xfrm>
        </p:spPr>
        <p:txBody>
          <a:bodyPr>
            <a:normAutofit fontScale="92500" lnSpcReduction="10000"/>
          </a:bodyPr>
          <a:lstStyle/>
          <a:p>
            <a:r>
              <a:rPr lang="en-US" dirty="0"/>
              <a:t>There are many fluent English speakers, not all are native…</a:t>
            </a:r>
          </a:p>
          <a:p>
            <a:endParaRPr lang="en-US" dirty="0"/>
          </a:p>
          <a:p>
            <a:r>
              <a:rPr lang="en-CA" dirty="0"/>
              <a:t>The most important thing is to be comprehensible</a:t>
            </a:r>
          </a:p>
          <a:p>
            <a:pPr marL="0" indent="0">
              <a:buNone/>
            </a:pPr>
            <a:endParaRPr lang="en-CA" dirty="0"/>
          </a:p>
          <a:p>
            <a:r>
              <a:rPr lang="en-CA" dirty="0"/>
              <a:t>Be proud to be a Korean English speaker and having a Korean variety of the language</a:t>
            </a:r>
            <a:endParaRPr lang="en-US" dirty="0"/>
          </a:p>
          <a:p>
            <a:endParaRPr lang="en-US" dirty="0"/>
          </a:p>
          <a:p>
            <a:r>
              <a:rPr lang="en-US" dirty="0"/>
              <a:t>Native speakers can have troubles in international settings. </a:t>
            </a:r>
          </a:p>
          <a:p>
            <a:endParaRPr lang="en-US" dirty="0"/>
          </a:p>
          <a:p>
            <a:r>
              <a:rPr lang="en-US" altLang="en-US" dirty="0"/>
              <a:t>Native speakers should try to understand your English just as much as you try to understand theirs.</a:t>
            </a:r>
          </a:p>
          <a:p>
            <a:endParaRPr lang="en-CA" dirty="0"/>
          </a:p>
        </p:txBody>
      </p:sp>
    </p:spTree>
    <p:extLst>
      <p:ext uri="{BB962C8B-B14F-4D97-AF65-F5344CB8AC3E}">
        <p14:creationId xmlns:p14="http://schemas.microsoft.com/office/powerpoint/2010/main" val="117580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20CE-F6D7-47AB-BF8D-972EBD0C288F}"/>
              </a:ext>
            </a:extLst>
          </p:cNvPr>
          <p:cNvSpPr>
            <a:spLocks noGrp="1"/>
          </p:cNvSpPr>
          <p:nvPr>
            <p:ph type="title"/>
          </p:nvPr>
        </p:nvSpPr>
        <p:spPr/>
        <p:txBody>
          <a:bodyPr/>
          <a:lstStyle/>
          <a:p>
            <a:r>
              <a:rPr lang="en-CA" dirty="0"/>
              <a:t>What does this mean?</a:t>
            </a:r>
          </a:p>
        </p:txBody>
      </p:sp>
      <p:sp>
        <p:nvSpPr>
          <p:cNvPr id="3" name="Content Placeholder 2">
            <a:extLst>
              <a:ext uri="{FF2B5EF4-FFF2-40B4-BE49-F238E27FC236}">
                <a16:creationId xmlns:a16="http://schemas.microsoft.com/office/drawing/2014/main" id="{077B04D3-22F6-4B0C-A24D-ED585DCD5FDB}"/>
              </a:ext>
            </a:extLst>
          </p:cNvPr>
          <p:cNvSpPr>
            <a:spLocks noGrp="1"/>
          </p:cNvSpPr>
          <p:nvPr>
            <p:ph idx="1"/>
          </p:nvPr>
        </p:nvSpPr>
        <p:spPr>
          <a:xfrm>
            <a:off x="818712" y="2222287"/>
            <a:ext cx="10554574" cy="1509055"/>
          </a:xfrm>
        </p:spPr>
        <p:txBody>
          <a:bodyPr/>
          <a:lstStyle/>
          <a:p>
            <a:r>
              <a:rPr lang="en-CA" dirty="0"/>
              <a:t>With your group, discuss what you think this means for learners of English in regards to their speaking and listening skills.</a:t>
            </a:r>
          </a:p>
        </p:txBody>
      </p:sp>
      <p:sp>
        <p:nvSpPr>
          <p:cNvPr id="4" name="Content Placeholder 2">
            <a:extLst>
              <a:ext uri="{FF2B5EF4-FFF2-40B4-BE49-F238E27FC236}">
                <a16:creationId xmlns:a16="http://schemas.microsoft.com/office/drawing/2014/main" id="{05BCE59A-4E47-447E-AF44-F73F87B6CC11}"/>
              </a:ext>
            </a:extLst>
          </p:cNvPr>
          <p:cNvSpPr txBox="1">
            <a:spLocks/>
          </p:cNvSpPr>
          <p:nvPr/>
        </p:nvSpPr>
        <p:spPr>
          <a:xfrm>
            <a:off x="1044853" y="3731341"/>
            <a:ext cx="4485792" cy="2625213"/>
          </a:xfrm>
          <a:prstGeom prst="rect">
            <a:avLst/>
          </a:prstGeom>
          <a:ln>
            <a:solidFill>
              <a:schemeClr val="tx1"/>
            </a:solidFill>
          </a:ln>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mj-lt"/>
              <a:buAutoNum type="arabicPeriod"/>
            </a:pPr>
            <a:r>
              <a:rPr lang="en-CA" dirty="0"/>
              <a:t>Who are learners most likely to speak English with?</a:t>
            </a:r>
          </a:p>
          <a:p>
            <a:pPr>
              <a:buFont typeface="+mj-lt"/>
              <a:buAutoNum type="arabicPeriod"/>
            </a:pPr>
            <a:r>
              <a:rPr lang="en-CA" dirty="0"/>
              <a:t>What is a good English speaker?</a:t>
            </a:r>
          </a:p>
          <a:p>
            <a:pPr>
              <a:buFont typeface="+mj-lt"/>
              <a:buAutoNum type="arabicPeriod"/>
            </a:pPr>
            <a:r>
              <a:rPr lang="en-CA" dirty="0"/>
              <a:t>How can they develop those skills?</a:t>
            </a:r>
          </a:p>
          <a:p>
            <a:pPr>
              <a:buFont typeface="+mj-lt"/>
              <a:buAutoNum type="arabicPeriod"/>
            </a:pPr>
            <a:endParaRPr lang="en-CA" dirty="0"/>
          </a:p>
        </p:txBody>
      </p:sp>
      <p:sp>
        <p:nvSpPr>
          <p:cNvPr id="5" name="Content Placeholder 2">
            <a:extLst>
              <a:ext uri="{FF2B5EF4-FFF2-40B4-BE49-F238E27FC236}">
                <a16:creationId xmlns:a16="http://schemas.microsoft.com/office/drawing/2014/main" id="{85328D7C-A911-4A29-B64A-D29F3F5F977F}"/>
              </a:ext>
            </a:extLst>
          </p:cNvPr>
          <p:cNvSpPr txBox="1">
            <a:spLocks/>
          </p:cNvSpPr>
          <p:nvPr/>
        </p:nvSpPr>
        <p:spPr>
          <a:xfrm>
            <a:off x="6698401" y="3731340"/>
            <a:ext cx="4485792" cy="2625213"/>
          </a:xfrm>
          <a:prstGeom prst="rect">
            <a:avLst/>
          </a:prstGeom>
          <a:ln>
            <a:solidFill>
              <a:schemeClr val="tx1"/>
            </a:solidFill>
          </a:ln>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buFont typeface="+mj-lt"/>
              <a:buAutoNum type="arabicPeriod"/>
            </a:pPr>
            <a:r>
              <a:rPr lang="en-CA" dirty="0"/>
              <a:t>Who are learners most likely to listen to?</a:t>
            </a:r>
          </a:p>
          <a:p>
            <a:pPr>
              <a:buFont typeface="+mj-lt"/>
              <a:buAutoNum type="arabicPeriod"/>
            </a:pPr>
            <a:r>
              <a:rPr lang="en-CA" dirty="0"/>
              <a:t>In the current situation what is a good English listener?</a:t>
            </a:r>
          </a:p>
          <a:p>
            <a:pPr>
              <a:buFont typeface="+mj-lt"/>
              <a:buAutoNum type="arabicPeriod"/>
            </a:pPr>
            <a:r>
              <a:rPr lang="en-CA" dirty="0"/>
              <a:t>How can they develop those skills?</a:t>
            </a:r>
          </a:p>
          <a:p>
            <a:pPr>
              <a:buFont typeface="+mj-lt"/>
              <a:buAutoNum type="arabicPeriod"/>
            </a:pPr>
            <a:endParaRPr lang="en-CA" dirty="0"/>
          </a:p>
        </p:txBody>
      </p:sp>
    </p:spTree>
    <p:extLst>
      <p:ext uri="{BB962C8B-B14F-4D97-AF65-F5344CB8AC3E}">
        <p14:creationId xmlns:p14="http://schemas.microsoft.com/office/powerpoint/2010/main" val="4293982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13E1-4918-4A19-9D1C-65DD0CF7A8E4}"/>
              </a:ext>
            </a:extLst>
          </p:cNvPr>
          <p:cNvSpPr>
            <a:spLocks noGrp="1"/>
          </p:cNvSpPr>
          <p:nvPr>
            <p:ph type="title"/>
          </p:nvPr>
        </p:nvSpPr>
        <p:spPr/>
        <p:txBody>
          <a:bodyPr/>
          <a:lstStyle/>
          <a:p>
            <a:r>
              <a:rPr lang="en-CA" dirty="0"/>
              <a:t>What do you think (T/F/D)</a:t>
            </a:r>
          </a:p>
        </p:txBody>
      </p:sp>
      <p:sp>
        <p:nvSpPr>
          <p:cNvPr id="3" name="Content Placeholder 2">
            <a:extLst>
              <a:ext uri="{FF2B5EF4-FFF2-40B4-BE49-F238E27FC236}">
                <a16:creationId xmlns:a16="http://schemas.microsoft.com/office/drawing/2014/main" id="{6DEEF00C-7576-4F34-BED0-EE3AE0EBA40D}"/>
              </a:ext>
            </a:extLst>
          </p:cNvPr>
          <p:cNvSpPr>
            <a:spLocks noGrp="1"/>
          </p:cNvSpPr>
          <p:nvPr>
            <p:ph idx="1"/>
          </p:nvPr>
        </p:nvSpPr>
        <p:spPr>
          <a:xfrm>
            <a:off x="457200" y="2424127"/>
            <a:ext cx="5403946" cy="4016484"/>
          </a:xfrm>
          <a:ln>
            <a:solidFill>
              <a:schemeClr val="tx1"/>
            </a:solidFill>
          </a:ln>
        </p:spPr>
        <p:txBody>
          <a:bodyPr>
            <a:normAutofit fontScale="85000" lnSpcReduction="10000"/>
          </a:bodyPr>
          <a:lstStyle/>
          <a:p>
            <a:pPr>
              <a:buFont typeface="+mj-lt"/>
              <a:buAutoNum type="arabicPeriod"/>
            </a:pPr>
            <a:r>
              <a:rPr lang="en-CA" dirty="0"/>
              <a:t>The more native-like a person’s pronunciation is the better.</a:t>
            </a:r>
          </a:p>
          <a:p>
            <a:pPr>
              <a:buFont typeface="+mj-lt"/>
              <a:buAutoNum type="arabicPeriod"/>
            </a:pPr>
            <a:endParaRPr lang="en-CA" dirty="0"/>
          </a:p>
          <a:p>
            <a:pPr>
              <a:buFont typeface="+mj-lt"/>
              <a:buAutoNum type="arabicPeriod"/>
            </a:pPr>
            <a:r>
              <a:rPr lang="en-CA" dirty="0"/>
              <a:t>Knowing a lot of idioms and slang is important to be a fluent speaker.</a:t>
            </a:r>
          </a:p>
          <a:p>
            <a:pPr>
              <a:buFont typeface="+mj-lt"/>
              <a:buAutoNum type="arabicPeriod"/>
            </a:pPr>
            <a:endParaRPr lang="en-CA" dirty="0"/>
          </a:p>
          <a:p>
            <a:pPr>
              <a:buFont typeface="+mj-lt"/>
              <a:buAutoNum type="arabicPeriod"/>
            </a:pPr>
            <a:r>
              <a:rPr lang="en-CA" dirty="0"/>
              <a:t>Knowing a lot of idioms and slang is important to be a fluent listener.</a:t>
            </a:r>
          </a:p>
          <a:p>
            <a:pPr>
              <a:buFont typeface="+mj-lt"/>
              <a:buAutoNum type="arabicPeriod"/>
            </a:pPr>
            <a:endParaRPr lang="en-CA" dirty="0"/>
          </a:p>
          <a:p>
            <a:pPr>
              <a:buFont typeface="+mj-lt"/>
              <a:buAutoNum type="arabicPeriod"/>
            </a:pPr>
            <a:r>
              <a:rPr lang="en-CA" dirty="0"/>
              <a:t>It is difficult to communicate if one’s grammar is poor. </a:t>
            </a:r>
          </a:p>
          <a:p>
            <a:pPr>
              <a:buFont typeface="+mj-lt"/>
              <a:buAutoNum type="arabicPeriod"/>
            </a:pPr>
            <a:endParaRPr lang="en-CA" dirty="0"/>
          </a:p>
          <a:p>
            <a:pPr>
              <a:buFont typeface="+mj-lt"/>
              <a:buAutoNum type="arabicPeriod"/>
            </a:pPr>
            <a:r>
              <a:rPr lang="en-CA" dirty="0"/>
              <a:t>Korean English words like ‘eye shopping’ should be avoided when speaking </a:t>
            </a:r>
          </a:p>
        </p:txBody>
      </p:sp>
      <p:sp>
        <p:nvSpPr>
          <p:cNvPr id="4" name="Rectangle 3">
            <a:extLst>
              <a:ext uri="{FF2B5EF4-FFF2-40B4-BE49-F238E27FC236}">
                <a16:creationId xmlns:a16="http://schemas.microsoft.com/office/drawing/2014/main" id="{8CD02FA1-C1CA-477E-8F93-518633B01D74}"/>
              </a:ext>
            </a:extLst>
          </p:cNvPr>
          <p:cNvSpPr/>
          <p:nvPr/>
        </p:nvSpPr>
        <p:spPr>
          <a:xfrm>
            <a:off x="5861146" y="2424128"/>
            <a:ext cx="5059858" cy="4016484"/>
          </a:xfrm>
          <a:prstGeom prst="rect">
            <a:avLst/>
          </a:prstGeom>
          <a:ln>
            <a:solidFill>
              <a:schemeClr val="tx1"/>
            </a:solidFill>
          </a:ln>
        </p:spPr>
        <p:txBody>
          <a:bodyPr wrap="square">
            <a:spAutoFit/>
          </a:bodyPr>
          <a:lstStyle/>
          <a:p>
            <a:pPr marL="342900" indent="-342900">
              <a:buFont typeface="+mj-lt"/>
              <a:buAutoNum type="arabicPeriod" startAt="5"/>
            </a:pPr>
            <a:r>
              <a:rPr lang="en-CA" sz="1500" dirty="0"/>
              <a:t>Practicing speaking with non-native speakers hinders fluency.</a:t>
            </a:r>
          </a:p>
          <a:p>
            <a:pPr marL="342900" indent="-342900">
              <a:buFont typeface="+mj-lt"/>
              <a:buAutoNum type="arabicPeriod" startAt="5"/>
            </a:pPr>
            <a:endParaRPr lang="en-CA" sz="1500" dirty="0"/>
          </a:p>
          <a:p>
            <a:pPr marL="342900" indent="-342900">
              <a:buFont typeface="+mj-lt"/>
              <a:buAutoNum type="arabicPeriod" startAt="5"/>
            </a:pPr>
            <a:r>
              <a:rPr lang="en-CA" sz="1500" dirty="0"/>
              <a:t>A good goal for speaking is to be able to communicate with a native speaker of the language fluently.</a:t>
            </a:r>
          </a:p>
          <a:p>
            <a:pPr marL="342900" indent="-342900">
              <a:buFont typeface="+mj-lt"/>
              <a:buAutoNum type="arabicPeriod" startAt="5"/>
            </a:pPr>
            <a:endParaRPr lang="en-CA" sz="1500" dirty="0"/>
          </a:p>
          <a:p>
            <a:pPr marL="342900" indent="-342900">
              <a:buFont typeface="+mj-lt"/>
              <a:buAutoNum type="arabicPeriod" startAt="5"/>
            </a:pPr>
            <a:r>
              <a:rPr lang="en-CA" sz="1500" dirty="0"/>
              <a:t>A good  goal for listening is to be able to understand native speakers fluently.</a:t>
            </a:r>
          </a:p>
          <a:p>
            <a:pPr marL="342900" indent="-342900">
              <a:buFont typeface="+mj-lt"/>
              <a:buAutoNum type="arabicPeriod" startAt="5"/>
            </a:pPr>
            <a:endParaRPr lang="en-CA" sz="1500" dirty="0"/>
          </a:p>
          <a:p>
            <a:pPr marL="342900" indent="-342900">
              <a:buFont typeface="+mj-lt"/>
              <a:buAutoNum type="arabicPeriod" startAt="5"/>
            </a:pPr>
            <a:r>
              <a:rPr lang="en-CA" sz="1500" dirty="0"/>
              <a:t>Confidence in learners own ability is one of the most important things to develop in regard to speaking. </a:t>
            </a:r>
          </a:p>
          <a:p>
            <a:pPr marL="342900" indent="-342900">
              <a:buFont typeface="+mj-lt"/>
              <a:buAutoNum type="arabicPeriod" startAt="5"/>
            </a:pPr>
            <a:endParaRPr lang="en-CA" sz="1500" dirty="0"/>
          </a:p>
          <a:p>
            <a:pPr marL="342900" indent="-342900">
              <a:buFont typeface="+mj-lt"/>
              <a:buAutoNum type="arabicPeriod" startAt="5"/>
            </a:pPr>
            <a:r>
              <a:rPr lang="en-CA" sz="1500" dirty="0"/>
              <a:t>Speaking and listening require constant and consistent input and output opportunities to develop.</a:t>
            </a:r>
          </a:p>
        </p:txBody>
      </p:sp>
    </p:spTree>
    <p:extLst>
      <p:ext uri="{BB962C8B-B14F-4D97-AF65-F5344CB8AC3E}">
        <p14:creationId xmlns:p14="http://schemas.microsoft.com/office/powerpoint/2010/main" val="155328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4340-0C46-458E-A30E-7FB8C90BEB08}"/>
              </a:ext>
            </a:extLst>
          </p:cNvPr>
          <p:cNvSpPr>
            <a:spLocks noGrp="1"/>
          </p:cNvSpPr>
          <p:nvPr>
            <p:ph type="title"/>
          </p:nvPr>
        </p:nvSpPr>
        <p:spPr/>
        <p:txBody>
          <a:bodyPr/>
          <a:lstStyle/>
          <a:p>
            <a:r>
              <a:rPr lang="en-CA" dirty="0"/>
              <a:t>Speaking &amp; Listening Aims</a:t>
            </a:r>
          </a:p>
        </p:txBody>
      </p:sp>
      <p:sp>
        <p:nvSpPr>
          <p:cNvPr id="3" name="Content Placeholder 2">
            <a:extLst>
              <a:ext uri="{FF2B5EF4-FFF2-40B4-BE49-F238E27FC236}">
                <a16:creationId xmlns:a16="http://schemas.microsoft.com/office/drawing/2014/main" id="{C5487AE9-29C6-48A6-9FDE-AF8C1035D9AA}"/>
              </a:ext>
            </a:extLst>
          </p:cNvPr>
          <p:cNvSpPr>
            <a:spLocks noGrp="1"/>
          </p:cNvSpPr>
          <p:nvPr>
            <p:ph idx="1"/>
          </p:nvPr>
        </p:nvSpPr>
        <p:spPr/>
        <p:txBody>
          <a:bodyPr/>
          <a:lstStyle/>
          <a:p>
            <a:r>
              <a:rPr lang="en-CA" dirty="0"/>
              <a:t>As a teacher, what should be the goal(s) of listening and speaking? Why?</a:t>
            </a:r>
          </a:p>
        </p:txBody>
      </p:sp>
    </p:spTree>
    <p:extLst>
      <p:ext uri="{BB962C8B-B14F-4D97-AF65-F5344CB8AC3E}">
        <p14:creationId xmlns:p14="http://schemas.microsoft.com/office/powerpoint/2010/main" val="1400789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2075-3B7E-401E-80B2-DDB1CC16BD59}"/>
              </a:ext>
            </a:extLst>
          </p:cNvPr>
          <p:cNvSpPr>
            <a:spLocks noGrp="1"/>
          </p:cNvSpPr>
          <p:nvPr>
            <p:ph type="title"/>
          </p:nvPr>
        </p:nvSpPr>
        <p:spPr/>
        <p:txBody>
          <a:bodyPr/>
          <a:lstStyle/>
          <a:p>
            <a:r>
              <a:rPr lang="en-CA" dirty="0"/>
              <a:t>Key Points</a:t>
            </a:r>
          </a:p>
        </p:txBody>
      </p:sp>
      <p:sp>
        <p:nvSpPr>
          <p:cNvPr id="3" name="Content Placeholder 2">
            <a:extLst>
              <a:ext uri="{FF2B5EF4-FFF2-40B4-BE49-F238E27FC236}">
                <a16:creationId xmlns:a16="http://schemas.microsoft.com/office/drawing/2014/main" id="{484AB132-F0C2-4D89-8BD1-AC42AD6D7537}"/>
              </a:ext>
            </a:extLst>
          </p:cNvPr>
          <p:cNvSpPr>
            <a:spLocks noGrp="1"/>
          </p:cNvSpPr>
          <p:nvPr>
            <p:ph idx="1"/>
          </p:nvPr>
        </p:nvSpPr>
        <p:spPr/>
        <p:txBody>
          <a:bodyPr/>
          <a:lstStyle/>
          <a:p>
            <a:r>
              <a:rPr lang="en-CA" dirty="0"/>
              <a:t>Fostering comprehensible input (how?)</a:t>
            </a:r>
          </a:p>
          <a:p>
            <a:endParaRPr lang="en-CA" dirty="0"/>
          </a:p>
          <a:p>
            <a:r>
              <a:rPr lang="en-CA" dirty="0"/>
              <a:t>Fostering comprehensible output (how?)</a:t>
            </a:r>
          </a:p>
        </p:txBody>
      </p:sp>
    </p:spTree>
    <p:extLst>
      <p:ext uri="{BB962C8B-B14F-4D97-AF65-F5344CB8AC3E}">
        <p14:creationId xmlns:p14="http://schemas.microsoft.com/office/powerpoint/2010/main" val="2170915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2075-3B7E-401E-80B2-DDB1CC16BD59}"/>
              </a:ext>
            </a:extLst>
          </p:cNvPr>
          <p:cNvSpPr>
            <a:spLocks noGrp="1"/>
          </p:cNvSpPr>
          <p:nvPr>
            <p:ph type="title"/>
          </p:nvPr>
        </p:nvSpPr>
        <p:spPr/>
        <p:txBody>
          <a:bodyPr/>
          <a:lstStyle/>
          <a:p>
            <a:r>
              <a:rPr lang="en-CA" dirty="0"/>
              <a:t>Key Points</a:t>
            </a:r>
          </a:p>
        </p:txBody>
      </p:sp>
      <p:sp>
        <p:nvSpPr>
          <p:cNvPr id="3" name="Content Placeholder 2">
            <a:extLst>
              <a:ext uri="{FF2B5EF4-FFF2-40B4-BE49-F238E27FC236}">
                <a16:creationId xmlns:a16="http://schemas.microsoft.com/office/drawing/2014/main" id="{484AB132-F0C2-4D89-8BD1-AC42AD6D7537}"/>
              </a:ext>
            </a:extLst>
          </p:cNvPr>
          <p:cNvSpPr>
            <a:spLocks noGrp="1"/>
          </p:cNvSpPr>
          <p:nvPr>
            <p:ph idx="1"/>
          </p:nvPr>
        </p:nvSpPr>
        <p:spPr/>
        <p:txBody>
          <a:bodyPr>
            <a:normAutofit fontScale="92500" lnSpcReduction="20000"/>
          </a:bodyPr>
          <a:lstStyle/>
          <a:p>
            <a:r>
              <a:rPr lang="en-CA" dirty="0"/>
              <a:t>Fostering comprehensible </a:t>
            </a:r>
            <a:r>
              <a:rPr lang="en-CA" dirty="0" err="1"/>
              <a:t>ouput</a:t>
            </a:r>
            <a:r>
              <a:rPr lang="en-CA" dirty="0"/>
              <a:t> (how?)</a:t>
            </a:r>
          </a:p>
          <a:p>
            <a:pPr lvl="1"/>
            <a:r>
              <a:rPr lang="en-CA" dirty="0"/>
              <a:t>Practice, practice, practice</a:t>
            </a:r>
          </a:p>
          <a:p>
            <a:pPr lvl="1"/>
            <a:r>
              <a:rPr lang="en-CA" dirty="0"/>
              <a:t>Natural and creative use of language/ not memorized dialogues etc.</a:t>
            </a:r>
          </a:p>
          <a:p>
            <a:pPr lvl="1"/>
            <a:r>
              <a:rPr lang="en-CA" dirty="0"/>
              <a:t>Focusing on problems in comprehensibility rather than native-like accuracy</a:t>
            </a:r>
          </a:p>
          <a:p>
            <a:pPr lvl="1"/>
            <a:r>
              <a:rPr lang="en-CA" dirty="0"/>
              <a:t>Chunks, Phrases, Vocabulary ( and Word Choice: the more common the better)</a:t>
            </a:r>
          </a:p>
          <a:p>
            <a:pPr lvl="1"/>
            <a:r>
              <a:rPr lang="en-CA" dirty="0"/>
              <a:t>Circumlocution</a:t>
            </a:r>
          </a:p>
          <a:p>
            <a:endParaRPr lang="en-CA" dirty="0"/>
          </a:p>
          <a:p>
            <a:r>
              <a:rPr lang="en-CA" dirty="0"/>
              <a:t>Fostering comprehensible input (how?)</a:t>
            </a:r>
          </a:p>
          <a:p>
            <a:pPr lvl="1"/>
            <a:r>
              <a:rPr lang="en-CA" dirty="0"/>
              <a:t>Exposure</a:t>
            </a:r>
          </a:p>
          <a:p>
            <a:pPr lvl="1"/>
            <a:r>
              <a:rPr lang="en-CA" dirty="0"/>
              <a:t>Awareness of different speakers of English (linguistically, culturally)</a:t>
            </a:r>
          </a:p>
          <a:p>
            <a:pPr lvl="1"/>
            <a:r>
              <a:rPr lang="en-CA" dirty="0"/>
              <a:t>Chunks, Phrases, Vocabulary ( and Word Choice: the more common the better)</a:t>
            </a:r>
          </a:p>
        </p:txBody>
      </p:sp>
    </p:spTree>
    <p:extLst>
      <p:ext uri="{BB962C8B-B14F-4D97-AF65-F5344CB8AC3E}">
        <p14:creationId xmlns:p14="http://schemas.microsoft.com/office/powerpoint/2010/main" val="2924823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D1D28E-7495-47BF-B5DF-498EB6B4D7CC}"/>
              </a:ext>
            </a:extLst>
          </p:cNvPr>
          <p:cNvSpPr>
            <a:spLocks noGrp="1"/>
          </p:cNvSpPr>
          <p:nvPr>
            <p:ph type="ctrTitle"/>
          </p:nvPr>
        </p:nvSpPr>
        <p:spPr/>
        <p:txBody>
          <a:bodyPr/>
          <a:lstStyle/>
          <a:p>
            <a:r>
              <a:rPr lang="en-US" dirty="0"/>
              <a:t>Approaching Young Learners</a:t>
            </a:r>
          </a:p>
        </p:txBody>
      </p:sp>
      <p:sp>
        <p:nvSpPr>
          <p:cNvPr id="5" name="Subtitle 4">
            <a:extLst>
              <a:ext uri="{FF2B5EF4-FFF2-40B4-BE49-F238E27FC236}">
                <a16:creationId xmlns:a16="http://schemas.microsoft.com/office/drawing/2014/main" id="{220395CA-0D1D-4CDD-8BA3-C2AC3DE502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9113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091F-9AE3-4EB9-ADA1-6B9CF36231AC}"/>
              </a:ext>
            </a:extLst>
          </p:cNvPr>
          <p:cNvSpPr>
            <a:spLocks noGrp="1"/>
          </p:cNvSpPr>
          <p:nvPr>
            <p:ph type="title"/>
          </p:nvPr>
        </p:nvSpPr>
        <p:spPr/>
        <p:txBody>
          <a:bodyPr/>
          <a:lstStyle/>
          <a:p>
            <a:r>
              <a:rPr lang="en-US" dirty="0"/>
              <a:t>Considering young learners’ L2 development?</a:t>
            </a:r>
          </a:p>
        </p:txBody>
      </p:sp>
      <p:sp>
        <p:nvSpPr>
          <p:cNvPr id="3" name="Content Placeholder 2">
            <a:extLst>
              <a:ext uri="{FF2B5EF4-FFF2-40B4-BE49-F238E27FC236}">
                <a16:creationId xmlns:a16="http://schemas.microsoft.com/office/drawing/2014/main" id="{1D7A8D4A-F765-4686-B94A-AAF6CCF75F79}"/>
              </a:ext>
            </a:extLst>
          </p:cNvPr>
          <p:cNvSpPr>
            <a:spLocks noGrp="1"/>
          </p:cNvSpPr>
          <p:nvPr>
            <p:ph idx="1"/>
          </p:nvPr>
        </p:nvSpPr>
        <p:spPr/>
        <p:txBody>
          <a:bodyPr/>
          <a:lstStyle/>
          <a:p>
            <a:r>
              <a:rPr lang="en-US" dirty="0"/>
              <a:t>Is younger better? Why or why not?</a:t>
            </a:r>
          </a:p>
          <a:p>
            <a:endParaRPr lang="en-US" dirty="0"/>
          </a:p>
          <a:p>
            <a:r>
              <a:rPr lang="en-US" dirty="0"/>
              <a:t>At what age would you recommend young learners start listening to English?</a:t>
            </a:r>
          </a:p>
          <a:p>
            <a:endParaRPr lang="en-US" dirty="0"/>
          </a:p>
          <a:p>
            <a:r>
              <a:rPr lang="en-US" dirty="0"/>
              <a:t>At what age would you recommend young learners speaking English?</a:t>
            </a:r>
          </a:p>
        </p:txBody>
      </p:sp>
    </p:spTree>
    <p:extLst>
      <p:ext uri="{BB962C8B-B14F-4D97-AF65-F5344CB8AC3E}">
        <p14:creationId xmlns:p14="http://schemas.microsoft.com/office/powerpoint/2010/main" val="3627297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US" dirty="0"/>
              <a:t>Is younger better?</a:t>
            </a:r>
          </a:p>
        </p:txBody>
      </p:sp>
      <p:pic>
        <p:nvPicPr>
          <p:cNvPr id="2050" name="Picture 2" descr="http://dcrunelle.shost.ca/voc/adjectives/oldyoun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5401" y="5105400"/>
            <a:ext cx="1425919"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C52261-6FD7-4313-9E25-1CCC24A92A87}"/>
              </a:ext>
            </a:extLst>
          </p:cNvPr>
          <p:cNvSpPr/>
          <p:nvPr/>
        </p:nvSpPr>
        <p:spPr>
          <a:xfrm>
            <a:off x="1092200" y="2670939"/>
            <a:ext cx="8369300" cy="3139321"/>
          </a:xfrm>
          <a:prstGeom prst="rect">
            <a:avLst/>
          </a:prstGeom>
        </p:spPr>
        <p:txBody>
          <a:bodyPr wrap="square">
            <a:spAutoFit/>
          </a:bodyPr>
          <a:lstStyle/>
          <a:p>
            <a:r>
              <a:rPr lang="en-US" dirty="0"/>
              <a:t>Learners are never to young to be introduced and surrounded by English</a:t>
            </a:r>
          </a:p>
          <a:p>
            <a:pPr lvl="2">
              <a:buFont typeface="Wingdings" panose="05000000000000000000" pitchFamily="2" charset="2"/>
              <a:buChar char="v"/>
            </a:pPr>
            <a:endParaRPr lang="en-US" dirty="0"/>
          </a:p>
          <a:p>
            <a:pPr lvl="2">
              <a:buFont typeface="Wingdings" panose="05000000000000000000" pitchFamily="2" charset="2"/>
              <a:buChar char="v"/>
            </a:pPr>
            <a:r>
              <a:rPr lang="en-US" dirty="0"/>
              <a:t>Books/ Audiobooks</a:t>
            </a:r>
          </a:p>
          <a:p>
            <a:pPr lvl="2">
              <a:buFont typeface="Wingdings" panose="05000000000000000000" pitchFamily="2" charset="2"/>
              <a:buChar char="v"/>
            </a:pPr>
            <a:r>
              <a:rPr lang="en-US" dirty="0"/>
              <a:t>T.V.</a:t>
            </a:r>
          </a:p>
          <a:p>
            <a:pPr lvl="2">
              <a:buFont typeface="Wingdings" panose="05000000000000000000" pitchFamily="2" charset="2"/>
              <a:buChar char="v"/>
            </a:pPr>
            <a:r>
              <a:rPr lang="en-US" dirty="0"/>
              <a:t>Music</a:t>
            </a:r>
          </a:p>
          <a:p>
            <a:pPr lvl="2">
              <a:buFont typeface="Wingdings" panose="05000000000000000000" pitchFamily="2" charset="2"/>
              <a:buChar char="v"/>
            </a:pPr>
            <a:r>
              <a:rPr lang="en-US" dirty="0"/>
              <a:t>Games</a:t>
            </a:r>
          </a:p>
          <a:p>
            <a:pPr lvl="2">
              <a:buFont typeface="Wingdings" panose="05000000000000000000" pitchFamily="2" charset="2"/>
              <a:buChar char="v"/>
            </a:pPr>
            <a:r>
              <a:rPr lang="en-US" dirty="0"/>
              <a:t>English Toys</a:t>
            </a:r>
          </a:p>
          <a:p>
            <a:pPr lvl="2">
              <a:buFont typeface="Wingdings" panose="05000000000000000000" pitchFamily="2" charset="2"/>
              <a:buChar char="v"/>
            </a:pPr>
            <a:endParaRPr lang="en-US" dirty="0"/>
          </a:p>
          <a:p>
            <a:r>
              <a:rPr lang="en-US" dirty="0"/>
              <a:t>Learners can be too young to study it.</a:t>
            </a:r>
          </a:p>
          <a:p>
            <a:endParaRPr lang="en-US" dirty="0"/>
          </a:p>
          <a:p>
            <a:r>
              <a:rPr lang="en-US" dirty="0"/>
              <a:t>When it comes to speaking it depends on the situation…</a:t>
            </a:r>
          </a:p>
        </p:txBody>
      </p:sp>
    </p:spTree>
    <p:extLst>
      <p:ext uri="{BB962C8B-B14F-4D97-AF65-F5344CB8AC3E}">
        <p14:creationId xmlns:p14="http://schemas.microsoft.com/office/powerpoint/2010/main" val="2109965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7EEC-07BA-421A-AFA2-0FC614C5E3C8}"/>
              </a:ext>
            </a:extLst>
          </p:cNvPr>
          <p:cNvSpPr>
            <a:spLocks noGrp="1"/>
          </p:cNvSpPr>
          <p:nvPr>
            <p:ph type="title"/>
          </p:nvPr>
        </p:nvSpPr>
        <p:spPr/>
        <p:txBody>
          <a:bodyPr/>
          <a:lstStyle/>
          <a:p>
            <a:r>
              <a:rPr lang="en-US" dirty="0"/>
              <a:t>Different Environments</a:t>
            </a:r>
          </a:p>
        </p:txBody>
      </p:sp>
      <p:sp>
        <p:nvSpPr>
          <p:cNvPr id="3" name="Content Placeholder 2">
            <a:extLst>
              <a:ext uri="{FF2B5EF4-FFF2-40B4-BE49-F238E27FC236}">
                <a16:creationId xmlns:a16="http://schemas.microsoft.com/office/drawing/2014/main" id="{657DEDFA-0214-49A5-9F53-73BD1855FFB8}"/>
              </a:ext>
            </a:extLst>
          </p:cNvPr>
          <p:cNvSpPr>
            <a:spLocks noGrp="1"/>
          </p:cNvSpPr>
          <p:nvPr>
            <p:ph idx="1"/>
          </p:nvPr>
        </p:nvSpPr>
        <p:spPr/>
        <p:txBody>
          <a:bodyPr/>
          <a:lstStyle/>
          <a:p>
            <a:r>
              <a:rPr lang="en-US" dirty="0"/>
              <a:t>Bilingual environment </a:t>
            </a:r>
          </a:p>
          <a:p>
            <a:endParaRPr lang="en-US" dirty="0"/>
          </a:p>
          <a:p>
            <a:endParaRPr lang="en-US" dirty="0"/>
          </a:p>
          <a:p>
            <a:r>
              <a:rPr lang="en-US" dirty="0"/>
              <a:t>Non-bilingual environment </a:t>
            </a:r>
          </a:p>
        </p:txBody>
      </p:sp>
      <p:pic>
        <p:nvPicPr>
          <p:cNvPr id="4" name="Picture 3">
            <a:extLst>
              <a:ext uri="{FF2B5EF4-FFF2-40B4-BE49-F238E27FC236}">
                <a16:creationId xmlns:a16="http://schemas.microsoft.com/office/drawing/2014/main" id="{23E4E4CF-7C1B-411A-8410-3CB7C105BFEB}"/>
              </a:ext>
            </a:extLst>
          </p:cNvPr>
          <p:cNvPicPr>
            <a:picLocks noChangeAspect="1"/>
          </p:cNvPicPr>
          <p:nvPr/>
        </p:nvPicPr>
        <p:blipFill rotWithShape="1">
          <a:blip r:embed="rId2" cstate="print"/>
          <a:srcRect l="21555" t="8889" r="36666" b="18889"/>
          <a:stretch/>
        </p:blipFill>
        <p:spPr>
          <a:xfrm>
            <a:off x="8674100" y="2277398"/>
            <a:ext cx="1751428" cy="3581400"/>
          </a:xfrm>
          <a:prstGeom prst="rect">
            <a:avLst/>
          </a:prstGeom>
        </p:spPr>
      </p:pic>
    </p:spTree>
    <p:extLst>
      <p:ext uri="{BB962C8B-B14F-4D97-AF65-F5344CB8AC3E}">
        <p14:creationId xmlns:p14="http://schemas.microsoft.com/office/powerpoint/2010/main" val="349303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13E1-4918-4A19-9D1C-65DD0CF7A8E4}"/>
              </a:ext>
            </a:extLst>
          </p:cNvPr>
          <p:cNvSpPr>
            <a:spLocks noGrp="1"/>
          </p:cNvSpPr>
          <p:nvPr>
            <p:ph type="title"/>
          </p:nvPr>
        </p:nvSpPr>
        <p:spPr/>
        <p:txBody>
          <a:bodyPr/>
          <a:lstStyle/>
          <a:p>
            <a:r>
              <a:rPr lang="en-CA" dirty="0"/>
              <a:t>What do you think (T/F/D)</a:t>
            </a:r>
          </a:p>
        </p:txBody>
      </p:sp>
      <p:sp>
        <p:nvSpPr>
          <p:cNvPr id="3" name="Content Placeholder 2">
            <a:extLst>
              <a:ext uri="{FF2B5EF4-FFF2-40B4-BE49-F238E27FC236}">
                <a16:creationId xmlns:a16="http://schemas.microsoft.com/office/drawing/2014/main" id="{6DEEF00C-7576-4F34-BED0-EE3AE0EBA40D}"/>
              </a:ext>
            </a:extLst>
          </p:cNvPr>
          <p:cNvSpPr>
            <a:spLocks noGrp="1"/>
          </p:cNvSpPr>
          <p:nvPr>
            <p:ph idx="1"/>
          </p:nvPr>
        </p:nvSpPr>
        <p:spPr>
          <a:xfrm>
            <a:off x="457200" y="2424127"/>
            <a:ext cx="5403946" cy="4016484"/>
          </a:xfrm>
          <a:ln>
            <a:solidFill>
              <a:schemeClr val="tx1"/>
            </a:solidFill>
          </a:ln>
        </p:spPr>
        <p:txBody>
          <a:bodyPr>
            <a:normAutofit fontScale="85000" lnSpcReduction="10000"/>
          </a:bodyPr>
          <a:lstStyle/>
          <a:p>
            <a:pPr>
              <a:buFont typeface="+mj-lt"/>
              <a:buAutoNum type="arabicPeriod"/>
            </a:pPr>
            <a:r>
              <a:rPr lang="en-CA" dirty="0"/>
              <a:t>The more native-like a person’s pronunciation is the better.</a:t>
            </a:r>
          </a:p>
          <a:p>
            <a:pPr>
              <a:buFont typeface="+mj-lt"/>
              <a:buAutoNum type="arabicPeriod"/>
            </a:pPr>
            <a:endParaRPr lang="en-CA" dirty="0"/>
          </a:p>
          <a:p>
            <a:pPr>
              <a:buFont typeface="+mj-lt"/>
              <a:buAutoNum type="arabicPeriod"/>
            </a:pPr>
            <a:r>
              <a:rPr lang="en-CA" dirty="0"/>
              <a:t>Knowing a lot of idioms and slang is important to be a fluent speaker.</a:t>
            </a:r>
          </a:p>
          <a:p>
            <a:pPr>
              <a:buFont typeface="+mj-lt"/>
              <a:buAutoNum type="arabicPeriod"/>
            </a:pPr>
            <a:endParaRPr lang="en-CA" dirty="0"/>
          </a:p>
          <a:p>
            <a:pPr>
              <a:buFont typeface="+mj-lt"/>
              <a:buAutoNum type="arabicPeriod"/>
            </a:pPr>
            <a:r>
              <a:rPr lang="en-CA" dirty="0"/>
              <a:t>Knowing a lot of idioms and slang is important to be a fluent listener.</a:t>
            </a:r>
          </a:p>
          <a:p>
            <a:pPr>
              <a:buFont typeface="+mj-lt"/>
              <a:buAutoNum type="arabicPeriod"/>
            </a:pPr>
            <a:endParaRPr lang="en-CA" dirty="0"/>
          </a:p>
          <a:p>
            <a:pPr>
              <a:buFont typeface="+mj-lt"/>
              <a:buAutoNum type="arabicPeriod"/>
            </a:pPr>
            <a:r>
              <a:rPr lang="en-CA" dirty="0"/>
              <a:t>It is difficult to communicate if one’s grammar is poor. </a:t>
            </a:r>
          </a:p>
          <a:p>
            <a:pPr>
              <a:buFont typeface="+mj-lt"/>
              <a:buAutoNum type="arabicPeriod"/>
            </a:pPr>
            <a:endParaRPr lang="en-CA" dirty="0"/>
          </a:p>
          <a:p>
            <a:pPr>
              <a:buFont typeface="+mj-lt"/>
              <a:buAutoNum type="arabicPeriod"/>
            </a:pPr>
            <a:r>
              <a:rPr lang="en-CA" dirty="0"/>
              <a:t>Korean English words like ‘eye shopping’ should be avoided when speaking </a:t>
            </a:r>
          </a:p>
        </p:txBody>
      </p:sp>
      <p:sp>
        <p:nvSpPr>
          <p:cNvPr id="4" name="Rectangle 3">
            <a:extLst>
              <a:ext uri="{FF2B5EF4-FFF2-40B4-BE49-F238E27FC236}">
                <a16:creationId xmlns:a16="http://schemas.microsoft.com/office/drawing/2014/main" id="{8CD02FA1-C1CA-477E-8F93-518633B01D74}"/>
              </a:ext>
            </a:extLst>
          </p:cNvPr>
          <p:cNvSpPr/>
          <p:nvPr/>
        </p:nvSpPr>
        <p:spPr>
          <a:xfrm>
            <a:off x="5861146" y="2424128"/>
            <a:ext cx="5059858" cy="4016484"/>
          </a:xfrm>
          <a:prstGeom prst="rect">
            <a:avLst/>
          </a:prstGeom>
          <a:ln>
            <a:solidFill>
              <a:schemeClr val="tx1"/>
            </a:solidFill>
          </a:ln>
        </p:spPr>
        <p:txBody>
          <a:bodyPr wrap="square">
            <a:spAutoFit/>
          </a:bodyPr>
          <a:lstStyle/>
          <a:p>
            <a:pPr marL="342900" indent="-342900">
              <a:buFont typeface="+mj-lt"/>
              <a:buAutoNum type="arabicPeriod" startAt="5"/>
            </a:pPr>
            <a:r>
              <a:rPr lang="en-CA" sz="1500" dirty="0"/>
              <a:t>Practicing speaking with non-native speakers hinders fluency.</a:t>
            </a:r>
          </a:p>
          <a:p>
            <a:pPr marL="342900" indent="-342900">
              <a:buFont typeface="+mj-lt"/>
              <a:buAutoNum type="arabicPeriod" startAt="5"/>
            </a:pPr>
            <a:endParaRPr lang="en-CA" sz="1500" dirty="0"/>
          </a:p>
          <a:p>
            <a:pPr marL="342900" indent="-342900">
              <a:buFont typeface="+mj-lt"/>
              <a:buAutoNum type="arabicPeriod" startAt="5"/>
            </a:pPr>
            <a:r>
              <a:rPr lang="en-CA" sz="1500" dirty="0"/>
              <a:t>A good goal for speaking is to be able to communicate with a native speaker of the language fluently.</a:t>
            </a:r>
          </a:p>
          <a:p>
            <a:pPr marL="342900" indent="-342900">
              <a:buFont typeface="+mj-lt"/>
              <a:buAutoNum type="arabicPeriod" startAt="5"/>
            </a:pPr>
            <a:endParaRPr lang="en-CA" sz="1500" dirty="0"/>
          </a:p>
          <a:p>
            <a:pPr marL="342900" indent="-342900">
              <a:buFont typeface="+mj-lt"/>
              <a:buAutoNum type="arabicPeriod" startAt="5"/>
            </a:pPr>
            <a:r>
              <a:rPr lang="en-CA" sz="1500" dirty="0"/>
              <a:t>A good  goal for listening is to be able to understand native speakers fluently.</a:t>
            </a:r>
          </a:p>
          <a:p>
            <a:pPr marL="342900" indent="-342900">
              <a:buFont typeface="+mj-lt"/>
              <a:buAutoNum type="arabicPeriod" startAt="5"/>
            </a:pPr>
            <a:endParaRPr lang="en-CA" sz="1500" dirty="0"/>
          </a:p>
          <a:p>
            <a:pPr marL="342900" indent="-342900">
              <a:buFont typeface="+mj-lt"/>
              <a:buAutoNum type="arabicPeriod" startAt="5"/>
            </a:pPr>
            <a:r>
              <a:rPr lang="en-CA" sz="1500" dirty="0"/>
              <a:t>Confidence in learners own ability is one of the most important things to develop in regard to speaking. </a:t>
            </a:r>
          </a:p>
          <a:p>
            <a:pPr marL="342900" indent="-342900">
              <a:buFont typeface="+mj-lt"/>
              <a:buAutoNum type="arabicPeriod" startAt="5"/>
            </a:pPr>
            <a:endParaRPr lang="en-CA" sz="1500" dirty="0"/>
          </a:p>
          <a:p>
            <a:pPr marL="342900" indent="-342900">
              <a:buFont typeface="+mj-lt"/>
              <a:buAutoNum type="arabicPeriod" startAt="5"/>
            </a:pPr>
            <a:r>
              <a:rPr lang="en-CA" sz="1500" dirty="0"/>
              <a:t>Speaking and listening require constant and consistent input and output opportunities to develop.</a:t>
            </a:r>
          </a:p>
        </p:txBody>
      </p:sp>
    </p:spTree>
    <p:extLst>
      <p:ext uri="{BB962C8B-B14F-4D97-AF65-F5344CB8AC3E}">
        <p14:creationId xmlns:p14="http://schemas.microsoft.com/office/powerpoint/2010/main" val="1294565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7EEC-07BA-421A-AFA2-0FC614C5E3C8}"/>
              </a:ext>
            </a:extLst>
          </p:cNvPr>
          <p:cNvSpPr>
            <a:spLocks noGrp="1"/>
          </p:cNvSpPr>
          <p:nvPr>
            <p:ph type="title"/>
          </p:nvPr>
        </p:nvSpPr>
        <p:spPr/>
        <p:txBody>
          <a:bodyPr/>
          <a:lstStyle/>
          <a:p>
            <a:r>
              <a:rPr lang="en-US" dirty="0"/>
              <a:t>Bilingual environment </a:t>
            </a:r>
          </a:p>
        </p:txBody>
      </p:sp>
      <p:sp>
        <p:nvSpPr>
          <p:cNvPr id="3" name="Content Placeholder 2">
            <a:extLst>
              <a:ext uri="{FF2B5EF4-FFF2-40B4-BE49-F238E27FC236}">
                <a16:creationId xmlns:a16="http://schemas.microsoft.com/office/drawing/2014/main" id="{657DEDFA-0214-49A5-9F53-73BD1855FFB8}"/>
              </a:ext>
            </a:extLst>
          </p:cNvPr>
          <p:cNvSpPr>
            <a:spLocks noGrp="1"/>
          </p:cNvSpPr>
          <p:nvPr>
            <p:ph idx="1"/>
          </p:nvPr>
        </p:nvSpPr>
        <p:spPr>
          <a:xfrm>
            <a:off x="810000" y="2624775"/>
            <a:ext cx="5257800" cy="3797300"/>
          </a:xfrm>
        </p:spPr>
        <p:txBody>
          <a:bodyPr>
            <a:normAutofit fontScale="70000" lnSpcReduction="20000"/>
          </a:bodyPr>
          <a:lstStyle/>
          <a:p>
            <a:pPr>
              <a:buNone/>
            </a:pPr>
            <a:endParaRPr lang="en-US" dirty="0"/>
          </a:p>
          <a:p>
            <a:pPr lvl="1"/>
            <a:r>
              <a:rPr lang="en-US" sz="2300" dirty="0"/>
              <a:t>Parents speak different languages to the child (Mom Korean/ Dad English)</a:t>
            </a:r>
          </a:p>
          <a:p>
            <a:pPr lvl="1"/>
            <a:endParaRPr lang="en-US" sz="2300" dirty="0"/>
          </a:p>
          <a:p>
            <a:pPr lvl="1"/>
            <a:r>
              <a:rPr lang="en-US" sz="2300" dirty="0"/>
              <a:t>Parents can both speak 2 languages but there are rules to where and when each language is used. </a:t>
            </a:r>
          </a:p>
          <a:p>
            <a:pPr lvl="2"/>
            <a:r>
              <a:rPr lang="en-US" sz="2100" dirty="0"/>
              <a:t>i.e. one language is used in the house and the other is used outside</a:t>
            </a:r>
          </a:p>
          <a:p>
            <a:pPr marL="457200" lvl="1" indent="0">
              <a:buNone/>
            </a:pPr>
            <a:endParaRPr lang="en-US" sz="2300" dirty="0"/>
          </a:p>
          <a:p>
            <a:pPr lvl="1"/>
            <a:r>
              <a:rPr lang="en-US" sz="2300" dirty="0"/>
              <a:t>Parents do not speak an L2 but they live in a place which the child is exposed to the L2 and interacts in the L2</a:t>
            </a:r>
          </a:p>
          <a:p>
            <a:pPr marL="0" indent="0">
              <a:buNone/>
            </a:pPr>
            <a:endParaRPr lang="en-US" dirty="0"/>
          </a:p>
          <a:p>
            <a:pPr lvl="1"/>
            <a:endParaRPr lang="en-US" dirty="0"/>
          </a:p>
          <a:p>
            <a:pPr lvl="1"/>
            <a:endParaRPr lang="en-US" dirty="0"/>
          </a:p>
        </p:txBody>
      </p:sp>
      <p:pic>
        <p:nvPicPr>
          <p:cNvPr id="11266" name="Picture 2" descr="Image result for bilingual"/>
          <p:cNvPicPr>
            <a:picLocks noChangeAspect="1" noChangeArrowheads="1"/>
          </p:cNvPicPr>
          <p:nvPr/>
        </p:nvPicPr>
        <p:blipFill>
          <a:blip r:embed="rId2" cstate="print"/>
          <a:srcRect/>
          <a:stretch>
            <a:fillRect/>
          </a:stretch>
        </p:blipFill>
        <p:spPr bwMode="auto">
          <a:xfrm>
            <a:off x="7772401" y="2413000"/>
            <a:ext cx="2657543" cy="3733800"/>
          </a:xfrm>
          <a:prstGeom prst="rect">
            <a:avLst/>
          </a:prstGeom>
          <a:noFill/>
        </p:spPr>
      </p:pic>
      <p:sp>
        <p:nvSpPr>
          <p:cNvPr id="5" name="TextBox 4"/>
          <p:cNvSpPr txBox="1"/>
          <p:nvPr/>
        </p:nvSpPr>
        <p:spPr>
          <a:xfrm rot="5010299">
            <a:off x="8889247" y="3302754"/>
            <a:ext cx="1939904" cy="461665"/>
          </a:xfrm>
          <a:prstGeom prst="rect">
            <a:avLst/>
          </a:prstGeom>
          <a:solidFill>
            <a:schemeClr val="lt1"/>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ko-KR" altLang="en-US" sz="2400" b="1" dirty="0"/>
              <a:t>안녕하세요</a:t>
            </a:r>
            <a:endParaRPr lang="en-US" sz="2400" b="1" dirty="0"/>
          </a:p>
        </p:txBody>
      </p:sp>
    </p:spTree>
    <p:extLst>
      <p:ext uri="{BB962C8B-B14F-4D97-AF65-F5344CB8AC3E}">
        <p14:creationId xmlns:p14="http://schemas.microsoft.com/office/powerpoint/2010/main" val="26353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5745-35B9-4E71-AD96-F43ACDB963B0}"/>
              </a:ext>
            </a:extLst>
          </p:cNvPr>
          <p:cNvSpPr>
            <a:spLocks noGrp="1"/>
          </p:cNvSpPr>
          <p:nvPr>
            <p:ph type="title"/>
          </p:nvPr>
        </p:nvSpPr>
        <p:spPr/>
        <p:txBody>
          <a:bodyPr/>
          <a:lstStyle/>
          <a:p>
            <a:r>
              <a:rPr lang="en-US" dirty="0"/>
              <a:t>Parallel vs. Sequential</a:t>
            </a:r>
          </a:p>
        </p:txBody>
      </p:sp>
      <p:sp>
        <p:nvSpPr>
          <p:cNvPr id="3" name="Content Placeholder 2">
            <a:extLst>
              <a:ext uri="{FF2B5EF4-FFF2-40B4-BE49-F238E27FC236}">
                <a16:creationId xmlns:a16="http://schemas.microsoft.com/office/drawing/2014/main" id="{A514673A-1C2A-451E-AD54-7C88E009E534}"/>
              </a:ext>
            </a:extLst>
          </p:cNvPr>
          <p:cNvSpPr>
            <a:spLocks noGrp="1"/>
          </p:cNvSpPr>
          <p:nvPr>
            <p:ph idx="1"/>
          </p:nvPr>
        </p:nvSpPr>
        <p:spPr/>
        <p:txBody>
          <a:bodyPr/>
          <a:lstStyle/>
          <a:p>
            <a:r>
              <a:rPr lang="en-US" dirty="0"/>
              <a:t>Parallel – both languages are developing at the same time</a:t>
            </a:r>
          </a:p>
          <a:p>
            <a:r>
              <a:rPr lang="en-US" dirty="0"/>
              <a:t>Sequential – One language follows after another </a:t>
            </a:r>
          </a:p>
          <a:p>
            <a:pPr lvl="1"/>
            <a:r>
              <a:rPr lang="en-US" dirty="0"/>
              <a:t>i.e. Korean focus until 3 years old </a:t>
            </a:r>
            <a:r>
              <a:rPr lang="en-US" dirty="0">
                <a:sym typeface="Wingdings" panose="05000000000000000000" pitchFamily="2" charset="2"/>
              </a:rPr>
              <a:t> slowly add a focus on English until bilingual environment </a:t>
            </a:r>
            <a:r>
              <a:rPr lang="en-US">
                <a:sym typeface="Wingdings" panose="05000000000000000000" pitchFamily="2" charset="2"/>
              </a:rPr>
              <a:t>is established. </a:t>
            </a:r>
            <a:endParaRPr lang="en-US" dirty="0"/>
          </a:p>
        </p:txBody>
      </p:sp>
    </p:spTree>
    <p:extLst>
      <p:ext uri="{BB962C8B-B14F-4D97-AF65-F5344CB8AC3E}">
        <p14:creationId xmlns:p14="http://schemas.microsoft.com/office/powerpoint/2010/main" val="479352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a:t>Non-bilingual environment </a:t>
            </a:r>
            <a:br>
              <a:rPr lang="en-US" dirty="0"/>
            </a:br>
            <a:endParaRPr lang="en-US" dirty="0"/>
          </a:p>
        </p:txBody>
      </p:sp>
      <p:sp>
        <p:nvSpPr>
          <p:cNvPr id="3" name="내용 개체 틀 2"/>
          <p:cNvSpPr>
            <a:spLocks noGrp="1"/>
          </p:cNvSpPr>
          <p:nvPr>
            <p:ph idx="1"/>
          </p:nvPr>
        </p:nvSpPr>
        <p:spPr>
          <a:xfrm>
            <a:off x="585107" y="2438400"/>
            <a:ext cx="5486400" cy="3548063"/>
          </a:xfrm>
        </p:spPr>
        <p:txBody>
          <a:bodyPr>
            <a:normAutofit fontScale="85000" lnSpcReduction="10000"/>
          </a:bodyPr>
          <a:lstStyle/>
          <a:p>
            <a:endParaRPr lang="en-US" dirty="0"/>
          </a:p>
          <a:p>
            <a:pPr lvl="1"/>
            <a:r>
              <a:rPr lang="en-US" sz="2300" dirty="0"/>
              <a:t>Children do not get constant and consistent interactive exposure to the L2 (at least 5 hours a week)</a:t>
            </a:r>
          </a:p>
          <a:p>
            <a:pPr lvl="1"/>
            <a:endParaRPr lang="en-US" sz="2300" dirty="0"/>
          </a:p>
          <a:p>
            <a:pPr lvl="1"/>
            <a:r>
              <a:rPr lang="en-US" sz="2300" dirty="0"/>
              <a:t>Parents code-switch without any rules or reason</a:t>
            </a:r>
          </a:p>
          <a:p>
            <a:pPr lvl="1"/>
            <a:endParaRPr lang="en-US" sz="2300" dirty="0"/>
          </a:p>
          <a:p>
            <a:pPr lvl="1"/>
            <a:r>
              <a:rPr lang="en-US" sz="2300" dirty="0"/>
              <a:t>There is one dominant language that the child uses and is exposed to</a:t>
            </a:r>
          </a:p>
          <a:p>
            <a:endParaRPr lang="en-US" dirty="0"/>
          </a:p>
        </p:txBody>
      </p:sp>
      <p:pic>
        <p:nvPicPr>
          <p:cNvPr id="34818" name="Picture 2" descr="Image result for bilingual"/>
          <p:cNvPicPr>
            <a:picLocks noChangeAspect="1" noChangeArrowheads="1"/>
          </p:cNvPicPr>
          <p:nvPr/>
        </p:nvPicPr>
        <p:blipFill>
          <a:blip r:embed="rId2" cstate="print"/>
          <a:srcRect l="10786"/>
          <a:stretch>
            <a:fillRect/>
          </a:stretch>
        </p:blipFill>
        <p:spPr bwMode="auto">
          <a:xfrm>
            <a:off x="7251700" y="2438400"/>
            <a:ext cx="3151414" cy="3048000"/>
          </a:xfrm>
          <a:prstGeom prst="rect">
            <a:avLst/>
          </a:prstGeom>
          <a:noFill/>
        </p:spPr>
      </p:pic>
      <p:sp>
        <p:nvSpPr>
          <p:cNvPr id="5" name="타원 4"/>
          <p:cNvSpPr/>
          <p:nvPr/>
        </p:nvSpPr>
        <p:spPr>
          <a:xfrm>
            <a:off x="7467600" y="33528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타원 5"/>
          <p:cNvSpPr/>
          <p:nvPr/>
        </p:nvSpPr>
        <p:spPr>
          <a:xfrm>
            <a:off x="7924800" y="3124200"/>
            <a:ext cx="228600" cy="381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p>
        </p:txBody>
      </p:sp>
      <p:sp>
        <p:nvSpPr>
          <p:cNvPr id="7" name="타원 6"/>
          <p:cNvSpPr/>
          <p:nvPr/>
        </p:nvSpPr>
        <p:spPr>
          <a:xfrm>
            <a:off x="8153400" y="3505200"/>
            <a:ext cx="2286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1346208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US" dirty="0"/>
              <a:t>Bilingual Environment</a:t>
            </a:r>
          </a:p>
        </p:txBody>
      </p:sp>
      <p:pic>
        <p:nvPicPr>
          <p:cNvPr id="2050" name="Picture 2" descr="http://dcrunelle.shost.ca/voc/adjectives/oldyoung.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67801" y="76201"/>
            <a:ext cx="1495431" cy="15183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901E91B-D512-4089-A5C0-6C06859542D0}"/>
              </a:ext>
            </a:extLst>
          </p:cNvPr>
          <p:cNvSpPr/>
          <p:nvPr/>
        </p:nvSpPr>
        <p:spPr>
          <a:xfrm>
            <a:off x="1473200" y="2493105"/>
            <a:ext cx="8775700" cy="3816429"/>
          </a:xfrm>
          <a:prstGeom prst="rect">
            <a:avLst/>
          </a:prstGeom>
        </p:spPr>
        <p:txBody>
          <a:bodyPr wrap="square">
            <a:spAutoFit/>
          </a:bodyPr>
          <a:lstStyle/>
          <a:p>
            <a:pPr>
              <a:buNone/>
            </a:pPr>
            <a:endParaRPr lang="en-US" dirty="0"/>
          </a:p>
          <a:p>
            <a:r>
              <a:rPr lang="en-US" sz="1900" dirty="0"/>
              <a:t>Specific rules/ guidelines must be followed to create a true bilingual setting</a:t>
            </a:r>
          </a:p>
          <a:p>
            <a:endParaRPr lang="en-US" sz="1900" dirty="0"/>
          </a:p>
          <a:p>
            <a:pPr lvl="1"/>
            <a:r>
              <a:rPr lang="en-US" i="1" dirty="0"/>
              <a:t>Who</a:t>
            </a:r>
            <a:r>
              <a:rPr lang="en-US" dirty="0"/>
              <a:t> speaks which languages (one parent – one language)</a:t>
            </a:r>
          </a:p>
          <a:p>
            <a:pPr lvl="1"/>
            <a:r>
              <a:rPr lang="en-US" i="1" dirty="0"/>
              <a:t>When</a:t>
            </a:r>
            <a:r>
              <a:rPr lang="en-US" dirty="0"/>
              <a:t> specific languages are spoken (minority language at home)</a:t>
            </a:r>
          </a:p>
          <a:p>
            <a:pPr lvl="1"/>
            <a:r>
              <a:rPr lang="en-US" i="1" dirty="0"/>
              <a:t>Which languages</a:t>
            </a:r>
            <a:r>
              <a:rPr lang="en-US" dirty="0"/>
              <a:t> the child is expected to use</a:t>
            </a:r>
          </a:p>
          <a:p>
            <a:pPr lvl="1"/>
            <a:endParaRPr lang="en-US" dirty="0"/>
          </a:p>
          <a:p>
            <a:r>
              <a:rPr lang="en-US" sz="2000" dirty="0"/>
              <a:t>http://bilingualkidsrock.com/how-to-raise-a-bilingual/</a:t>
            </a:r>
          </a:p>
          <a:p>
            <a:endParaRPr lang="en-US" sz="1900" dirty="0"/>
          </a:p>
          <a:p>
            <a:endParaRPr lang="en-US" sz="1900" dirty="0"/>
          </a:p>
          <a:p>
            <a:r>
              <a:rPr lang="en-US" sz="1900" dirty="0"/>
              <a:t>If a true bilingual setting is not provided, both languages can suffer.</a:t>
            </a:r>
          </a:p>
          <a:p>
            <a:endParaRPr lang="en-US" dirty="0"/>
          </a:p>
        </p:txBody>
      </p:sp>
    </p:spTree>
    <p:extLst>
      <p:ext uri="{BB962C8B-B14F-4D97-AF65-F5344CB8AC3E}">
        <p14:creationId xmlns:p14="http://schemas.microsoft.com/office/powerpoint/2010/main" val="2805145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US" dirty="0"/>
              <a:t>Non-bilingual Environment </a:t>
            </a:r>
          </a:p>
        </p:txBody>
      </p:sp>
      <p:sp>
        <p:nvSpPr>
          <p:cNvPr id="4" name="Rectangle 3">
            <a:extLst>
              <a:ext uri="{FF2B5EF4-FFF2-40B4-BE49-F238E27FC236}">
                <a16:creationId xmlns:a16="http://schemas.microsoft.com/office/drawing/2014/main" id="{0955BB40-F12F-4476-B35A-63D9D51C0DEE}"/>
              </a:ext>
            </a:extLst>
          </p:cNvPr>
          <p:cNvSpPr/>
          <p:nvPr/>
        </p:nvSpPr>
        <p:spPr>
          <a:xfrm>
            <a:off x="431800" y="2415044"/>
            <a:ext cx="9791700" cy="3970318"/>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Children should not be forced to study English at a young age but rather be surrounded by it and enjoy it. (Pull Don’t Push!)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Children should first be able to produce the language in Korean before focused studying of English.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should start when they show interest in starting.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children are not getting enough input then then their may be little benefit of starting early. Starting in middle school, with the right environment can produce the same results! (Ellis, 2011; </a:t>
            </a:r>
            <a:r>
              <a:rPr lang="en-US" dirty="0" err="1"/>
              <a:t>Lightbown</a:t>
            </a:r>
            <a:r>
              <a:rPr lang="en-US" dirty="0"/>
              <a:t> &amp; </a:t>
            </a:r>
            <a:r>
              <a:rPr lang="en-US" dirty="0" err="1"/>
              <a:t>Spada</a:t>
            </a:r>
            <a:r>
              <a:rPr lang="en-US" dirty="0"/>
              <a:t>, 2013; </a:t>
            </a:r>
            <a:r>
              <a:rPr lang="en-US" dirty="0" err="1"/>
              <a:t>Nunan</a:t>
            </a:r>
            <a:r>
              <a:rPr lang="en-US" dirty="0"/>
              <a:t>, 2013)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Minimum of 3 hours a week, spaced out evenly  (</a:t>
            </a:r>
            <a:r>
              <a:rPr lang="en-US" dirty="0" err="1"/>
              <a:t>Lightbown</a:t>
            </a:r>
            <a:r>
              <a:rPr lang="en-US" dirty="0"/>
              <a:t> &amp; </a:t>
            </a:r>
            <a:r>
              <a:rPr lang="en-US" dirty="0" err="1"/>
              <a:t>Spada</a:t>
            </a:r>
            <a:r>
              <a:rPr lang="en-US" dirty="0"/>
              <a:t>, 2013).</a:t>
            </a:r>
          </a:p>
        </p:txBody>
      </p:sp>
    </p:spTree>
    <p:extLst>
      <p:ext uri="{BB962C8B-B14F-4D97-AF65-F5344CB8AC3E}">
        <p14:creationId xmlns:p14="http://schemas.microsoft.com/office/powerpoint/2010/main" val="34573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7497-F89C-4D4C-BD4B-6F8A381DF182}"/>
              </a:ext>
            </a:extLst>
          </p:cNvPr>
          <p:cNvSpPr>
            <a:spLocks noGrp="1"/>
          </p:cNvSpPr>
          <p:nvPr>
            <p:ph type="title"/>
          </p:nvPr>
        </p:nvSpPr>
        <p:spPr/>
        <p:txBody>
          <a:bodyPr/>
          <a:lstStyle/>
          <a:p>
            <a:r>
              <a:rPr lang="en-US" dirty="0"/>
              <a:t>English Input </a:t>
            </a:r>
          </a:p>
        </p:txBody>
      </p:sp>
      <p:sp>
        <p:nvSpPr>
          <p:cNvPr id="3" name="Content Placeholder 2">
            <a:extLst>
              <a:ext uri="{FF2B5EF4-FFF2-40B4-BE49-F238E27FC236}">
                <a16:creationId xmlns:a16="http://schemas.microsoft.com/office/drawing/2014/main" id="{687AC155-7C7D-423F-BF0D-592B356C2F90}"/>
              </a:ext>
            </a:extLst>
          </p:cNvPr>
          <p:cNvSpPr>
            <a:spLocks noGrp="1"/>
          </p:cNvSpPr>
          <p:nvPr>
            <p:ph idx="1"/>
          </p:nvPr>
        </p:nvSpPr>
        <p:spPr>
          <a:xfrm>
            <a:off x="818712" y="2654087"/>
            <a:ext cx="10554574" cy="3636511"/>
          </a:xfrm>
        </p:spPr>
        <p:txBody>
          <a:bodyPr/>
          <a:lstStyle/>
          <a:p>
            <a:r>
              <a:rPr lang="en-US" dirty="0"/>
              <a:t>Focus on surrounding kids with and exposing them to enjoyable English input</a:t>
            </a:r>
          </a:p>
          <a:p>
            <a:pPr lvl="1"/>
            <a:r>
              <a:rPr lang="en-US" dirty="0"/>
              <a:t>Books</a:t>
            </a:r>
          </a:p>
          <a:p>
            <a:pPr lvl="1"/>
            <a:r>
              <a:rPr lang="en-US" dirty="0"/>
              <a:t>Audiobooks</a:t>
            </a:r>
          </a:p>
          <a:p>
            <a:pPr lvl="1"/>
            <a:r>
              <a:rPr lang="en-US" dirty="0"/>
              <a:t>Music</a:t>
            </a:r>
          </a:p>
          <a:p>
            <a:pPr lvl="1"/>
            <a:r>
              <a:rPr lang="en-US" dirty="0"/>
              <a:t>Games</a:t>
            </a:r>
          </a:p>
          <a:p>
            <a:r>
              <a:rPr lang="en-US" dirty="0"/>
              <a:t>This can be started from birth</a:t>
            </a:r>
          </a:p>
          <a:p>
            <a:endParaRPr lang="en-US" dirty="0"/>
          </a:p>
          <a:p>
            <a:r>
              <a:rPr lang="en-US" dirty="0"/>
              <a:t>Key point: Don’t quiz them on it. Don’t make it into lessons. Make it a natural part of their environment. </a:t>
            </a:r>
          </a:p>
          <a:p>
            <a:endParaRPr lang="en-US" dirty="0"/>
          </a:p>
          <a:p>
            <a:endParaRPr lang="en-US" dirty="0"/>
          </a:p>
        </p:txBody>
      </p:sp>
    </p:spTree>
    <p:extLst>
      <p:ext uri="{BB962C8B-B14F-4D97-AF65-F5344CB8AC3E}">
        <p14:creationId xmlns:p14="http://schemas.microsoft.com/office/powerpoint/2010/main" val="1733513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B38F-FBCA-477C-909F-EDC7AE848178}"/>
              </a:ext>
            </a:extLst>
          </p:cNvPr>
          <p:cNvSpPr>
            <a:spLocks noGrp="1"/>
          </p:cNvSpPr>
          <p:nvPr>
            <p:ph type="title"/>
          </p:nvPr>
        </p:nvSpPr>
        <p:spPr/>
        <p:txBody>
          <a:bodyPr/>
          <a:lstStyle/>
          <a:p>
            <a:r>
              <a:rPr lang="en-US" dirty="0"/>
              <a:t>When starting English Output</a:t>
            </a:r>
          </a:p>
        </p:txBody>
      </p:sp>
      <p:sp>
        <p:nvSpPr>
          <p:cNvPr id="3" name="Content Placeholder 2">
            <a:extLst>
              <a:ext uri="{FF2B5EF4-FFF2-40B4-BE49-F238E27FC236}">
                <a16:creationId xmlns:a16="http://schemas.microsoft.com/office/drawing/2014/main" id="{500C2B21-53D5-4D72-8086-4D093CC24C32}"/>
              </a:ext>
            </a:extLst>
          </p:cNvPr>
          <p:cNvSpPr>
            <a:spLocks noGrp="1"/>
          </p:cNvSpPr>
          <p:nvPr>
            <p:ph idx="1"/>
          </p:nvPr>
        </p:nvSpPr>
        <p:spPr/>
        <p:txBody>
          <a:bodyPr/>
          <a:lstStyle/>
          <a:p>
            <a:r>
              <a:rPr lang="en-US" dirty="0"/>
              <a:t>Must create the need to use the L2</a:t>
            </a:r>
          </a:p>
          <a:p>
            <a:r>
              <a:rPr lang="en-US" dirty="0"/>
              <a:t>Support/ Coaching/ Modeling what they want to say</a:t>
            </a:r>
          </a:p>
          <a:p>
            <a:r>
              <a:rPr lang="en-US" dirty="0"/>
              <a:t>Natural correction (like parents to children in L1)</a:t>
            </a:r>
          </a:p>
          <a:p>
            <a:r>
              <a:rPr lang="en-US" dirty="0"/>
              <a:t>Repetition of situation</a:t>
            </a:r>
          </a:p>
          <a:p>
            <a:r>
              <a:rPr lang="en-US" dirty="0"/>
              <a:t>I would start this around 3 years old. </a:t>
            </a:r>
          </a:p>
          <a:p>
            <a:pPr lvl="1"/>
            <a:r>
              <a:rPr lang="en-US" dirty="0"/>
              <a:t>Any older and they may reject it completely. </a:t>
            </a:r>
          </a:p>
        </p:txBody>
      </p:sp>
    </p:spTree>
    <p:extLst>
      <p:ext uri="{BB962C8B-B14F-4D97-AF65-F5344CB8AC3E}">
        <p14:creationId xmlns:p14="http://schemas.microsoft.com/office/powerpoint/2010/main" val="1273050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E9E7-981D-4512-8411-1D47A04E2BF8}"/>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F74A81AB-B0AB-4882-A2EF-614AF47EBC6E}"/>
              </a:ext>
            </a:extLst>
          </p:cNvPr>
          <p:cNvSpPr>
            <a:spLocks noGrp="1"/>
          </p:cNvSpPr>
          <p:nvPr>
            <p:ph idx="1"/>
          </p:nvPr>
        </p:nvSpPr>
        <p:spPr/>
        <p:txBody>
          <a:bodyPr/>
          <a:lstStyle/>
          <a:p>
            <a:r>
              <a:rPr lang="en-CA" dirty="0" err="1"/>
              <a:t>Dewaele</a:t>
            </a:r>
            <a:r>
              <a:rPr lang="en-CA" dirty="0"/>
              <a:t>, J. M. (2017). Why the Dichotomy ‘L1 Versus LX </a:t>
            </a:r>
            <a:r>
              <a:rPr lang="en-CA" dirty="0" err="1"/>
              <a:t>User’is</a:t>
            </a:r>
            <a:r>
              <a:rPr lang="en-CA" dirty="0"/>
              <a:t> Better than ‘Native Versus Non-native Speaker. </a:t>
            </a:r>
            <a:r>
              <a:rPr lang="en-CA" i="1" dirty="0"/>
              <a:t>Applied Linguistics</a:t>
            </a:r>
            <a:r>
              <a:rPr lang="en-CA" dirty="0"/>
              <a:t>, amw055.</a:t>
            </a:r>
          </a:p>
          <a:p>
            <a:endParaRPr lang="en-CA" dirty="0"/>
          </a:p>
          <a:p>
            <a:r>
              <a:rPr lang="en-CA" dirty="0"/>
              <a:t>Kachru, B. B.(2006). The English language in the outer circle. </a:t>
            </a:r>
            <a:r>
              <a:rPr lang="en-CA" i="1" dirty="0"/>
              <a:t>World </a:t>
            </a:r>
            <a:r>
              <a:rPr lang="en-CA" i="1" dirty="0" err="1"/>
              <a:t>Englishes</a:t>
            </a:r>
            <a:r>
              <a:rPr lang="en-CA" dirty="0"/>
              <a:t>, </a:t>
            </a:r>
            <a:r>
              <a:rPr lang="en-CA" i="1" dirty="0"/>
              <a:t>3</a:t>
            </a:r>
            <a:r>
              <a:rPr lang="en-CA" dirty="0"/>
              <a:t>, 241-255.</a:t>
            </a:r>
          </a:p>
        </p:txBody>
      </p:sp>
    </p:spTree>
    <p:extLst>
      <p:ext uri="{BB962C8B-B14F-4D97-AF65-F5344CB8AC3E}">
        <p14:creationId xmlns:p14="http://schemas.microsoft.com/office/powerpoint/2010/main" val="23489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77DB-2613-46E3-A123-6E79FEDE84A9}"/>
              </a:ext>
            </a:extLst>
          </p:cNvPr>
          <p:cNvSpPr>
            <a:spLocks noGrp="1"/>
          </p:cNvSpPr>
          <p:nvPr>
            <p:ph type="title"/>
          </p:nvPr>
        </p:nvSpPr>
        <p:spPr/>
        <p:txBody>
          <a:bodyPr/>
          <a:lstStyle/>
          <a:p>
            <a:r>
              <a:rPr lang="en-CA" dirty="0"/>
              <a:t>Examining the Native Speaker model</a:t>
            </a:r>
          </a:p>
        </p:txBody>
      </p:sp>
      <p:sp>
        <p:nvSpPr>
          <p:cNvPr id="3" name="Content Placeholder 2">
            <a:extLst>
              <a:ext uri="{FF2B5EF4-FFF2-40B4-BE49-F238E27FC236}">
                <a16:creationId xmlns:a16="http://schemas.microsoft.com/office/drawing/2014/main" id="{98DA0C80-E4FB-442A-9BA6-897DBB912386}"/>
              </a:ext>
            </a:extLst>
          </p:cNvPr>
          <p:cNvSpPr>
            <a:spLocks noGrp="1"/>
          </p:cNvSpPr>
          <p:nvPr>
            <p:ph idx="1"/>
          </p:nvPr>
        </p:nvSpPr>
        <p:spPr/>
        <p:txBody>
          <a:bodyPr/>
          <a:lstStyle/>
          <a:p>
            <a:r>
              <a:rPr lang="en-CA" dirty="0"/>
              <a:t>The concept of the native speaker has been around for a long time and is often used as a reference point for teachers and learners of the language (</a:t>
            </a:r>
            <a:r>
              <a:rPr lang="en-CA" dirty="0" err="1"/>
              <a:t>Dewaele</a:t>
            </a:r>
            <a:r>
              <a:rPr lang="en-CA" dirty="0"/>
              <a:t>, 2017)</a:t>
            </a:r>
          </a:p>
        </p:txBody>
      </p:sp>
    </p:spTree>
    <p:extLst>
      <p:ext uri="{BB962C8B-B14F-4D97-AF65-F5344CB8AC3E}">
        <p14:creationId xmlns:p14="http://schemas.microsoft.com/office/powerpoint/2010/main" val="232740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B004-8974-4AE3-84E3-F32129C3896A}"/>
              </a:ext>
            </a:extLst>
          </p:cNvPr>
          <p:cNvSpPr>
            <a:spLocks noGrp="1"/>
          </p:cNvSpPr>
          <p:nvPr>
            <p:ph type="title"/>
          </p:nvPr>
        </p:nvSpPr>
        <p:spPr/>
        <p:txBody>
          <a:bodyPr/>
          <a:lstStyle/>
          <a:p>
            <a:r>
              <a:rPr lang="en-CA" dirty="0"/>
              <a:t>English Speaking Countries</a:t>
            </a:r>
          </a:p>
        </p:txBody>
      </p:sp>
      <p:sp>
        <p:nvSpPr>
          <p:cNvPr id="3" name="Content Placeholder 2">
            <a:extLst>
              <a:ext uri="{FF2B5EF4-FFF2-40B4-BE49-F238E27FC236}">
                <a16:creationId xmlns:a16="http://schemas.microsoft.com/office/drawing/2014/main" id="{EC733981-B1AB-4C17-831E-7EEC44C6AF6E}"/>
              </a:ext>
            </a:extLst>
          </p:cNvPr>
          <p:cNvSpPr>
            <a:spLocks noGrp="1"/>
          </p:cNvSpPr>
          <p:nvPr>
            <p:ph idx="1"/>
          </p:nvPr>
        </p:nvSpPr>
        <p:spPr>
          <a:xfrm>
            <a:off x="810000" y="1809332"/>
            <a:ext cx="10554574" cy="2349713"/>
          </a:xfrm>
        </p:spPr>
        <p:txBody>
          <a:bodyPr/>
          <a:lstStyle/>
          <a:p>
            <a:r>
              <a:rPr lang="en-CA" dirty="0"/>
              <a:t>When you think of English speaking countries which countries come to mind?</a:t>
            </a:r>
          </a:p>
        </p:txBody>
      </p:sp>
      <p:pic>
        <p:nvPicPr>
          <p:cNvPr id="2050" name="Picture 2" descr="Image result for globe">
            <a:extLst>
              <a:ext uri="{FF2B5EF4-FFF2-40B4-BE49-F238E27FC236}">
                <a16:creationId xmlns:a16="http://schemas.microsoft.com/office/drawing/2014/main" id="{4B837151-11C2-4040-BC10-8A3D1A1A9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083" y="3569111"/>
            <a:ext cx="5727735" cy="342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2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8179-72AC-4F3C-848E-FA0BDCE078D7}"/>
              </a:ext>
            </a:extLst>
          </p:cNvPr>
          <p:cNvSpPr>
            <a:spLocks noGrp="1"/>
          </p:cNvSpPr>
          <p:nvPr>
            <p:ph type="title"/>
          </p:nvPr>
        </p:nvSpPr>
        <p:spPr/>
        <p:txBody>
          <a:bodyPr/>
          <a:lstStyle/>
          <a:p>
            <a:r>
              <a:rPr lang="en-CA" dirty="0"/>
              <a:t>Opinion</a:t>
            </a:r>
          </a:p>
        </p:txBody>
      </p:sp>
      <p:sp>
        <p:nvSpPr>
          <p:cNvPr id="3" name="Content Placeholder 2">
            <a:extLst>
              <a:ext uri="{FF2B5EF4-FFF2-40B4-BE49-F238E27FC236}">
                <a16:creationId xmlns:a16="http://schemas.microsoft.com/office/drawing/2014/main" id="{674180AE-66BB-4ED5-BDF0-0B3B2EF2391D}"/>
              </a:ext>
            </a:extLst>
          </p:cNvPr>
          <p:cNvSpPr>
            <a:spLocks noGrp="1"/>
          </p:cNvSpPr>
          <p:nvPr>
            <p:ph idx="1"/>
          </p:nvPr>
        </p:nvSpPr>
        <p:spPr/>
        <p:txBody>
          <a:bodyPr/>
          <a:lstStyle/>
          <a:p>
            <a:r>
              <a:rPr lang="en-CA" dirty="0"/>
              <a:t>In your opinion which one is the best? Why?</a:t>
            </a:r>
          </a:p>
        </p:txBody>
      </p:sp>
    </p:spTree>
    <p:extLst>
      <p:ext uri="{BB962C8B-B14F-4D97-AF65-F5344CB8AC3E}">
        <p14:creationId xmlns:p14="http://schemas.microsoft.com/office/powerpoint/2010/main" val="213220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6829-686C-46FB-9440-A25AC1104668}"/>
              </a:ext>
            </a:extLst>
          </p:cNvPr>
          <p:cNvSpPr>
            <a:spLocks noGrp="1"/>
          </p:cNvSpPr>
          <p:nvPr>
            <p:ph type="title"/>
          </p:nvPr>
        </p:nvSpPr>
        <p:spPr/>
        <p:txBody>
          <a:bodyPr/>
          <a:lstStyle/>
          <a:p>
            <a:r>
              <a:rPr lang="en-CA" dirty="0"/>
              <a:t>Models</a:t>
            </a:r>
          </a:p>
        </p:txBody>
      </p:sp>
      <p:sp>
        <p:nvSpPr>
          <p:cNvPr id="3" name="Content Placeholder 2">
            <a:extLst>
              <a:ext uri="{FF2B5EF4-FFF2-40B4-BE49-F238E27FC236}">
                <a16:creationId xmlns:a16="http://schemas.microsoft.com/office/drawing/2014/main" id="{154AF0B0-6CE4-4756-A17F-5EF145ABE144}"/>
              </a:ext>
            </a:extLst>
          </p:cNvPr>
          <p:cNvSpPr>
            <a:spLocks noGrp="1"/>
          </p:cNvSpPr>
          <p:nvPr>
            <p:ph idx="1"/>
          </p:nvPr>
        </p:nvSpPr>
        <p:spPr/>
        <p:txBody>
          <a:bodyPr/>
          <a:lstStyle/>
          <a:p>
            <a:r>
              <a:rPr lang="en-CA" dirty="0"/>
              <a:t>Which standard model is followed in Korea?</a:t>
            </a:r>
          </a:p>
          <a:p>
            <a:r>
              <a:rPr lang="en-CA" dirty="0"/>
              <a:t>Why?</a:t>
            </a:r>
          </a:p>
        </p:txBody>
      </p:sp>
    </p:spTree>
    <p:extLst>
      <p:ext uri="{BB962C8B-B14F-4D97-AF65-F5344CB8AC3E}">
        <p14:creationId xmlns:p14="http://schemas.microsoft.com/office/powerpoint/2010/main" val="144151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3C51FC-390D-459B-B2AB-0374927B7C96}"/>
              </a:ext>
            </a:extLst>
          </p:cNvPr>
          <p:cNvSpPr>
            <a:spLocks noGrp="1"/>
          </p:cNvSpPr>
          <p:nvPr>
            <p:ph type="ctrTitle"/>
          </p:nvPr>
        </p:nvSpPr>
        <p:spPr/>
        <p:txBody>
          <a:bodyPr/>
          <a:lstStyle/>
          <a:p>
            <a:r>
              <a:rPr lang="en-CA" dirty="0"/>
              <a:t>Speaking &amp; Listening </a:t>
            </a:r>
          </a:p>
        </p:txBody>
      </p:sp>
      <p:sp>
        <p:nvSpPr>
          <p:cNvPr id="5" name="Subtitle 4">
            <a:extLst>
              <a:ext uri="{FF2B5EF4-FFF2-40B4-BE49-F238E27FC236}">
                <a16:creationId xmlns:a16="http://schemas.microsoft.com/office/drawing/2014/main" id="{544429AE-5343-4EE4-A250-880BEBA86AAC}"/>
              </a:ext>
            </a:extLst>
          </p:cNvPr>
          <p:cNvSpPr>
            <a:spLocks noGrp="1"/>
          </p:cNvSpPr>
          <p:nvPr>
            <p:ph type="subTitle" idx="1"/>
          </p:nvPr>
        </p:nvSpPr>
        <p:spPr/>
        <p:txBody>
          <a:bodyPr/>
          <a:lstStyle/>
          <a:p>
            <a:r>
              <a:rPr lang="en-CA" dirty="0"/>
              <a:t>Experience</a:t>
            </a:r>
          </a:p>
        </p:txBody>
      </p:sp>
    </p:spTree>
    <p:extLst>
      <p:ext uri="{BB962C8B-B14F-4D97-AF65-F5344CB8AC3E}">
        <p14:creationId xmlns:p14="http://schemas.microsoft.com/office/powerpoint/2010/main" val="241404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E74B-92F6-47EA-A169-087CCB170961}"/>
              </a:ext>
            </a:extLst>
          </p:cNvPr>
          <p:cNvSpPr>
            <a:spLocks noGrp="1"/>
          </p:cNvSpPr>
          <p:nvPr>
            <p:ph type="title"/>
          </p:nvPr>
        </p:nvSpPr>
        <p:spPr/>
        <p:txBody>
          <a:bodyPr/>
          <a:lstStyle/>
          <a:p>
            <a:r>
              <a:rPr lang="en-CA" dirty="0"/>
              <a:t>Task</a:t>
            </a:r>
          </a:p>
        </p:txBody>
      </p:sp>
      <p:sp>
        <p:nvSpPr>
          <p:cNvPr id="3" name="Content Placeholder 2">
            <a:extLst>
              <a:ext uri="{FF2B5EF4-FFF2-40B4-BE49-F238E27FC236}">
                <a16:creationId xmlns:a16="http://schemas.microsoft.com/office/drawing/2014/main" id="{8D19F569-343B-4A50-BB34-15B82F268575}"/>
              </a:ext>
            </a:extLst>
          </p:cNvPr>
          <p:cNvSpPr>
            <a:spLocks noGrp="1"/>
          </p:cNvSpPr>
          <p:nvPr>
            <p:ph idx="1"/>
          </p:nvPr>
        </p:nvSpPr>
        <p:spPr/>
        <p:txBody>
          <a:bodyPr/>
          <a:lstStyle/>
          <a:p>
            <a:r>
              <a:rPr lang="en-CA" dirty="0"/>
              <a:t>Rate the following mystery guests speaking ability from 1 – 10 based on your subjective feeling listening to them.  </a:t>
            </a:r>
          </a:p>
          <a:p>
            <a:endParaRPr lang="en-CA" dirty="0"/>
          </a:p>
          <a:p>
            <a:r>
              <a:rPr lang="en-CA" dirty="0"/>
              <a:t>Try to explain why you gave them the score you did (especially super low or super high)</a:t>
            </a:r>
          </a:p>
          <a:p>
            <a:endParaRPr lang="en-CA" dirty="0"/>
          </a:p>
          <a:p>
            <a:r>
              <a:rPr lang="en-CA" dirty="0"/>
              <a:t>Which speakers were easiest for you to understand? Why?</a:t>
            </a:r>
          </a:p>
        </p:txBody>
      </p:sp>
    </p:spTree>
    <p:extLst>
      <p:ext uri="{BB962C8B-B14F-4D97-AF65-F5344CB8AC3E}">
        <p14:creationId xmlns:p14="http://schemas.microsoft.com/office/powerpoint/2010/main" val="317108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165</TotalTime>
  <Words>1485</Words>
  <Application>Microsoft Office PowerPoint</Application>
  <PresentationFormat>Widescreen</PresentationFormat>
  <Paragraphs>230</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맑은 고딕</vt:lpstr>
      <vt:lpstr>Arial</vt:lpstr>
      <vt:lpstr>Century Gothic</vt:lpstr>
      <vt:lpstr>Wingdings</vt:lpstr>
      <vt:lpstr>Wingdings 2</vt:lpstr>
      <vt:lpstr>Quotable</vt:lpstr>
      <vt:lpstr>Teaching Listening &amp; Speaking</vt:lpstr>
      <vt:lpstr>Getting Started</vt:lpstr>
      <vt:lpstr>What do you think (T/F/D)</vt:lpstr>
      <vt:lpstr>Examining the Native Speaker model</vt:lpstr>
      <vt:lpstr>English Speaking Countries</vt:lpstr>
      <vt:lpstr>Opinion</vt:lpstr>
      <vt:lpstr>Models</vt:lpstr>
      <vt:lpstr>Speaking &amp; Listening </vt:lpstr>
      <vt:lpstr>Task</vt:lpstr>
      <vt:lpstr>Mystery Guests</vt:lpstr>
      <vt:lpstr>PowerPoint Presentation</vt:lpstr>
      <vt:lpstr>PowerPoint Presentation</vt:lpstr>
      <vt:lpstr>The Current Situation</vt:lpstr>
      <vt:lpstr>The Spread of English (3 circles)</vt:lpstr>
      <vt:lpstr>The Current Situation</vt:lpstr>
      <vt:lpstr>Regional Varieties</vt:lpstr>
      <vt:lpstr>Current facts</vt:lpstr>
      <vt:lpstr>English in International Settings</vt:lpstr>
      <vt:lpstr>The New Circle</vt:lpstr>
      <vt:lpstr>Key Points</vt:lpstr>
      <vt:lpstr>What does this mean?</vt:lpstr>
      <vt:lpstr>What do you think (T/F/D)</vt:lpstr>
      <vt:lpstr>Speaking &amp; Listening Aims</vt:lpstr>
      <vt:lpstr>Key Points</vt:lpstr>
      <vt:lpstr>Key Points</vt:lpstr>
      <vt:lpstr>Approaching Young Learners</vt:lpstr>
      <vt:lpstr>Considering young learners’ L2 development?</vt:lpstr>
      <vt:lpstr>Is younger better?</vt:lpstr>
      <vt:lpstr>Different Environments</vt:lpstr>
      <vt:lpstr>Bilingual environment </vt:lpstr>
      <vt:lpstr>Parallel vs. Sequential</vt:lpstr>
      <vt:lpstr>Non-bilingual environment  </vt:lpstr>
      <vt:lpstr>Bilingual Environment</vt:lpstr>
      <vt:lpstr>Non-bilingual Environment </vt:lpstr>
      <vt:lpstr>English Input </vt:lpstr>
      <vt:lpstr>When starting English Output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Listening &amp; Speaking</dc:title>
  <dc:creator>Whitehead, George E.K. (Prof.)</dc:creator>
  <cp:lastModifiedBy>Whitehead George</cp:lastModifiedBy>
  <cp:revision>40</cp:revision>
  <dcterms:created xsi:type="dcterms:W3CDTF">2018-02-01T02:12:36Z</dcterms:created>
  <dcterms:modified xsi:type="dcterms:W3CDTF">2018-09-21T20:51:04Z</dcterms:modified>
</cp:coreProperties>
</file>