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8" r:id="rId4"/>
    <p:sldId id="260" r:id="rId5"/>
    <p:sldId id="261" r:id="rId6"/>
    <p:sldId id="262" r:id="rId7"/>
    <p:sldId id="289" r:id="rId8"/>
    <p:sldId id="263" r:id="rId9"/>
    <p:sldId id="266" r:id="rId10"/>
    <p:sldId id="285" r:id="rId11"/>
    <p:sldId id="284" r:id="rId12"/>
    <p:sldId id="288" r:id="rId13"/>
    <p:sldId id="287" r:id="rId14"/>
    <p:sldId id="286" r:id="rId15"/>
    <p:sldId id="272" r:id="rId16"/>
    <p:sldId id="271" r:id="rId17"/>
    <p:sldId id="270" r:id="rId18"/>
    <p:sldId id="257" r:id="rId19"/>
    <p:sldId id="269" r:id="rId20"/>
    <p:sldId id="273" r:id="rId21"/>
    <p:sldId id="277" r:id="rId22"/>
    <p:sldId id="276" r:id="rId23"/>
    <p:sldId id="275" r:id="rId24"/>
    <p:sldId id="264" r:id="rId25"/>
    <p:sldId id="281" r:id="rId26"/>
    <p:sldId id="282" r:id="rId27"/>
    <p:sldId id="279" r:id="rId28"/>
    <p:sldId id="280" r:id="rId29"/>
    <p:sldId id="268" r:id="rId30"/>
    <p:sldId id="283" r:id="rId31"/>
    <p:sldId id="291" r:id="rId32"/>
    <p:sldId id="292" r:id="rId33"/>
    <p:sldId id="290" r:id="rId34"/>
    <p:sldId id="265" r:id="rId35"/>
    <p:sldId id="294" r:id="rId36"/>
    <p:sldId id="293" r:id="rId37"/>
    <p:sldId id="295" r:id="rId38"/>
    <p:sldId id="296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52" d="100"/>
          <a:sy n="52" d="100"/>
        </p:scale>
        <p:origin x="8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873743499594471"/>
          <c:y val="0"/>
          <c:w val="0.55563374595846338"/>
          <c:h val="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explosion val="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C6A-4FEF-A7EF-E12B8B64DA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C6A-4FEF-A7EF-E12B8B64DA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7C6A-4FEF-A7EF-E12B8B64DA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C6A-4FEF-A7EF-E12B8B64DAB9}"/>
              </c:ext>
            </c:extLst>
          </c:dPt>
          <c:dLbls>
            <c:dLbl>
              <c:idx val="0"/>
              <c:layout>
                <c:manualLayout>
                  <c:x val="-0.1574445699364731"/>
                  <c:y val="0.2347678379004217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6A-4FEF-A7EF-E12B8B64DAB9}"/>
                </c:ext>
              </c:extLst>
            </c:dLbl>
            <c:dLbl>
              <c:idx val="1"/>
              <c:layout>
                <c:manualLayout>
                  <c:x val="-0.14287932641669399"/>
                  <c:y val="-0.2116120250960428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A-4FEF-A7EF-E12B8B64DAB9}"/>
                </c:ext>
              </c:extLst>
            </c:dLbl>
            <c:dLbl>
              <c:idx val="2"/>
              <c:layout>
                <c:manualLayout>
                  <c:x val="0.16734507290363068"/>
                  <c:y val="-0.606205089588351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6A-4FEF-A7EF-E12B8B64DAB9}"/>
                </c:ext>
              </c:extLst>
            </c:dLbl>
            <c:dLbl>
              <c:idx val="3"/>
              <c:layout>
                <c:manualLayout>
                  <c:x val="0.16292988920409718"/>
                  <c:y val="0.5917326780963910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400029084383247"/>
                      <c:h val="0.1862614025267433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C6A-4FEF-A7EF-E12B8B64DAB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Meaning focused input</c:v>
                </c:pt>
                <c:pt idx="1">
                  <c:v>Meaning focused output</c:v>
                </c:pt>
                <c:pt idx="2">
                  <c:v>Language focused learning</c:v>
                </c:pt>
                <c:pt idx="3">
                  <c:v>Fluency development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A-4FEF-A7EF-E12B8B64DAB9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slflow.com/speakingandcommunicativeicebreakeractivities.html" TargetMode="External"/><Relationship Id="rId2" Type="http://schemas.openxmlformats.org/officeDocument/2006/relationships/hyperlink" Target="http://iteslj.org/questions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alectsarchive.com/" TargetMode="External"/><Relationship Id="rId4" Type="http://schemas.openxmlformats.org/officeDocument/2006/relationships/hyperlink" Target="http://www.forv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nglishcentral.com/videos" TargetMode="External"/><Relationship Id="rId3" Type="http://schemas.openxmlformats.org/officeDocument/2006/relationships/hyperlink" Target="http://www.en.savefrom.net/" TargetMode="External"/><Relationship Id="rId7" Type="http://schemas.openxmlformats.org/officeDocument/2006/relationships/hyperlink" Target="https://www.eslvideo.com/" TargetMode="External"/><Relationship Id="rId2" Type="http://schemas.openxmlformats.org/officeDocument/2006/relationships/hyperlink" Target="http://www.youtub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yricstraining.com/" TargetMode="External"/><Relationship Id="rId5" Type="http://schemas.openxmlformats.org/officeDocument/2006/relationships/hyperlink" Target="http://www.offliberty.com/" TargetMode="External"/><Relationship Id="rId10" Type="http://schemas.openxmlformats.org/officeDocument/2006/relationships/hyperlink" Target="http://www.eslcommando.com/search/label/Listening" TargetMode="External"/><Relationship Id="rId4" Type="http://schemas.openxmlformats.org/officeDocument/2006/relationships/hyperlink" Target="http://www.keepvid.net/" TargetMode="External"/><Relationship Id="rId9" Type="http://schemas.openxmlformats.org/officeDocument/2006/relationships/hyperlink" Target="http://esl-lab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7EA46-8441-42D7-8B49-3B4666E8A5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Teaching Listening &amp; Speaking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9F94A-3745-4F0A-AAEE-45D72E44A6C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Flow &amp; Activities</a:t>
            </a:r>
          </a:p>
        </p:txBody>
      </p:sp>
    </p:spTree>
    <p:extLst>
      <p:ext uri="{BB962C8B-B14F-4D97-AF65-F5344CB8AC3E}">
        <p14:creationId xmlns:p14="http://schemas.microsoft.com/office/powerpoint/2010/main" val="2942224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35455-87AD-4B59-A687-5E77EB19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Important Features</a:t>
            </a:r>
          </a:p>
        </p:txBody>
      </p:sp>
      <p:pic>
        <p:nvPicPr>
          <p:cNvPr id="2052" name="Picture 4" descr="Image result for paul nation">
            <a:extLst>
              <a:ext uri="{FF2B5EF4-FFF2-40B4-BE49-F238E27FC236}">
                <a16:creationId xmlns:a16="http://schemas.microsoft.com/office/drawing/2014/main" id="{FB99F598-3D84-4A5B-88FB-7ACB389A9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969B9D"/>
              </a:clrFrom>
              <a:clrTo>
                <a:srgbClr val="969B9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04" y="3619499"/>
            <a:ext cx="2045446" cy="2727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F5DC8FDD-3EE3-4992-8FA3-AB7AABB3A905}"/>
              </a:ext>
            </a:extLst>
          </p:cNvPr>
          <p:cNvSpPr/>
          <p:nvPr/>
        </p:nvSpPr>
        <p:spPr>
          <a:xfrm>
            <a:off x="4824574" y="2081894"/>
            <a:ext cx="5045529" cy="4776106"/>
          </a:xfrm>
          <a:prstGeom prst="wedgeEllipseCallout">
            <a:avLst>
              <a:gd name="adj1" fmla="val -105335"/>
              <a:gd name="adj2" fmla="val 192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9D38B03C-6711-4749-86B1-F2B30DA5A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4609077"/>
              </p:ext>
            </p:extLst>
          </p:nvPr>
        </p:nvGraphicFramePr>
        <p:xfrm>
          <a:off x="2857501" y="2237015"/>
          <a:ext cx="8719456" cy="4387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82831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DA5C-A86C-4537-A87B-2C2AE075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 Strands </a:t>
            </a:r>
            <a:br>
              <a:rPr lang="en-US" dirty="0"/>
            </a:br>
            <a:r>
              <a:rPr lang="en-US" dirty="0"/>
              <a:t>( Paul Nation)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AE7E-0C63-40E2-A6AD-1CB4C92A5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55" y="2508250"/>
            <a:ext cx="10998945" cy="3968750"/>
          </a:xfrm>
        </p:spPr>
        <p:txBody>
          <a:bodyPr>
            <a:normAutofit fontScale="92500" lnSpcReduction="20000"/>
          </a:bodyPr>
          <a:lstStyle/>
          <a:p>
            <a:endParaRPr lang="en-US" dirty="0"/>
          </a:p>
          <a:p>
            <a:r>
              <a:rPr lang="en-US" sz="2800" dirty="0"/>
              <a:t>Language focused learning</a:t>
            </a:r>
          </a:p>
          <a:p>
            <a:endParaRPr lang="en-US" sz="2800" dirty="0"/>
          </a:p>
          <a:p>
            <a:pPr lvl="1"/>
            <a:r>
              <a:rPr lang="en-US" sz="2600" dirty="0"/>
              <a:t>Learning through deliberate attention to language items and language features</a:t>
            </a:r>
          </a:p>
          <a:p>
            <a:pPr lvl="1"/>
            <a:endParaRPr lang="en-US" sz="2600" dirty="0"/>
          </a:p>
          <a:p>
            <a:pPr lvl="1"/>
            <a:r>
              <a:rPr lang="en-US" sz="2600" dirty="0"/>
              <a:t>Learning through attention to the sounds and spelling of the language, through direct vocabulary study, through grammar exercises and explanation, and through deliberate attention to discourse features.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95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DA5C-A86C-4537-A87B-2C2AE075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 Strands </a:t>
            </a:r>
            <a:br>
              <a:rPr lang="en-US" dirty="0"/>
            </a:br>
            <a:r>
              <a:rPr lang="en-US" dirty="0"/>
              <a:t>( Paul Nation)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EAE7E-0C63-40E2-A6AD-1CB4C92A5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3455" y="2508250"/>
            <a:ext cx="9513045" cy="3968750"/>
          </a:xfrm>
        </p:spPr>
        <p:txBody>
          <a:bodyPr>
            <a:normAutofit/>
          </a:bodyPr>
          <a:lstStyle/>
          <a:p>
            <a:r>
              <a:rPr lang="en-US" sz="2800" dirty="0"/>
              <a:t>Meaning-focused input</a:t>
            </a:r>
          </a:p>
          <a:p>
            <a:endParaRPr lang="en-US" sz="2800" dirty="0"/>
          </a:p>
          <a:p>
            <a:pPr lvl="1"/>
            <a:r>
              <a:rPr lang="en-US" sz="2600" dirty="0"/>
              <a:t>Learning through listening and reading where the learners’ attention is on the ideas and messages conveyed by the language.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10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DA5C-A86C-4537-A87B-2C2AE075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 Strands </a:t>
            </a:r>
            <a:br>
              <a:rPr lang="en-US" dirty="0"/>
            </a:br>
            <a:r>
              <a:rPr lang="en-US" dirty="0"/>
              <a:t>( Paul Nation)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5E8B2-E96D-4E8B-B606-D6606AA8C05A}"/>
              </a:ext>
            </a:extLst>
          </p:cNvPr>
          <p:cNvSpPr/>
          <p:nvPr/>
        </p:nvSpPr>
        <p:spPr>
          <a:xfrm>
            <a:off x="1154954" y="2698750"/>
            <a:ext cx="10344150" cy="27802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Meaning-focused output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Learning through speaking and writing where the learners’ attention is on conveying ideas and messages to another person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90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DA5C-A86C-4537-A87B-2C2AE075B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4 Strands </a:t>
            </a:r>
            <a:br>
              <a:rPr lang="en-US" dirty="0"/>
            </a:br>
            <a:r>
              <a:rPr lang="en-US" dirty="0"/>
              <a:t>( Paul Nation)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E95E8B2-E96D-4E8B-B606-D6606AA8C05A}"/>
              </a:ext>
            </a:extLst>
          </p:cNvPr>
          <p:cNvSpPr/>
          <p:nvPr/>
        </p:nvSpPr>
        <p:spPr>
          <a:xfrm>
            <a:off x="564404" y="2774950"/>
            <a:ext cx="10636996" cy="3898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Fluency development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Developing fluent use of known language items and features over the four skills of listening, speaking, reading and writing</a:t>
            </a: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0" indent="-4572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sz="2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Key point: becoming fluent with what is already known.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0028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5050FB-FA8A-4995-B97F-928C28A61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Focus on Speaking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49C0A6-ACA8-4977-BAD0-2F2D07155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42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3D4B-DD86-4AD8-A4EE-7BF10646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Accuracy </a:t>
            </a:r>
            <a:r>
              <a:rPr lang="en-US" dirty="0">
                <a:sym typeface="Wingdings" panose="05000000000000000000" pitchFamily="2" charset="2"/>
              </a:rPr>
              <a:t> Fluency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C3C2-813A-450F-8F96-AEDD89AD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19" y="2566178"/>
            <a:ext cx="5243804" cy="39279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5ACE04-CAE6-4F25-87E3-04C419EA7275}"/>
              </a:ext>
            </a:extLst>
          </p:cNvPr>
          <p:cNvSpPr txBox="1">
            <a:spLocks/>
          </p:cNvSpPr>
          <p:nvPr/>
        </p:nvSpPr>
        <p:spPr>
          <a:xfrm>
            <a:off x="618931" y="2566178"/>
            <a:ext cx="5243804" cy="39279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4426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3D4B-DD86-4AD8-A4EE-7BF10646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Accuracy </a:t>
            </a:r>
            <a:r>
              <a:rPr lang="en-US" dirty="0">
                <a:sym typeface="Wingdings" panose="05000000000000000000" pitchFamily="2" charset="2"/>
              </a:rPr>
              <a:t> Fluency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C3C2-813A-450F-8F96-AEDD89AD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19" y="2566178"/>
            <a:ext cx="5243804" cy="3927928"/>
          </a:xfr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en-US" dirty="0"/>
              <a:t>Meaning and message focused</a:t>
            </a:r>
          </a:p>
          <a:p>
            <a:endParaRPr lang="en-US" dirty="0"/>
          </a:p>
          <a:p>
            <a:r>
              <a:rPr lang="en-US" dirty="0"/>
              <a:t>1. Focus on the message</a:t>
            </a:r>
          </a:p>
          <a:p>
            <a:r>
              <a:rPr lang="en-US" dirty="0"/>
              <a:t>2. Activity must be very easy</a:t>
            </a:r>
          </a:p>
          <a:p>
            <a:pPr lvl="1"/>
            <a:r>
              <a:rPr lang="en-US" dirty="0"/>
              <a:t>No new vocab</a:t>
            </a:r>
          </a:p>
          <a:p>
            <a:pPr lvl="1"/>
            <a:r>
              <a:rPr lang="en-US" dirty="0"/>
              <a:t>No new grammar</a:t>
            </a:r>
          </a:p>
          <a:p>
            <a:pPr lvl="1"/>
            <a:r>
              <a:rPr lang="en-US" dirty="0"/>
              <a:t>Language used should be 100% familiar</a:t>
            </a:r>
          </a:p>
          <a:p>
            <a:pPr lvl="1"/>
            <a:r>
              <a:rPr lang="en-US" dirty="0"/>
              <a:t>Content should also be familiar</a:t>
            </a:r>
          </a:p>
          <a:p>
            <a:r>
              <a:rPr lang="en-US" dirty="0"/>
              <a:t>3. Needs to be pressure to go faster than normal. </a:t>
            </a:r>
          </a:p>
          <a:p>
            <a:pPr lvl="1"/>
            <a:r>
              <a:rPr lang="en-US" dirty="0"/>
              <a:t>Pushed and challenged to go a little faster in their speaking</a:t>
            </a:r>
          </a:p>
          <a:p>
            <a:r>
              <a:rPr lang="en-US" dirty="0"/>
              <a:t>4. Quantity of practice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5ACE04-CAE6-4F25-87E3-04C419EA7275}"/>
              </a:ext>
            </a:extLst>
          </p:cNvPr>
          <p:cNvSpPr txBox="1">
            <a:spLocks/>
          </p:cNvSpPr>
          <p:nvPr/>
        </p:nvSpPr>
        <p:spPr>
          <a:xfrm>
            <a:off x="618931" y="2566178"/>
            <a:ext cx="5243804" cy="39279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Form focused</a:t>
            </a:r>
          </a:p>
          <a:p>
            <a:endParaRPr lang="en-US" dirty="0"/>
          </a:p>
          <a:p>
            <a:r>
              <a:rPr lang="en-US" dirty="0"/>
              <a:t>1. Focus on the correct forms</a:t>
            </a:r>
          </a:p>
          <a:p>
            <a:r>
              <a:rPr lang="en-US" dirty="0"/>
              <a:t>2. Attention drawn to new language items and constructs</a:t>
            </a:r>
          </a:p>
          <a:p>
            <a:r>
              <a:rPr lang="en-US" dirty="0"/>
              <a:t>3.  Repetition of correct patterns</a:t>
            </a:r>
          </a:p>
          <a:p>
            <a:r>
              <a:rPr lang="en-US" dirty="0"/>
              <a:t>4. Feedback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583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DE84-FDB4-4B12-B89C-7DCF0C87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Bank: Types of Speaking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A636-2EB0-434E-8E9A-9EB41FE3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950446" cy="3416300"/>
          </a:xfrm>
        </p:spPr>
        <p:txBody>
          <a:bodyPr>
            <a:normAutofit/>
          </a:bodyPr>
          <a:lstStyle/>
          <a:p>
            <a:r>
              <a:rPr lang="en-CA" dirty="0"/>
              <a:t>Brainstorming</a:t>
            </a:r>
          </a:p>
          <a:p>
            <a:r>
              <a:rPr lang="en-CA" dirty="0"/>
              <a:t>Surveying</a:t>
            </a:r>
          </a:p>
          <a:p>
            <a:r>
              <a:rPr lang="en-CA" dirty="0"/>
              <a:t>Interviewing</a:t>
            </a:r>
          </a:p>
          <a:p>
            <a:r>
              <a:rPr lang="en-CA" dirty="0"/>
              <a:t>Discussions</a:t>
            </a:r>
          </a:p>
          <a:p>
            <a:r>
              <a:rPr lang="en-CA" dirty="0"/>
              <a:t>Role-play</a:t>
            </a:r>
          </a:p>
          <a:p>
            <a:r>
              <a:rPr lang="en-CA" dirty="0"/>
              <a:t>Debate (?)</a:t>
            </a:r>
          </a:p>
          <a:p>
            <a:r>
              <a:rPr lang="en-CA" dirty="0"/>
              <a:t>Dialogues</a:t>
            </a:r>
          </a:p>
          <a:p>
            <a:r>
              <a:rPr lang="en-CA" dirty="0"/>
              <a:t>Information gap</a:t>
            </a:r>
          </a:p>
          <a:p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B7768F-04FE-4DE7-8443-1D6B26D7E0C1}"/>
              </a:ext>
            </a:extLst>
          </p:cNvPr>
          <p:cNvSpPr txBox="1">
            <a:spLocks/>
          </p:cNvSpPr>
          <p:nvPr/>
        </p:nvSpPr>
        <p:spPr>
          <a:xfrm>
            <a:off x="5345955" y="2603500"/>
            <a:ext cx="395044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Jigsaw activities</a:t>
            </a:r>
          </a:p>
          <a:p>
            <a:r>
              <a:rPr lang="en-CA" dirty="0"/>
              <a:t>Explaining</a:t>
            </a:r>
          </a:p>
          <a:p>
            <a:r>
              <a:rPr lang="en-CA" dirty="0"/>
              <a:t>Planning</a:t>
            </a:r>
          </a:p>
          <a:p>
            <a:r>
              <a:rPr lang="en-CA" dirty="0"/>
              <a:t>Group Projects/ Teamwork</a:t>
            </a:r>
          </a:p>
          <a:p>
            <a:r>
              <a:rPr lang="en-CA" dirty="0"/>
              <a:t>Presentations</a:t>
            </a:r>
          </a:p>
          <a:p>
            <a:r>
              <a:rPr lang="en-CA" dirty="0"/>
              <a:t>Speeches</a:t>
            </a:r>
          </a:p>
          <a:p>
            <a:r>
              <a:rPr lang="en-CA" dirty="0"/>
              <a:t>Describing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544648E-9D29-4305-AB12-CE45B2EED66C}"/>
              </a:ext>
            </a:extLst>
          </p:cNvPr>
          <p:cNvSpPr txBox="1">
            <a:spLocks/>
          </p:cNvSpPr>
          <p:nvPr/>
        </p:nvSpPr>
        <p:spPr>
          <a:xfrm>
            <a:off x="8839200" y="2775728"/>
            <a:ext cx="3219450" cy="2996422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Group Task</a:t>
            </a:r>
          </a:p>
          <a:p>
            <a:endParaRPr lang="en-US" dirty="0"/>
          </a:p>
          <a:p>
            <a:r>
              <a:rPr lang="en-US" dirty="0"/>
              <a:t>Think about whether the following activities are more accuracy focused, fluency focused, or somewhere in the middle.</a:t>
            </a:r>
          </a:p>
          <a:p>
            <a:endParaRPr lang="en-US" dirty="0"/>
          </a:p>
          <a:p>
            <a:r>
              <a:rPr lang="en-US" dirty="0"/>
              <a:t>Think about why you have categorized them in that way.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005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56518-E9E5-4768-98CB-12BB199EE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Useful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032AF6-A274-4792-B433-B4ACE2041E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>
                <a:hlinkClick r:id="rId2"/>
              </a:rPr>
              <a:t>http://iteslj.org/questions/</a:t>
            </a:r>
            <a:endParaRPr lang="en-CA" dirty="0"/>
          </a:p>
          <a:p>
            <a:r>
              <a:rPr lang="en-CA">
                <a:hlinkClick r:id="rId3"/>
              </a:rPr>
              <a:t>http</a:t>
            </a:r>
            <a:r>
              <a:rPr lang="en-CA" dirty="0">
                <a:hlinkClick r:id="rId3"/>
              </a:rPr>
              <a:t>://eslflow.com/speakingandcommunicativeicebreakeractivities.html</a:t>
            </a:r>
            <a:endParaRPr lang="en-CA" dirty="0"/>
          </a:p>
          <a:p>
            <a:r>
              <a:rPr lang="en-CA" dirty="0">
                <a:hlinkClick r:id="rId4"/>
              </a:rPr>
              <a:t>www.forvo.com</a:t>
            </a:r>
            <a:endParaRPr lang="en-CA" dirty="0"/>
          </a:p>
          <a:p>
            <a:r>
              <a:rPr lang="en-CA" dirty="0">
                <a:hlinkClick r:id="rId5"/>
              </a:rPr>
              <a:t>http://www.dialectsarchive.com/</a:t>
            </a:r>
            <a:endParaRPr lang="en-CA" dirty="0"/>
          </a:p>
          <a:p>
            <a:endParaRPr lang="en-CA" dirty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84643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780D76-BD21-4DAE-88C6-7265F7BCE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Key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BF1E9C-ABAB-403B-8B76-709D45D241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 believe that listening and speaking go together and do not have to be taught as separate skills. </a:t>
            </a:r>
          </a:p>
          <a:p>
            <a:endParaRPr lang="en-CA" dirty="0"/>
          </a:p>
          <a:p>
            <a:endParaRPr lang="en-CA" dirty="0"/>
          </a:p>
          <a:p>
            <a:r>
              <a:rPr lang="en-CA" dirty="0"/>
              <a:t>It is incorporating listening tasks into speaking activities that may be most authentic.</a:t>
            </a:r>
          </a:p>
          <a:p>
            <a:pPr marL="0" indent="0">
              <a:buNone/>
            </a:pP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712595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5050FB-FA8A-4995-B97F-928C28A61E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Focus on Listening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749C0A6-ACA8-4977-BAD0-2F2D07155D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98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DAB42-C995-41C8-B937-C5F77AA81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Top down </a:t>
            </a:r>
            <a:r>
              <a:rPr lang="en-US" dirty="0">
                <a:sym typeface="Wingdings" panose="05000000000000000000" pitchFamily="2" charset="2"/>
              </a:rPr>
              <a:t> Bottom up Processing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CBF006-2115-4A4C-8307-49136E689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D1D53242-7D61-4D01-8D6B-064CFA9110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7" y="2603500"/>
            <a:ext cx="5776489" cy="389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24243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3D4B-DD86-4AD8-A4EE-7BF10646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Accuracy </a:t>
            </a:r>
            <a:r>
              <a:rPr lang="en-US" dirty="0">
                <a:sym typeface="Wingdings" panose="05000000000000000000" pitchFamily="2" charset="2"/>
              </a:rPr>
              <a:t> Fluency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C3C2-813A-450F-8F96-AEDD89AD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19" y="2566178"/>
            <a:ext cx="5243804" cy="39279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5ACE04-CAE6-4F25-87E3-04C419EA7275}"/>
              </a:ext>
            </a:extLst>
          </p:cNvPr>
          <p:cNvSpPr txBox="1">
            <a:spLocks/>
          </p:cNvSpPr>
          <p:nvPr/>
        </p:nvSpPr>
        <p:spPr>
          <a:xfrm>
            <a:off x="618931" y="2566178"/>
            <a:ext cx="5243804" cy="39279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2525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B3D4B-DD86-4AD8-A4EE-7BF106461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Accuracy </a:t>
            </a:r>
            <a:r>
              <a:rPr lang="en-US" dirty="0">
                <a:sym typeface="Wingdings" panose="05000000000000000000" pitchFamily="2" charset="2"/>
              </a:rPr>
              <a:t> Fluency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E4C3C2-813A-450F-8F96-AEDD89AD6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0719" y="2566178"/>
            <a:ext cx="5243804" cy="39279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Meaning and message focused</a:t>
            </a:r>
          </a:p>
          <a:p>
            <a:endParaRPr lang="en-US" dirty="0"/>
          </a:p>
          <a:p>
            <a:r>
              <a:rPr lang="en-US" dirty="0"/>
              <a:t>1. Focus on the message</a:t>
            </a:r>
          </a:p>
          <a:p>
            <a:endParaRPr lang="en-US" dirty="0"/>
          </a:p>
          <a:p>
            <a:r>
              <a:rPr lang="en-US" dirty="0"/>
              <a:t>2. Focus on developing awareness  and familiarity with different accents and speech patterns. </a:t>
            </a:r>
          </a:p>
          <a:p>
            <a:endParaRPr lang="en-US" dirty="0"/>
          </a:p>
          <a:p>
            <a:r>
              <a:rPr lang="en-US" dirty="0"/>
              <a:t>3. Focus on general understanding and interpretation</a:t>
            </a:r>
          </a:p>
          <a:p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05ACE04-CAE6-4F25-87E3-04C419EA7275}"/>
              </a:ext>
            </a:extLst>
          </p:cNvPr>
          <p:cNvSpPr txBox="1">
            <a:spLocks/>
          </p:cNvSpPr>
          <p:nvPr/>
        </p:nvSpPr>
        <p:spPr>
          <a:xfrm>
            <a:off x="618931" y="2566178"/>
            <a:ext cx="5243804" cy="3927928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Detail focus</a:t>
            </a:r>
          </a:p>
          <a:p>
            <a:endParaRPr lang="en-US" dirty="0"/>
          </a:p>
          <a:p>
            <a:r>
              <a:rPr lang="en-US" dirty="0"/>
              <a:t>1. Focus on the correct details</a:t>
            </a:r>
          </a:p>
          <a:p>
            <a:endParaRPr lang="en-US" dirty="0"/>
          </a:p>
          <a:p>
            <a:r>
              <a:rPr lang="en-US" dirty="0"/>
              <a:t>2. Attention drawn to new language items and constructs and their use</a:t>
            </a:r>
          </a:p>
          <a:p>
            <a:endParaRPr lang="en-US" dirty="0"/>
          </a:p>
          <a:p>
            <a:r>
              <a:rPr lang="en-US" dirty="0"/>
              <a:t>3.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5188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7DE84-FDB4-4B12-B89C-7DCF0C870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Bank: Types of Listening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0A636-2EB0-434E-8E9A-9EB41FE32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3950446" cy="3416300"/>
          </a:xfrm>
        </p:spPr>
        <p:txBody>
          <a:bodyPr>
            <a:normAutofit/>
          </a:bodyPr>
          <a:lstStyle/>
          <a:p>
            <a:r>
              <a:rPr lang="en-CA" dirty="0"/>
              <a:t>Ordering</a:t>
            </a:r>
          </a:p>
          <a:p>
            <a:r>
              <a:rPr lang="en-CA" dirty="0"/>
              <a:t>Gap-fill</a:t>
            </a:r>
          </a:p>
          <a:p>
            <a:r>
              <a:rPr lang="en-CA" dirty="0"/>
              <a:t>Graphic organizers</a:t>
            </a:r>
          </a:p>
          <a:p>
            <a:r>
              <a:rPr lang="en-CA" dirty="0"/>
              <a:t>Summarizing</a:t>
            </a:r>
          </a:p>
          <a:p>
            <a:r>
              <a:rPr lang="en-CA" dirty="0"/>
              <a:t>Translating</a:t>
            </a:r>
          </a:p>
          <a:p>
            <a:r>
              <a:rPr lang="en-CA" dirty="0"/>
              <a:t>Dictation</a:t>
            </a:r>
          </a:p>
          <a:p>
            <a:r>
              <a:rPr lang="en-CA" dirty="0"/>
              <a:t>Find the mistake</a:t>
            </a:r>
          </a:p>
          <a:p>
            <a:r>
              <a:rPr lang="en-CA" dirty="0"/>
              <a:t>Predict and check</a:t>
            </a:r>
          </a:p>
          <a:p>
            <a:endParaRPr lang="en-CA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0B7768F-04FE-4DE7-8443-1D6B26D7E0C1}"/>
              </a:ext>
            </a:extLst>
          </p:cNvPr>
          <p:cNvSpPr txBox="1">
            <a:spLocks/>
          </p:cNvSpPr>
          <p:nvPr/>
        </p:nvSpPr>
        <p:spPr>
          <a:xfrm>
            <a:off x="5345955" y="2603500"/>
            <a:ext cx="3950446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/>
              <a:t>Writing down questions they have when listening</a:t>
            </a:r>
          </a:p>
          <a:p>
            <a:r>
              <a:rPr lang="en-CA" dirty="0"/>
              <a:t>Ticking items</a:t>
            </a:r>
          </a:p>
          <a:p>
            <a:r>
              <a:rPr lang="en-CA" dirty="0"/>
              <a:t>Taking notes</a:t>
            </a:r>
          </a:p>
          <a:p>
            <a:r>
              <a:rPr lang="en-CA" dirty="0"/>
              <a:t>True/ False</a:t>
            </a:r>
          </a:p>
          <a:p>
            <a:r>
              <a:rPr lang="en-CA" dirty="0"/>
              <a:t>Comprehension questions</a:t>
            </a:r>
          </a:p>
          <a:p>
            <a:r>
              <a:rPr lang="en-CA" dirty="0"/>
              <a:t>Listen &amp; Draw</a:t>
            </a:r>
          </a:p>
          <a:p>
            <a:r>
              <a:rPr lang="en-CA" dirty="0"/>
              <a:t>Follow the directions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B92B061-4718-442C-9AFA-D6F6F420A9E5}"/>
              </a:ext>
            </a:extLst>
          </p:cNvPr>
          <p:cNvSpPr txBox="1">
            <a:spLocks/>
          </p:cNvSpPr>
          <p:nvPr/>
        </p:nvSpPr>
        <p:spPr>
          <a:xfrm>
            <a:off x="9296401" y="2800350"/>
            <a:ext cx="2762248" cy="297180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Group Task</a:t>
            </a:r>
          </a:p>
          <a:p>
            <a:endParaRPr lang="en-US" dirty="0"/>
          </a:p>
          <a:p>
            <a:r>
              <a:rPr lang="en-US" dirty="0"/>
              <a:t>Think about whether the following activities are more accuracy focused, fluency focused, or somewhere in the middle.</a:t>
            </a:r>
          </a:p>
          <a:p>
            <a:endParaRPr lang="en-US" dirty="0"/>
          </a:p>
          <a:p>
            <a:r>
              <a:rPr lang="en-US" dirty="0"/>
              <a:t>Think about why you have categorized them in that way.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7289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B72055-D9EF-4440-B256-4D51D552141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Graphic Organizers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C27F3DE-53E4-4277-9322-5FD79F04F6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506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80FE6B-49D7-47A4-84C4-3A34D5A9C8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00" t="24506" r="30444" b="6945"/>
          <a:stretch/>
        </p:blipFill>
        <p:spPr>
          <a:xfrm>
            <a:off x="3143250" y="304800"/>
            <a:ext cx="5467350" cy="6332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6646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5E9373-8DC5-4DDF-B1A8-AF1B5EF8C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582" y="391160"/>
            <a:ext cx="7565476" cy="576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7007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4CDEE-2F73-4F73-B28E-857AFE133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0495" y="0"/>
            <a:ext cx="5271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5974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E35E3-EF7E-47DB-B989-D426C1016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 of sites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246A9-A3C9-4A73-92E3-5D56A31F9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CA" dirty="0">
                <a:hlinkClick r:id="rId2"/>
              </a:rPr>
              <a:t>www.youtube.com</a:t>
            </a:r>
            <a:endParaRPr lang="en-CA" dirty="0"/>
          </a:p>
          <a:p>
            <a:pPr lvl="1"/>
            <a:r>
              <a:rPr lang="en-CA" dirty="0"/>
              <a:t> </a:t>
            </a:r>
            <a:r>
              <a:rPr lang="en-CA" dirty="0">
                <a:hlinkClick r:id="rId3"/>
              </a:rPr>
              <a:t>www.en.savefrom.net</a:t>
            </a:r>
            <a:endParaRPr lang="en-CA" dirty="0"/>
          </a:p>
          <a:p>
            <a:pPr lvl="1"/>
            <a:r>
              <a:rPr lang="en-CA" dirty="0">
                <a:hlinkClick r:id="rId4"/>
              </a:rPr>
              <a:t>www.keepvid.net</a:t>
            </a:r>
            <a:r>
              <a:rPr lang="en-CA" dirty="0"/>
              <a:t> </a:t>
            </a:r>
          </a:p>
          <a:p>
            <a:pPr lvl="1"/>
            <a:r>
              <a:rPr lang="en-CA" dirty="0">
                <a:hlinkClick r:id="rId5"/>
              </a:rPr>
              <a:t>www.offliberty.com</a:t>
            </a:r>
            <a:endParaRPr lang="en-CA" dirty="0"/>
          </a:p>
          <a:p>
            <a:r>
              <a:rPr lang="en-CA" dirty="0">
                <a:hlinkClick r:id="rId6"/>
              </a:rPr>
              <a:t>https://lyricstraining.com/</a:t>
            </a:r>
            <a:endParaRPr lang="en-CA" dirty="0"/>
          </a:p>
          <a:p>
            <a:r>
              <a:rPr lang="en-CA" dirty="0">
                <a:hlinkClick r:id="rId7"/>
              </a:rPr>
              <a:t>https://www.eslvideo.com/</a:t>
            </a:r>
            <a:endParaRPr lang="en-CA" dirty="0"/>
          </a:p>
          <a:p>
            <a:r>
              <a:rPr lang="en-CA" dirty="0">
                <a:hlinkClick r:id="rId8"/>
              </a:rPr>
              <a:t>https://www.englishcentral.com/videos</a:t>
            </a:r>
            <a:endParaRPr lang="en-CA" dirty="0"/>
          </a:p>
          <a:p>
            <a:r>
              <a:rPr lang="en-CA" dirty="0">
                <a:hlinkClick r:id="rId9"/>
              </a:rPr>
              <a:t>http://esl-lab.com/</a:t>
            </a:r>
            <a:endParaRPr lang="en-CA" dirty="0"/>
          </a:p>
          <a:p>
            <a:r>
              <a:rPr lang="en-CA" dirty="0">
                <a:hlinkClick r:id="rId10"/>
              </a:rPr>
              <a:t>http://www.eslcommando.com/search/label/Listening</a:t>
            </a:r>
            <a:endParaRPr lang="en-CA" dirty="0"/>
          </a:p>
          <a:p>
            <a:pPr marL="0" indent="0"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18553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374BB-B6C4-471E-83A2-74EEFB6F0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Past Lesson Flow Suggestions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1D344-A4A8-41D0-97F9-C6BC96357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In the past many programs separated classes by skill (Reading, Writing, Listening, Speaking)</a:t>
            </a:r>
          </a:p>
          <a:p>
            <a:r>
              <a:rPr lang="en-CA" dirty="0"/>
              <a:t>Nowadays, most textbooks, and teacher take a more integrated approach. </a:t>
            </a:r>
          </a:p>
          <a:p>
            <a:r>
              <a:rPr lang="en-CA" dirty="0"/>
              <a:t>Old blueprint for speaking: Present, practice, produce (PPP)</a:t>
            </a:r>
          </a:p>
          <a:p>
            <a:r>
              <a:rPr lang="en-CA" dirty="0"/>
              <a:t>Old blueprint for listening: Task feedback cycle</a:t>
            </a:r>
          </a:p>
        </p:txBody>
      </p:sp>
    </p:spTree>
    <p:extLst>
      <p:ext uri="{BB962C8B-B14F-4D97-AF65-F5344CB8AC3E}">
        <p14:creationId xmlns:p14="http://schemas.microsoft.com/office/powerpoint/2010/main" val="40580549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DD848-260F-44F4-9666-79FFB9E52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Points Listening &amp; Speaking Lessons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CBAB9D-3C50-462D-BFBC-457F3532D0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 As a teacher what are some of the things you must consider in listening and speaking lessons based on what we have discussed in this lesson?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682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CC1E81-3A57-4BDC-B24C-2A4DF6B547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Reflective Thinking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9F60AAF2-103B-42AE-817F-F633985BFA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Think and apply</a:t>
            </a:r>
          </a:p>
        </p:txBody>
      </p:sp>
    </p:spTree>
    <p:extLst>
      <p:ext uri="{BB962C8B-B14F-4D97-AF65-F5344CB8AC3E}">
        <p14:creationId xmlns:p14="http://schemas.microsoft.com/office/powerpoint/2010/main" val="2225427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Critical Thinking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Write down the steps of the listening and speaking lesson you experienced regarding the environment</a:t>
            </a:r>
          </a:p>
          <a:p>
            <a:endParaRPr lang="en-US" altLang="ko-KR" dirty="0"/>
          </a:p>
          <a:p>
            <a:r>
              <a:rPr lang="en-US" altLang="ko-KR" dirty="0"/>
              <a:t>Analyze it in regards to how well it  satisfies the 4 strands.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28111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414C2-DA2E-41F8-9051-F6C3505E4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PPP and Task Feedback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B697A-05D6-4709-9132-9FE05C83DD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Without looking at last class’s notes</a:t>
            </a:r>
          </a:p>
          <a:p>
            <a:endParaRPr lang="en-US" dirty="0"/>
          </a:p>
          <a:p>
            <a:r>
              <a:rPr lang="en-US" dirty="0"/>
              <a:t>Create a PPP lesson </a:t>
            </a:r>
            <a:r>
              <a:rPr lang="en-US" dirty="0" err="1"/>
              <a:t>outlilne</a:t>
            </a:r>
            <a:r>
              <a:rPr lang="en-US" dirty="0"/>
              <a:t> describing what you would do in each stage</a:t>
            </a:r>
          </a:p>
          <a:p>
            <a:endParaRPr lang="en-US" dirty="0"/>
          </a:p>
          <a:p>
            <a:r>
              <a:rPr lang="en-US" dirty="0"/>
              <a:t>Do the same for a listening lesson with the task feedback cycle</a:t>
            </a:r>
          </a:p>
          <a:p>
            <a:endParaRPr lang="en-US" dirty="0"/>
          </a:p>
          <a:p>
            <a:r>
              <a:rPr lang="en-US" dirty="0"/>
              <a:t>50 minute class</a:t>
            </a:r>
          </a:p>
          <a:p>
            <a:endParaRPr lang="en-US" dirty="0"/>
          </a:p>
          <a:p>
            <a:r>
              <a:rPr lang="en-US" dirty="0"/>
              <a:t>Analyze it in relation to the 4 strands</a:t>
            </a:r>
          </a:p>
        </p:txBody>
      </p:sp>
    </p:spTree>
    <p:extLst>
      <p:ext uri="{BB962C8B-B14F-4D97-AF65-F5344CB8AC3E}">
        <p14:creationId xmlns:p14="http://schemas.microsoft.com/office/powerpoint/2010/main" val="32958275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7CA1E-50AD-4911-BD41-254975FDEA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28A78-623F-4686-A3EF-3B3BA70D29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Ur, P. (1981). </a:t>
            </a:r>
            <a:r>
              <a:rPr lang="en-CA" i="1" dirty="0"/>
              <a:t>Discussions that work: Task-centred fluency practice</a:t>
            </a:r>
            <a:r>
              <a:rPr lang="en-CA" dirty="0"/>
              <a:t>. Cambridge University Press.</a:t>
            </a:r>
          </a:p>
          <a:p>
            <a:r>
              <a:rPr lang="en-CA" dirty="0"/>
              <a:t>Ur, P. (1984). </a:t>
            </a:r>
            <a:r>
              <a:rPr lang="en-CA" i="1" dirty="0"/>
              <a:t>Teaching listening comprehension</a:t>
            </a:r>
            <a:r>
              <a:rPr lang="en-CA" dirty="0"/>
              <a:t>. Cambridge University Press.</a:t>
            </a:r>
          </a:p>
        </p:txBody>
      </p:sp>
    </p:spTree>
    <p:extLst>
      <p:ext uri="{BB962C8B-B14F-4D97-AF65-F5344CB8AC3E}">
        <p14:creationId xmlns:p14="http://schemas.microsoft.com/office/powerpoint/2010/main" val="5830004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E1CAC47-3D7F-446B-95CF-B7A08A6879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Lesson Flows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8785A87-41A8-4616-B351-24A68CD161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(</a:t>
            </a:r>
            <a:r>
              <a:rPr lang="en-US"/>
              <a:t>General Flow)</a:t>
            </a:r>
          </a:p>
        </p:txBody>
      </p:sp>
    </p:spTree>
    <p:extLst>
      <p:ext uri="{BB962C8B-B14F-4D97-AF65-F5344CB8AC3E}">
        <p14:creationId xmlns:p14="http://schemas.microsoft.com/office/powerpoint/2010/main" val="200856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0D698-4CBA-4F26-8F8A-C04BCC0AC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Environment Lesson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BD0D79-5928-4FC8-A6F7-8D109FFF4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Lead –in (activate background knowledge &amp; personalize topic)</a:t>
            </a:r>
          </a:p>
          <a:p>
            <a:pPr lvl="1"/>
            <a:r>
              <a:rPr lang="en-US" dirty="0"/>
              <a:t>Video</a:t>
            </a:r>
          </a:p>
          <a:p>
            <a:pPr lvl="1"/>
            <a:r>
              <a:rPr lang="en-US" dirty="0"/>
              <a:t>Pictures</a:t>
            </a:r>
          </a:p>
          <a:p>
            <a:r>
              <a:rPr lang="en-US" dirty="0"/>
              <a:t>Survey(activate background knowledge &amp; personalize topic)</a:t>
            </a:r>
          </a:p>
          <a:p>
            <a:pPr lvl="1"/>
            <a:r>
              <a:rPr lang="en-US" dirty="0"/>
              <a:t>Survey Feedback Discussion</a:t>
            </a:r>
          </a:p>
          <a:p>
            <a:r>
              <a:rPr lang="en-US" dirty="0"/>
              <a:t>Group discussion ( biggest problems earth faces)</a:t>
            </a:r>
          </a:p>
          <a:p>
            <a:r>
              <a:rPr lang="en-US" dirty="0"/>
              <a:t>Watch Video of 9 boundaries</a:t>
            </a:r>
          </a:p>
          <a:p>
            <a:r>
              <a:rPr lang="en-US" dirty="0"/>
              <a:t>Teach new or unknown words from video</a:t>
            </a:r>
          </a:p>
          <a:p>
            <a:r>
              <a:rPr lang="en-US" dirty="0"/>
              <a:t>Teacher led explanation of 9 boundaries </a:t>
            </a:r>
          </a:p>
          <a:p>
            <a:r>
              <a:rPr lang="en-US" dirty="0"/>
              <a:t>Group project ( Greenpeace)</a:t>
            </a:r>
          </a:p>
          <a:p>
            <a:r>
              <a:rPr lang="en-US" dirty="0"/>
              <a:t>Rotation Fair</a:t>
            </a:r>
          </a:p>
        </p:txBody>
      </p:sp>
    </p:spTree>
    <p:extLst>
      <p:ext uri="{BB962C8B-B14F-4D97-AF65-F5344CB8AC3E}">
        <p14:creationId xmlns:p14="http://schemas.microsoft.com/office/powerpoint/2010/main" val="7401041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146D3-8BDF-44E2-A992-731D19A4F3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PPP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044991-0295-4CF8-8C48-B75FD2FA5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Lead-in </a:t>
            </a:r>
            <a:r>
              <a:rPr lang="en-CA" dirty="0"/>
              <a:t>(Setting the context/ background information, activate background knowledge, personalize content)</a:t>
            </a:r>
          </a:p>
          <a:p>
            <a:endParaRPr lang="en-US" dirty="0"/>
          </a:p>
          <a:p>
            <a:r>
              <a:rPr lang="en-US" dirty="0"/>
              <a:t>Present ( Target language, grammar patterns, etc.)</a:t>
            </a:r>
          </a:p>
          <a:p>
            <a:endParaRPr lang="en-US" dirty="0"/>
          </a:p>
          <a:p>
            <a:r>
              <a:rPr lang="en-US" dirty="0"/>
              <a:t>Practice ( Controlled practice, Less controlled practice)</a:t>
            </a:r>
          </a:p>
          <a:p>
            <a:endParaRPr lang="en-US" dirty="0"/>
          </a:p>
          <a:p>
            <a:r>
              <a:rPr lang="en-US" dirty="0"/>
              <a:t>Produce ( Free Speaking or Writing activity)</a:t>
            </a:r>
          </a:p>
        </p:txBody>
      </p:sp>
    </p:spTree>
    <p:extLst>
      <p:ext uri="{BB962C8B-B14F-4D97-AF65-F5344CB8AC3E}">
        <p14:creationId xmlns:p14="http://schemas.microsoft.com/office/powerpoint/2010/main" val="656905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F1243-4487-4CFA-825E-6F1B8EC1A0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Task-feedback Cycle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FF26B3-216E-4DF6-9DA6-6F35C3CC0A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35549"/>
            <a:ext cx="8825659" cy="42545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Lead-in (Setting the context/ background information, activate background knowledge, personalize content)</a:t>
            </a:r>
          </a:p>
          <a:p>
            <a:endParaRPr lang="en-CA" dirty="0"/>
          </a:p>
          <a:p>
            <a:r>
              <a:rPr lang="en-CA" dirty="0"/>
              <a:t>Pre-teach key vocabulary/ grammatical structures</a:t>
            </a:r>
          </a:p>
          <a:p>
            <a:endParaRPr lang="en-CA" dirty="0"/>
          </a:p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Listen – focus on general understanding</a:t>
            </a:r>
          </a:p>
          <a:p>
            <a:endParaRPr lang="en-CA" dirty="0"/>
          </a:p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Listen – focus on details</a:t>
            </a:r>
          </a:p>
          <a:p>
            <a:endParaRPr lang="en-CA" dirty="0"/>
          </a:p>
          <a:p>
            <a:r>
              <a:rPr lang="en-CA" dirty="0"/>
              <a:t>Post-Listening discussion – Addressing problem/ questions</a:t>
            </a:r>
          </a:p>
          <a:p>
            <a:endParaRPr lang="en-CA" dirty="0"/>
          </a:p>
          <a:p>
            <a:r>
              <a:rPr lang="en-CA" dirty="0"/>
              <a:t>Productive Activity – Speaking or writing activity that connected to the key topic or aspects of what they listened to.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338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B3C76-A8DF-44C0-ADF3-16850B0C6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Speaking: PPP </a:t>
            </a:r>
            <a:br>
              <a:rPr lang="en-CA" dirty="0"/>
            </a:br>
            <a:r>
              <a:rPr lang="en-CA" sz="1800" dirty="0"/>
              <a:t>controlled, less-controlled, free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AED88-35CB-467F-A1BE-4BF16B3A14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5" y="2603500"/>
            <a:ext cx="6141196" cy="3416300"/>
          </a:xfrm>
        </p:spPr>
        <p:txBody>
          <a:bodyPr>
            <a:normAutofit fontScale="92500" lnSpcReduction="20000"/>
          </a:bodyPr>
          <a:lstStyle/>
          <a:p>
            <a:r>
              <a:rPr lang="en-CA" dirty="0"/>
              <a:t>Present the context</a:t>
            </a:r>
          </a:p>
          <a:p>
            <a:r>
              <a:rPr lang="en-CA" dirty="0"/>
              <a:t>Present the target language</a:t>
            </a:r>
          </a:p>
          <a:p>
            <a:r>
              <a:rPr lang="en-CA" dirty="0"/>
              <a:t>Students drill the target language through repetition activities</a:t>
            </a:r>
          </a:p>
          <a:p>
            <a:r>
              <a:rPr lang="en-CA" dirty="0"/>
              <a:t>Students do a less-controlled activity where they have a language guideline but may also use creatively use the language</a:t>
            </a:r>
          </a:p>
          <a:p>
            <a:r>
              <a:rPr lang="en-CA" dirty="0"/>
              <a:t>Students do a free activity in which they must naturally use the new target language for a specific purpose (without needing to reference it).</a:t>
            </a:r>
          </a:p>
          <a:p>
            <a:r>
              <a:rPr lang="en-CA" dirty="0"/>
              <a:t>Teacher gives feedback to learners highlighting any inaccuracies or issues </a:t>
            </a:r>
          </a:p>
        </p:txBody>
      </p:sp>
      <p:pic>
        <p:nvPicPr>
          <p:cNvPr id="2050" name="Picture 2" descr="Image result for controlled less controlled free">
            <a:extLst>
              <a:ext uri="{FF2B5EF4-FFF2-40B4-BE49-F238E27FC236}">
                <a16:creationId xmlns:a16="http://schemas.microsoft.com/office/drawing/2014/main" id="{8B023E84-01E2-4202-915A-CB909F466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151" y="2886075"/>
            <a:ext cx="45529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0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03F3-CC33-4FA9-BD20-D6A6E0A7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567F-5B65-4A5E-99C0-F79053A7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Are there any problems you notice with this approach?</a:t>
            </a:r>
          </a:p>
          <a:p>
            <a:endParaRPr lang="en-CA" dirty="0"/>
          </a:p>
          <a:p>
            <a:r>
              <a:rPr lang="en-CA" dirty="0"/>
              <a:t>What are some of the benefits and drawbacks of a PPP or controlled, less-controlled, free lesson?</a:t>
            </a:r>
          </a:p>
          <a:p>
            <a:endParaRPr lang="en-CA" dirty="0"/>
          </a:p>
          <a:p>
            <a:r>
              <a:rPr lang="en-CA" dirty="0"/>
              <a:t>Who would benefit most and least from this structure of lesson?</a:t>
            </a:r>
          </a:p>
        </p:txBody>
      </p:sp>
    </p:spTree>
    <p:extLst>
      <p:ext uri="{BB962C8B-B14F-4D97-AF65-F5344CB8AC3E}">
        <p14:creationId xmlns:p14="http://schemas.microsoft.com/office/powerpoint/2010/main" val="3896360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A3089-4BFD-410D-9345-37713A805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Listening: Task Feedback Cycle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F845DF-9324-490E-80C9-05B359CF0A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5716901" cy="3880427"/>
          </a:xfrm>
        </p:spPr>
        <p:txBody>
          <a:bodyPr>
            <a:normAutofit/>
          </a:bodyPr>
          <a:lstStyle/>
          <a:p>
            <a:r>
              <a:rPr lang="en-CA" dirty="0"/>
              <a:t>Lead-in (Setting the context/ background information)</a:t>
            </a:r>
          </a:p>
          <a:p>
            <a:r>
              <a:rPr lang="en-CA" dirty="0"/>
              <a:t>Pre-teach key vocabulary/ grammatical structures</a:t>
            </a:r>
          </a:p>
          <a:p>
            <a:r>
              <a:rPr lang="en-CA" dirty="0"/>
              <a:t>1</a:t>
            </a:r>
            <a:r>
              <a:rPr lang="en-CA" baseline="30000" dirty="0"/>
              <a:t>st</a:t>
            </a:r>
            <a:r>
              <a:rPr lang="en-CA" dirty="0"/>
              <a:t> Listen – focus on general understanding</a:t>
            </a:r>
          </a:p>
          <a:p>
            <a:r>
              <a:rPr lang="en-CA" dirty="0"/>
              <a:t>2</a:t>
            </a:r>
            <a:r>
              <a:rPr lang="en-CA" baseline="30000" dirty="0"/>
              <a:t>nd</a:t>
            </a:r>
            <a:r>
              <a:rPr lang="en-CA" dirty="0"/>
              <a:t> Listen – focus on details</a:t>
            </a:r>
          </a:p>
          <a:p>
            <a:r>
              <a:rPr lang="en-CA" dirty="0"/>
              <a:t>Post-Listening discussion – Addressing problem/ questions</a:t>
            </a:r>
          </a:p>
          <a:p>
            <a:r>
              <a:rPr lang="en-CA" dirty="0"/>
              <a:t>Productive Activity – Speaking or writing activity that connected to the key topic or aspects of what they listened to. </a:t>
            </a:r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A00AC6-FBC6-4349-AC70-3937058F3F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928" y="2446918"/>
            <a:ext cx="4407476" cy="380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17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277722-39FE-4AED-A231-A4C5768CB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Listening 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4D27EB-353A-4B89-9D40-4EDDBC8BC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Video clips – between 1 – 3 mins max</a:t>
            </a:r>
          </a:p>
          <a:p>
            <a:r>
              <a:rPr lang="en-CA" dirty="0"/>
              <a:t>Audio clips – between 1 – 3 mins max</a:t>
            </a:r>
          </a:p>
          <a:p>
            <a:r>
              <a:rPr lang="en-CA" dirty="0"/>
              <a:t>Teacher</a:t>
            </a:r>
          </a:p>
          <a:p>
            <a:pPr lvl="1"/>
            <a:r>
              <a:rPr lang="en-CA" dirty="0"/>
              <a:t>Speaking</a:t>
            </a:r>
          </a:p>
          <a:p>
            <a:pPr lvl="1"/>
            <a:r>
              <a:rPr lang="en-CA" dirty="0"/>
              <a:t>Reading</a:t>
            </a:r>
          </a:p>
          <a:p>
            <a:r>
              <a:rPr lang="en-CA" dirty="0"/>
              <a:t>Student</a:t>
            </a:r>
          </a:p>
          <a:p>
            <a:pPr lvl="1"/>
            <a:r>
              <a:rPr lang="en-CA" dirty="0"/>
              <a:t>Discussion</a:t>
            </a:r>
          </a:p>
          <a:p>
            <a:pPr lvl="1"/>
            <a:r>
              <a:rPr lang="en-CA" dirty="0"/>
              <a:t>presentation</a:t>
            </a:r>
          </a:p>
        </p:txBody>
      </p:sp>
      <p:sp>
        <p:nvSpPr>
          <p:cNvPr id="4" name="Star: 6 Points 3">
            <a:extLst>
              <a:ext uri="{FF2B5EF4-FFF2-40B4-BE49-F238E27FC236}">
                <a16:creationId xmlns:a16="http://schemas.microsoft.com/office/drawing/2014/main" id="{AF4FA377-3276-47AE-8F74-F8C22357590C}"/>
              </a:ext>
            </a:extLst>
          </p:cNvPr>
          <p:cNvSpPr/>
          <p:nvPr/>
        </p:nvSpPr>
        <p:spPr>
          <a:xfrm>
            <a:off x="7249099" y="2192356"/>
            <a:ext cx="4373696" cy="4296579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Important to chunk (pause the audio) to give students time to comprehend. Lower level students will need more chunking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FF2A098-A34F-4BDD-B3BE-98D779740CC5}"/>
              </a:ext>
            </a:extLst>
          </p:cNvPr>
          <p:cNvCxnSpPr/>
          <p:nvPr/>
        </p:nvCxnSpPr>
        <p:spPr>
          <a:xfrm>
            <a:off x="5805889" y="3018622"/>
            <a:ext cx="2071171" cy="782197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94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9003F3-CC33-4FA9-BD20-D6A6E0A7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Critical Thinking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567F-5B65-4A5E-99C0-F79053A77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Are there any problems you notice with this approach?</a:t>
            </a:r>
          </a:p>
          <a:p>
            <a:endParaRPr lang="en-CA" dirty="0"/>
          </a:p>
          <a:p>
            <a:r>
              <a:rPr lang="en-CA" dirty="0"/>
              <a:t>What are some of the benefits and drawbacks of a following a task-feedback cycle lesson?</a:t>
            </a:r>
          </a:p>
          <a:p>
            <a:endParaRPr lang="en-CA" dirty="0"/>
          </a:p>
          <a:p>
            <a:r>
              <a:rPr lang="en-CA" dirty="0"/>
              <a:t>Who would benefit most and least from this structure of lesson?</a:t>
            </a:r>
          </a:p>
        </p:txBody>
      </p:sp>
    </p:spTree>
    <p:extLst>
      <p:ext uri="{BB962C8B-B14F-4D97-AF65-F5344CB8AC3E}">
        <p14:creationId xmlns:p14="http://schemas.microsoft.com/office/powerpoint/2010/main" val="3016890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44477FF-D931-4199-86EB-B679C982B3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Speaking &amp; Listening	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B5587378-F1F3-487F-9736-232A29F68C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8987405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542</TotalTime>
  <Words>1209</Words>
  <Application>Microsoft Office PowerPoint</Application>
  <PresentationFormat>Widescreen</PresentationFormat>
  <Paragraphs>224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맑은 고딕</vt:lpstr>
      <vt:lpstr>Arial</vt:lpstr>
      <vt:lpstr>Century Gothic</vt:lpstr>
      <vt:lpstr>Wingdings</vt:lpstr>
      <vt:lpstr>Wingdings 3</vt:lpstr>
      <vt:lpstr>Ion Boardroom</vt:lpstr>
      <vt:lpstr>Teaching Listening &amp; Speaking</vt:lpstr>
      <vt:lpstr>Key Points</vt:lpstr>
      <vt:lpstr>Past Lesson Flow Suggestions</vt:lpstr>
      <vt:lpstr>Speaking: PPP  controlled, less-controlled, free</vt:lpstr>
      <vt:lpstr>Critical Thinking</vt:lpstr>
      <vt:lpstr>Listening: Task Feedback Cycle</vt:lpstr>
      <vt:lpstr>Listening Sources</vt:lpstr>
      <vt:lpstr>Critical Thinking</vt:lpstr>
      <vt:lpstr>Speaking &amp; Listening </vt:lpstr>
      <vt:lpstr>New Important Features</vt:lpstr>
      <vt:lpstr>4 Strands  ( Paul Nation)</vt:lpstr>
      <vt:lpstr>4 Strands  ( Paul Nation)</vt:lpstr>
      <vt:lpstr>4 Strands  ( Paul Nation)</vt:lpstr>
      <vt:lpstr>4 Strands  ( Paul Nation)</vt:lpstr>
      <vt:lpstr>A Focus on Speaking</vt:lpstr>
      <vt:lpstr>Accuracy  Fluency</vt:lpstr>
      <vt:lpstr>Accuracy  Fluency</vt:lpstr>
      <vt:lpstr>Bank: Types of Speaking Activities</vt:lpstr>
      <vt:lpstr>Useful sites</vt:lpstr>
      <vt:lpstr>A Focus on Listening</vt:lpstr>
      <vt:lpstr>Top down  Bottom up Processing</vt:lpstr>
      <vt:lpstr>Accuracy  Fluency</vt:lpstr>
      <vt:lpstr>Accuracy  Fluency</vt:lpstr>
      <vt:lpstr>Bank: Types of Listening Activities</vt:lpstr>
      <vt:lpstr>Graphic Organizers</vt:lpstr>
      <vt:lpstr>PowerPoint Presentation</vt:lpstr>
      <vt:lpstr>PowerPoint Presentation</vt:lpstr>
      <vt:lpstr>PowerPoint Presentation</vt:lpstr>
      <vt:lpstr>List of sites</vt:lpstr>
      <vt:lpstr>Key Points Listening &amp; Speaking Lessons</vt:lpstr>
      <vt:lpstr>Reflective Thinking</vt:lpstr>
      <vt:lpstr>Critical Thinking</vt:lpstr>
      <vt:lpstr>Applying PPP and Task Feedback Cycle</vt:lpstr>
      <vt:lpstr>PowerPoint Presentation</vt:lpstr>
      <vt:lpstr>Lesson Flows</vt:lpstr>
      <vt:lpstr>Environment Lesson</vt:lpstr>
      <vt:lpstr>PPP</vt:lpstr>
      <vt:lpstr>Task-feedback Cycle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Teaching Listening &amp; Speaking</dc:title>
  <dc:creator>Whitehead, George E.K. (Prof.)</dc:creator>
  <cp:lastModifiedBy>George Whitehead</cp:lastModifiedBy>
  <cp:revision>48</cp:revision>
  <dcterms:created xsi:type="dcterms:W3CDTF">2018-02-01T04:14:36Z</dcterms:created>
  <dcterms:modified xsi:type="dcterms:W3CDTF">2018-04-10T14:50:22Z</dcterms:modified>
</cp:coreProperties>
</file>