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73" r:id="rId3"/>
    <p:sldId id="298" r:id="rId4"/>
    <p:sldId id="277" r:id="rId5"/>
    <p:sldId id="299" r:id="rId6"/>
    <p:sldId id="275" r:id="rId7"/>
    <p:sldId id="262" r:id="rId8"/>
    <p:sldId id="300" r:id="rId9"/>
    <p:sldId id="264" r:id="rId10"/>
    <p:sldId id="266" r:id="rId11"/>
    <p:sldId id="281" r:id="rId12"/>
    <p:sldId id="301" r:id="rId13"/>
    <p:sldId id="302" r:id="rId14"/>
    <p:sldId id="282" r:id="rId15"/>
    <p:sldId id="303" r:id="rId16"/>
    <p:sldId id="284" r:id="rId17"/>
    <p:sldId id="285" r:id="rId18"/>
    <p:sldId id="286" r:id="rId19"/>
    <p:sldId id="287" r:id="rId20"/>
    <p:sldId id="288" r:id="rId21"/>
    <p:sldId id="289" r:id="rId22"/>
    <p:sldId id="291" r:id="rId23"/>
    <p:sldId id="293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5" d="100"/>
          <a:sy n="75" d="100"/>
        </p:scale>
        <p:origin x="84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0667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99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66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6039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509221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65992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620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568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57697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539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8742498-C573-4097-BD68-BE2B11B44CD8}" type="datetimeFigureOut">
              <a:rPr lang="en-CA" smtClean="0"/>
              <a:t>09/08/2019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A77064-BE89-47E1-9CE6-767538A8F84B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5473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EA46-8441-42D7-8B49-3B4666E8A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Teaching a receptive lesson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F94A-3745-4F0A-AAEE-45D72E44A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Approaching Listening &amp; Reading</a:t>
            </a:r>
          </a:p>
        </p:txBody>
      </p:sp>
    </p:spTree>
    <p:extLst>
      <p:ext uri="{BB962C8B-B14F-4D97-AF65-F5344CB8AC3E}">
        <p14:creationId xmlns:p14="http://schemas.microsoft.com/office/powerpoint/2010/main" val="294222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DE84-FDB4-4B12-B89C-7DCF0C87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Bank: productive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A636-2EB0-434E-8E9A-9EB41FE3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950446" cy="3416300"/>
          </a:xfrm>
        </p:spPr>
        <p:txBody>
          <a:bodyPr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Discussions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Role-play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Debate 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Dialogues</a:t>
            </a:r>
          </a:p>
          <a:p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B7768F-04FE-4DE7-8443-1D6B26D7E0C1}"/>
              </a:ext>
            </a:extLst>
          </p:cNvPr>
          <p:cNvSpPr txBox="1">
            <a:spLocks/>
          </p:cNvSpPr>
          <p:nvPr/>
        </p:nvSpPr>
        <p:spPr>
          <a:xfrm>
            <a:off x="3854077" y="2501900"/>
            <a:ext cx="3950446" cy="4559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Explaining</a:t>
            </a:r>
          </a:p>
          <a:p>
            <a:r>
              <a:rPr lang="en-CA" dirty="0"/>
              <a:t>Planning</a:t>
            </a:r>
          </a:p>
          <a:p>
            <a:r>
              <a:rPr lang="en-CA" dirty="0"/>
              <a:t>Group Projects</a:t>
            </a:r>
          </a:p>
          <a:p>
            <a:r>
              <a:rPr lang="en-CA" dirty="0"/>
              <a:t>Presentations</a:t>
            </a:r>
          </a:p>
          <a:p>
            <a:r>
              <a:rPr lang="en-CA" dirty="0"/>
              <a:t>Make a video</a:t>
            </a:r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FED179-BA5A-4A68-8B17-CD24B757682A}"/>
              </a:ext>
            </a:extLst>
          </p:cNvPr>
          <p:cNvSpPr txBox="1">
            <a:spLocks/>
          </p:cNvSpPr>
          <p:nvPr/>
        </p:nvSpPr>
        <p:spPr>
          <a:xfrm>
            <a:off x="7665124" y="1612900"/>
            <a:ext cx="3950446" cy="509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Write something</a:t>
            </a:r>
          </a:p>
          <a:p>
            <a:pPr lvl="1"/>
            <a:r>
              <a:rPr lang="en-CA" dirty="0"/>
              <a:t>Self-reflection</a:t>
            </a:r>
          </a:p>
          <a:p>
            <a:pPr lvl="1"/>
            <a:r>
              <a:rPr lang="en-CA" dirty="0"/>
              <a:t>Summary</a:t>
            </a:r>
          </a:p>
          <a:p>
            <a:pPr lvl="1"/>
            <a:r>
              <a:rPr lang="en-CA" dirty="0"/>
              <a:t>What happens next</a:t>
            </a:r>
          </a:p>
          <a:p>
            <a:pPr lvl="1"/>
            <a:r>
              <a:rPr lang="en-CA" dirty="0"/>
              <a:t>Rewrite the story</a:t>
            </a:r>
          </a:p>
          <a:p>
            <a:pPr lvl="2"/>
            <a:r>
              <a:rPr lang="en-CA" dirty="0"/>
              <a:t>Make it scary, funny, sad etc. </a:t>
            </a:r>
          </a:p>
          <a:p>
            <a:r>
              <a:rPr lang="en-CA" dirty="0"/>
              <a:t>Make something</a:t>
            </a:r>
          </a:p>
          <a:p>
            <a:pPr lvl="1"/>
            <a:r>
              <a:rPr lang="en-CA" dirty="0"/>
              <a:t>A menu</a:t>
            </a:r>
          </a:p>
          <a:p>
            <a:pPr lvl="1"/>
            <a:r>
              <a:rPr lang="en-CA" dirty="0"/>
              <a:t>Poster</a:t>
            </a:r>
          </a:p>
          <a:p>
            <a:pPr lvl="1"/>
            <a:r>
              <a:rPr lang="en-CA" dirty="0"/>
              <a:t>Schedule</a:t>
            </a:r>
          </a:p>
          <a:p>
            <a:pPr lvl="1"/>
            <a:r>
              <a:rPr lang="en-CA" dirty="0"/>
              <a:t>Plan</a:t>
            </a:r>
          </a:p>
          <a:p>
            <a:pPr lvl="1"/>
            <a:r>
              <a:rPr lang="en-CA" dirty="0"/>
              <a:t>Brochure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720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B72055-D9EF-4440-B256-4D51D5521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 Organizers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27F3DE-53E4-4277-9322-5FD79F04F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21F42-4F45-4120-8F3A-C4B311353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1513-A862-41A6-B1BD-6273BB5F4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22E261-46DB-4E7B-92CB-FFFF09E6C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1" y="76199"/>
            <a:ext cx="4754880" cy="6781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A51F05-09B3-4B1F-B68C-7CABED24D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422" y="0"/>
            <a:ext cx="5229826" cy="678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14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FBBE-376A-418C-B805-D9AFDB78C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199B-C0A3-4972-8CC6-23CACD10A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BA9B86-F21C-41DC-8726-0F964564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569" y="2093976"/>
            <a:ext cx="4684377" cy="3265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D1425-01F7-4BCA-AF8B-43BCAB13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827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1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32A4D-D3CC-4C51-964B-34E0AFF8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0C27B-4772-4D7C-98F7-BA7EE8EE6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CA808-F264-4A46-9887-7DD36F01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968" y="373544"/>
            <a:ext cx="9225280" cy="64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09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1257E-EDEA-43C1-A559-96DABDE29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45655-C3C0-4B6F-AE8E-33F1B42BCC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E6AA25-A506-40ED-A703-5CE662311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878" y="2612644"/>
            <a:ext cx="4625122" cy="2410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D9CAF4-9B6C-4C70-A073-48F7A7AC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48024" y="330199"/>
            <a:ext cx="4975951" cy="6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20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D452-1102-44CC-933D-986630551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8CC45-F54C-4C1D-A751-92C6AA2D6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F356E-A2CA-409C-A556-7EC7073C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48572" y="1047496"/>
            <a:ext cx="5026726" cy="607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07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5DCFF-94E1-45E5-B9CD-0EDC59FE6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6E19A-5E73-4B2F-B193-4C9C79B47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A37209-306E-4191-9CD9-C890FD9B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4" y="0"/>
            <a:ext cx="5179051" cy="66802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433280-EA6A-4B9D-A661-D5950A39E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496" y="63499"/>
            <a:ext cx="5077501" cy="6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51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9A166-2274-4763-B406-07061D55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D204F-6354-441E-B22D-1D50A0405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60EF3-E35A-4961-96C0-55C99519D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5" y="0"/>
            <a:ext cx="527101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6F05EC-912C-424A-9019-2022A8C9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945" y="934720"/>
            <a:ext cx="6427216" cy="489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26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55F8-775B-4210-BD9B-EC26DA62F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1BF1B-D403-401C-85AA-12126AA8A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E9373-8DC5-4DDF-B1A8-AF1B5EF8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82" y="391160"/>
            <a:ext cx="7565476" cy="5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3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050FB-FA8A-4995-B97F-928C28A61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 about The purpose  &amp; Focus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9C0A6-ACA8-4977-BAD0-2F2D07155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1F25-80AB-437D-BA97-690EFD69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4B51C-34D0-48C0-A2AC-7A7DBB23B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E4CDEE-2F73-4F73-B28E-857AFE13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95" y="0"/>
            <a:ext cx="527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8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D9A6-23D8-47BE-B1C1-76EF9C1B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F0AB7-47B1-4E18-9B54-7CD0C4CD41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9C33A3-F051-4649-BD68-567AC913D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641" y="720970"/>
            <a:ext cx="7658940" cy="545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8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C1E81-3A57-4BDC-B24C-2A4DF6B54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Reflective Thinking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60AAF2-103B-42AE-817F-F633985BF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 and apply</a:t>
            </a:r>
          </a:p>
        </p:txBody>
      </p:sp>
    </p:spTree>
    <p:extLst>
      <p:ext uri="{BB962C8B-B14F-4D97-AF65-F5344CB8AC3E}">
        <p14:creationId xmlns:p14="http://schemas.microsoft.com/office/powerpoint/2010/main" val="222542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14C2-DA2E-41F8-9051-F6C3505E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Applying the Task Feedback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697A-05D6-4709-9132-9FE05C83D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Without looking at last class’s notes</a:t>
            </a:r>
          </a:p>
          <a:p>
            <a:endParaRPr lang="en-US" dirty="0"/>
          </a:p>
          <a:p>
            <a:r>
              <a:rPr lang="en-US" dirty="0"/>
              <a:t>Create a listening/ reading lesson following the general flow of the task feedback cycle</a:t>
            </a:r>
          </a:p>
          <a:p>
            <a:endParaRPr lang="en-US" dirty="0"/>
          </a:p>
          <a:p>
            <a:r>
              <a:rPr lang="en-US" dirty="0"/>
              <a:t>50 minute class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827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A1E-50AD-4911-BD41-254975F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8A78-623F-4686-A3EF-3B3BA70D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Ur, P. (1981). </a:t>
            </a:r>
            <a:r>
              <a:rPr lang="en-CA" i="1" dirty="0"/>
              <a:t>Discussions that work: Task-centred fluency practice</a:t>
            </a:r>
            <a:r>
              <a:rPr lang="en-CA" dirty="0"/>
              <a:t>. Cambridge University Press.</a:t>
            </a:r>
          </a:p>
          <a:p>
            <a:r>
              <a:rPr lang="en-CA" dirty="0"/>
              <a:t>Ur, P. (1984). </a:t>
            </a:r>
            <a:r>
              <a:rPr lang="en-CA" i="1" dirty="0"/>
              <a:t>Teaching listening comprehension</a:t>
            </a:r>
            <a:r>
              <a:rPr lang="en-CA" dirty="0"/>
              <a:t>.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58300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3DAD-4094-4EB8-AA0C-0309F50A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Purpose of listening or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CF16C-95BD-47F0-94C2-041E68AF8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Getting general information ( general comprehension)</a:t>
            </a:r>
          </a:p>
          <a:p>
            <a:r>
              <a:rPr lang="en-CA" dirty="0"/>
              <a:t>Getting specific information ( accuracy)</a:t>
            </a:r>
          </a:p>
          <a:p>
            <a:r>
              <a:rPr lang="en-CA" dirty="0"/>
              <a:t>For pleasure or interest (extensive)</a:t>
            </a:r>
          </a:p>
          <a:p>
            <a:endParaRPr lang="en-CA" dirty="0"/>
          </a:p>
          <a:p>
            <a:r>
              <a:rPr lang="en-CA" dirty="0"/>
              <a:t>(see Nation 2010)</a:t>
            </a:r>
          </a:p>
        </p:txBody>
      </p:sp>
    </p:spTree>
    <p:extLst>
      <p:ext uri="{BB962C8B-B14F-4D97-AF65-F5344CB8AC3E}">
        <p14:creationId xmlns:p14="http://schemas.microsoft.com/office/powerpoint/2010/main" val="235816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AB42-C995-41C8-B937-C5F77AA8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Top down </a:t>
            </a:r>
            <a:r>
              <a:rPr lang="en-US" dirty="0">
                <a:sym typeface="Wingdings" panose="05000000000000000000" pitchFamily="2" charset="2"/>
              </a:rPr>
              <a:t> Bottom up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80736-376D-4704-94A9-8858B85FB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354" t="25555" r="29166" b="25555"/>
          <a:stretch/>
        </p:blipFill>
        <p:spPr>
          <a:xfrm>
            <a:off x="1454878" y="2286001"/>
            <a:ext cx="2984500" cy="3352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4D210E-9D2A-4883-B6EF-D8EF41749D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92" t="21111" r="30417" b="30000"/>
          <a:stretch/>
        </p:blipFill>
        <p:spPr>
          <a:xfrm>
            <a:off x="8635272" y="2286001"/>
            <a:ext cx="2717800" cy="335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3924B0-CE08-41CD-ADC4-F86BC2032790}"/>
              </a:ext>
            </a:extLst>
          </p:cNvPr>
          <p:cNvSpPr/>
          <p:nvPr/>
        </p:nvSpPr>
        <p:spPr>
          <a:xfrm>
            <a:off x="4730750" y="1674674"/>
            <a:ext cx="3613150" cy="175432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A bottom up view of reading occurs as decoding letters leads to words and words into sentences, and through the process the reader obtains and understands the meaning of the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4C6F48-DDA6-4DC9-9ADB-CEEED4FCDED4}"/>
              </a:ext>
            </a:extLst>
          </p:cNvPr>
          <p:cNvSpPr/>
          <p:nvPr/>
        </p:nvSpPr>
        <p:spPr>
          <a:xfrm>
            <a:off x="4730751" y="4558867"/>
            <a:ext cx="3613150" cy="147732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CA" dirty="0"/>
              <a:t>A top down view is seen as a process in which the readers’ prior knowledge of the text structure and text content guides them toward meaning. </a:t>
            </a:r>
          </a:p>
        </p:txBody>
      </p:sp>
    </p:spTree>
    <p:extLst>
      <p:ext uri="{BB962C8B-B14F-4D97-AF65-F5344CB8AC3E}">
        <p14:creationId xmlns:p14="http://schemas.microsoft.com/office/powerpoint/2010/main" val="1492424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55C2A-8D48-4C74-8626-38ED16377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Interactive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994FF-A96D-44EC-833D-29D2997E6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844322" cy="3593591"/>
          </a:xfrm>
        </p:spPr>
        <p:txBody>
          <a:bodyPr/>
          <a:lstStyle/>
          <a:p>
            <a:r>
              <a:rPr lang="en-CA" dirty="0"/>
              <a:t>Contemporary second language reading specialists favour the interactive model of reading for the reason that second language readers actively construct meaning of a text by simultaneously utilizing their background knowledge and the information in the text.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858B7-7A49-411D-8363-027860D45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95" t="19630" r="31251" b="25926"/>
          <a:stretch/>
        </p:blipFill>
        <p:spPr>
          <a:xfrm>
            <a:off x="7442200" y="382385"/>
            <a:ext cx="4271962" cy="61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3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3D4B-DD86-4AD8-A4EE-7BF1064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 </a:t>
            </a:r>
            <a:r>
              <a:rPr lang="en-US" dirty="0">
                <a:sym typeface="Wingdings" panose="05000000000000000000" pitchFamily="2" charset="2"/>
              </a:rPr>
              <a:t> Fluency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C3C2-813A-450F-8F96-AEDD89AD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519" y="2547687"/>
            <a:ext cx="5243804" cy="3927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Meaning and message focused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Focus on the message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Focus on general understanding and interpretation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ACE04-CAE6-4F25-87E3-04C419EA7275}"/>
              </a:ext>
            </a:extLst>
          </p:cNvPr>
          <p:cNvSpPr txBox="1">
            <a:spLocks/>
          </p:cNvSpPr>
          <p:nvPr/>
        </p:nvSpPr>
        <p:spPr>
          <a:xfrm>
            <a:off x="1097035" y="2547687"/>
            <a:ext cx="5243804" cy="39279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Detail focus</a:t>
            </a:r>
          </a:p>
          <a:p>
            <a:pPr marL="0" indent="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1. Focus on the correct details</a:t>
            </a:r>
          </a:p>
          <a:p>
            <a:pPr marL="0" indent="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defTabSz="9144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2. Attention drawn to new language items and constructs and their use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8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45DF-9324-490E-80C9-05B359CF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716901" cy="388042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Lead-in (Setting the context/ background information)</a:t>
            </a:r>
          </a:p>
          <a:p>
            <a:r>
              <a:rPr lang="en-CA" dirty="0"/>
              <a:t>Pre-teach key vocabulary/ grammatical structures</a:t>
            </a:r>
          </a:p>
          <a:p>
            <a:r>
              <a:rPr lang="en-CA" dirty="0"/>
              <a:t>1</a:t>
            </a:r>
            <a:r>
              <a:rPr lang="en-CA" baseline="30000" dirty="0"/>
              <a:t>st </a:t>
            </a:r>
            <a:r>
              <a:rPr lang="en-CA" dirty="0"/>
              <a:t>– focus on general understanding</a:t>
            </a:r>
          </a:p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– focus on details</a:t>
            </a:r>
          </a:p>
          <a:p>
            <a:r>
              <a:rPr lang="en-CA" dirty="0"/>
              <a:t>Post-task discussion – Addressing problem/ questions</a:t>
            </a:r>
          </a:p>
          <a:p>
            <a:r>
              <a:rPr lang="en-CA" dirty="0"/>
              <a:t>Productive Activity – Speaking or writing activity that connected to the key topic or aspects of what they read or listened to.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00AC6-FBC6-4349-AC70-3937058F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8" y="2446918"/>
            <a:ext cx="4407476" cy="3801481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0028D84-295F-4B1C-8F08-AD56DA6E1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Receptive lesson: task feedback cycle</a:t>
            </a:r>
          </a:p>
        </p:txBody>
      </p:sp>
    </p:spTree>
    <p:extLst>
      <p:ext uri="{BB962C8B-B14F-4D97-AF65-F5344CB8AC3E}">
        <p14:creationId xmlns:p14="http://schemas.microsoft.com/office/powerpoint/2010/main" val="289381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A5C57-DD8D-4185-8441-7BCE39926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lesson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9B96B-E357-4776-8A2C-FBBBF76CC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 dirty="0"/>
              <a:t>Teacher introduces the topic being presented in the class listening of reading through a class discussion, pictures, video etc.</a:t>
            </a:r>
          </a:p>
          <a:p>
            <a:r>
              <a:rPr lang="en-CA" dirty="0"/>
              <a:t>Teacher then tells Ss that before they listen/read they are going to learn some of the Key words. </a:t>
            </a:r>
          </a:p>
          <a:p>
            <a:r>
              <a:rPr lang="en-CA" dirty="0"/>
              <a:t>Teacher teaches the vocabulary ( in the way we have covered in class: FUMP – application- check)</a:t>
            </a:r>
          </a:p>
          <a:p>
            <a:r>
              <a:rPr lang="en-CA" dirty="0"/>
              <a:t>Teacher gives students their first reading/listening task ( i.e. a graphic organizer)</a:t>
            </a:r>
          </a:p>
          <a:p>
            <a:r>
              <a:rPr lang="en-CA" dirty="0"/>
              <a:t>Teacher checks to see if at least 80% of the students could successfully complete 80% of the task correctly. </a:t>
            </a:r>
          </a:p>
          <a:p>
            <a:r>
              <a:rPr lang="en-CA" dirty="0"/>
              <a:t>If yes, move on to the next activity… if no, have the students redo the task.</a:t>
            </a:r>
          </a:p>
          <a:p>
            <a:r>
              <a:rPr lang="en-CA" dirty="0"/>
              <a:t>Once 80% of Ss have completed 80% of the task correctly – go over the answers and discuss in more detail clarifying anything that students are still confused about. </a:t>
            </a:r>
          </a:p>
          <a:p>
            <a:r>
              <a:rPr lang="en-CA" dirty="0"/>
              <a:t>Move on to a productive activity where students apply what they have listened or read about to a real word task. </a:t>
            </a:r>
          </a:p>
          <a:p>
            <a:r>
              <a:rPr lang="en-CA" dirty="0"/>
              <a:t>Review key words</a:t>
            </a:r>
          </a:p>
          <a:p>
            <a:r>
              <a:rPr lang="en-CA" dirty="0"/>
              <a:t>Wrap-up class</a:t>
            </a:r>
          </a:p>
        </p:txBody>
      </p:sp>
    </p:spTree>
    <p:extLst>
      <p:ext uri="{BB962C8B-B14F-4D97-AF65-F5344CB8AC3E}">
        <p14:creationId xmlns:p14="http://schemas.microsoft.com/office/powerpoint/2010/main" val="933389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DE84-FDB4-4B12-B89C-7DCF0C87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Bank: Types of Receptive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A636-2EB0-434E-8E9A-9EB41FE3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950446" cy="3416300"/>
          </a:xfrm>
        </p:spPr>
        <p:txBody>
          <a:bodyPr>
            <a:normAutofit fontScale="92500" lnSpcReduction="20000"/>
          </a:bodyPr>
          <a:lstStyle/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Ordering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Gap-fill/ Cloze activity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Graphic organizers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Summarizing in L1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Summarizing in L2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Translating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Dictation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 the mistake</a:t>
            </a:r>
          </a:p>
          <a:p>
            <a: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CA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Predict and check</a:t>
            </a:r>
          </a:p>
          <a:p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B7768F-04FE-4DE7-8443-1D6B26D7E0C1}"/>
              </a:ext>
            </a:extLst>
          </p:cNvPr>
          <p:cNvSpPr txBox="1">
            <a:spLocks/>
          </p:cNvSpPr>
          <p:nvPr/>
        </p:nvSpPr>
        <p:spPr>
          <a:xfrm>
            <a:off x="5345955" y="2603500"/>
            <a:ext cx="39504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Writing down questions they have when reading/ listening</a:t>
            </a:r>
          </a:p>
          <a:p>
            <a:r>
              <a:rPr lang="en-CA" dirty="0"/>
              <a:t>Ticking items on a list</a:t>
            </a:r>
          </a:p>
          <a:p>
            <a:r>
              <a:rPr lang="en-CA" dirty="0"/>
              <a:t>Taking notes</a:t>
            </a:r>
          </a:p>
          <a:p>
            <a:r>
              <a:rPr lang="en-CA" dirty="0"/>
              <a:t>Comprehension questions</a:t>
            </a:r>
          </a:p>
          <a:p>
            <a:pPr lvl="1"/>
            <a:r>
              <a:rPr lang="en-CA" dirty="0"/>
              <a:t>Multiple choice</a:t>
            </a:r>
          </a:p>
          <a:p>
            <a:pPr lvl="1"/>
            <a:r>
              <a:rPr lang="en-CA" dirty="0"/>
              <a:t>True/ false</a:t>
            </a:r>
          </a:p>
          <a:p>
            <a:pPr lvl="1"/>
            <a:r>
              <a:rPr lang="en-CA" dirty="0"/>
              <a:t>Open ended</a:t>
            </a:r>
          </a:p>
          <a:p>
            <a:r>
              <a:rPr lang="en-CA" dirty="0"/>
              <a:t>Listen/ Read &amp; Draw</a:t>
            </a:r>
          </a:p>
          <a:p>
            <a:r>
              <a:rPr lang="en-CA" dirty="0"/>
              <a:t>Explain to a friend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92B061-4718-442C-9AFA-D6F6F420A9E5}"/>
              </a:ext>
            </a:extLst>
          </p:cNvPr>
          <p:cNvSpPr txBox="1">
            <a:spLocks/>
          </p:cNvSpPr>
          <p:nvPr/>
        </p:nvSpPr>
        <p:spPr>
          <a:xfrm>
            <a:off x="9296401" y="2800350"/>
            <a:ext cx="2425699" cy="29718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Group Task</a:t>
            </a:r>
          </a:p>
          <a:p>
            <a:endParaRPr lang="en-US" dirty="0"/>
          </a:p>
          <a:p>
            <a:r>
              <a:rPr lang="en-US" dirty="0"/>
              <a:t>Think about whether the following activities are more accuracy focused, fluency focused, or somewhere in the middle.</a:t>
            </a:r>
          </a:p>
          <a:p>
            <a:endParaRPr lang="en-US" dirty="0"/>
          </a:p>
          <a:p>
            <a:r>
              <a:rPr lang="en-US" dirty="0"/>
              <a:t>Think about why you have categorized them in that way.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289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617</Words>
  <Application>Microsoft Office PowerPoint</Application>
  <PresentationFormat>Widescreen</PresentationFormat>
  <Paragraphs>102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Garamond</vt:lpstr>
      <vt:lpstr>Gill Sans MT</vt:lpstr>
      <vt:lpstr>Impact</vt:lpstr>
      <vt:lpstr>Wingdings 3</vt:lpstr>
      <vt:lpstr>Badge</vt:lpstr>
      <vt:lpstr>Teaching a receptive lesson</vt:lpstr>
      <vt:lpstr>Thinking about The purpose  &amp; Focus</vt:lpstr>
      <vt:lpstr>Purpose of listening or reading</vt:lpstr>
      <vt:lpstr>Top down  Bottom up</vt:lpstr>
      <vt:lpstr>Interactive model</vt:lpstr>
      <vt:lpstr>Accuracy  Fluency</vt:lpstr>
      <vt:lpstr>Receptive lesson: task feedback cycle</vt:lpstr>
      <vt:lpstr>Sample lesson flow</vt:lpstr>
      <vt:lpstr>Bank: Types of Receptive Activities</vt:lpstr>
      <vt:lpstr>Bank: productive activities</vt:lpstr>
      <vt:lpstr>Graphic Organizers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Reflective Thinking</vt:lpstr>
      <vt:lpstr>Applying the Task Feedback Cycle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Whitehead George</dc:creator>
  <cp:lastModifiedBy>Whitehead George</cp:lastModifiedBy>
  <cp:revision>13</cp:revision>
  <dcterms:created xsi:type="dcterms:W3CDTF">2019-08-09T07:00:44Z</dcterms:created>
  <dcterms:modified xsi:type="dcterms:W3CDTF">2019-08-09T08:09:27Z</dcterms:modified>
</cp:coreProperties>
</file>