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4"/>
  </p:handoutMasterIdLst>
  <p:sldIdLst>
    <p:sldId id="256" r:id="rId2"/>
    <p:sldId id="292" r:id="rId3"/>
    <p:sldId id="257" r:id="rId4"/>
    <p:sldId id="266" r:id="rId5"/>
    <p:sldId id="287" r:id="rId6"/>
    <p:sldId id="293" r:id="rId7"/>
    <p:sldId id="271" r:id="rId8"/>
    <p:sldId id="258" r:id="rId9"/>
    <p:sldId id="298" r:id="rId10"/>
    <p:sldId id="297" r:id="rId11"/>
    <p:sldId id="259" r:id="rId12"/>
    <p:sldId id="290" r:id="rId13"/>
    <p:sldId id="264" r:id="rId14"/>
    <p:sldId id="288" r:id="rId15"/>
    <p:sldId id="289" r:id="rId16"/>
    <p:sldId id="261" r:id="rId17"/>
    <p:sldId id="301" r:id="rId18"/>
    <p:sldId id="296" r:id="rId19"/>
    <p:sldId id="295" r:id="rId20"/>
    <p:sldId id="269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5944-8E33-4836-8FD9-4087E2DBE00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131C-7995-4E21-8359-AC6667005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E9E10-F94C-45EB-90DD-731016CA238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9144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Teacher Talk: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Teaching English in English (T.E.E.)</a:t>
            </a:r>
          </a:p>
        </p:txBody>
      </p:sp>
      <p:pic>
        <p:nvPicPr>
          <p:cNvPr id="4" name="Picture 2" descr="M:\GIFLE\Level 1\2013\bla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943600" cy="3834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Visual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labspace.open.ac.uk/file.php/4900/LDT101_10_00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10200" cy="45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Providing Visual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Body language</a:t>
            </a:r>
          </a:p>
          <a:p>
            <a:pPr lvl="1"/>
            <a:r>
              <a:rPr lang="en-US" sz="1600" dirty="0"/>
              <a:t>Gestures</a:t>
            </a:r>
          </a:p>
          <a:p>
            <a:pPr lvl="1"/>
            <a:r>
              <a:rPr lang="en-US" sz="1600" dirty="0"/>
              <a:t>Facial expressions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sz="2000" dirty="0"/>
              <a:t>Visual Aids</a:t>
            </a:r>
          </a:p>
          <a:p>
            <a:pPr lvl="1"/>
            <a:r>
              <a:rPr lang="en-US" sz="1600" dirty="0"/>
              <a:t>Pictures</a:t>
            </a:r>
          </a:p>
          <a:p>
            <a:pPr lvl="1"/>
            <a:r>
              <a:rPr lang="en-US" sz="1600" dirty="0"/>
              <a:t>Drawings</a:t>
            </a:r>
          </a:p>
          <a:p>
            <a:pPr lvl="1"/>
            <a:r>
              <a:rPr lang="en-US" sz="1600" dirty="0"/>
              <a:t>Videos</a:t>
            </a:r>
          </a:p>
          <a:p>
            <a:pPr lvl="1"/>
            <a:r>
              <a:rPr lang="en-US" sz="1600" dirty="0"/>
              <a:t>Charts</a:t>
            </a:r>
          </a:p>
          <a:p>
            <a:pPr lvl="1"/>
            <a:r>
              <a:rPr lang="en-US" sz="1600" dirty="0" err="1"/>
              <a:t>Realia</a:t>
            </a:r>
            <a:endParaRPr lang="en-US" sz="1600" dirty="0"/>
          </a:p>
          <a:p>
            <a:pPr lvl="1"/>
            <a:endParaRPr lang="en-US" sz="1800" dirty="0"/>
          </a:p>
        </p:txBody>
      </p:sp>
      <p:pic>
        <p:nvPicPr>
          <p:cNvPr id="5122" name="Picture 2" descr="http://2.bp.blogspot.com/-NBYWU-deu0M/UfcIy6pX8sI/AAAAAAAAQIw/ZeqSI8WzFQE/s1600/Body+langu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b="60736"/>
          <a:stretch/>
        </p:blipFill>
        <p:spPr bwMode="auto">
          <a:xfrm>
            <a:off x="4364182" y="1295400"/>
            <a:ext cx="4170218" cy="12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lipartpal.com/_thumbs/pd/education/teacher__who_drew_th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75" y="301339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xtalibrarian.com/mobileref/wp-content/uploads/2013/08/Vid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1259200" cy="10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umbs.dreamstime.com/x/business-person-showing-chart-12085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160272" cy="16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000" dirty="0"/>
          </a:p>
          <a:p>
            <a:r>
              <a:rPr lang="en-CA" sz="2000" dirty="0"/>
              <a:t> Show students don’t just tell students!! </a:t>
            </a:r>
          </a:p>
          <a:p>
            <a:endParaRPr lang="en-CA" sz="2000" dirty="0"/>
          </a:p>
          <a:p>
            <a:r>
              <a:rPr lang="en-CA" sz="2000" dirty="0"/>
              <a:t>Demonstrate what you want students to do!</a:t>
            </a:r>
          </a:p>
          <a:p>
            <a:endParaRPr lang="en-CA" sz="2000" dirty="0"/>
          </a:p>
          <a:p>
            <a:r>
              <a:rPr lang="en-CA" sz="2000" dirty="0"/>
              <a:t>Support your speech with simple gestures when needed</a:t>
            </a:r>
          </a:p>
          <a:p>
            <a:endParaRPr lang="en-CA" sz="2000" dirty="0"/>
          </a:p>
          <a:p>
            <a:r>
              <a:rPr lang="en-CA" sz="2000" dirty="0"/>
              <a:t>“Watch me.. Do this… Look at him… Do that!! Etc.”</a:t>
            </a:r>
          </a:p>
          <a:p>
            <a:endParaRPr lang="en-CA" sz="2000" dirty="0"/>
          </a:p>
          <a:p>
            <a:r>
              <a:rPr lang="en-CA" sz="2000" dirty="0"/>
              <a:t>Stop talking and try to provide visual support</a:t>
            </a:r>
          </a:p>
          <a:p>
            <a:endParaRPr lang="en-CA" sz="2000" dirty="0"/>
          </a:p>
          <a:p>
            <a:r>
              <a:rPr lang="en-CA" sz="2000" dirty="0"/>
              <a:t>Instead of saying “ Let me tell you” or “Let me explain” say </a:t>
            </a:r>
            <a:r>
              <a:rPr lang="en-CA" sz="2000" b="1" i="1" u="sng" dirty="0"/>
              <a:t>“LET ME SHOW YOU!!”</a:t>
            </a:r>
          </a:p>
          <a:p>
            <a:endParaRPr lang="en-US" dirty="0"/>
          </a:p>
        </p:txBody>
      </p:sp>
      <p:pic>
        <p:nvPicPr>
          <p:cNvPr id="4098" name="Picture 2" descr="https://encrypted-tbn2.gstatic.com/images?q=tbn:ANd9GcTaFSmAuaKmFB4qGHEOtDoTWwd4mW4ImBXueHxVfcdnNKSob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Practice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i="1" dirty="0"/>
              <a:t>With a partner take turns acting out and guessing the following words with facial expression and /or gesture</a:t>
            </a:r>
            <a:r>
              <a:rPr lang="en-US" dirty="0"/>
              <a:t>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	exciting		enormous		terrible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	                      strange                  exhausting	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		tiny		        itchy                          relax  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                 				smelly</a:t>
            </a:r>
          </a:p>
          <a:p>
            <a:pPr>
              <a:buNone/>
            </a:pPr>
            <a:r>
              <a:rPr lang="en-US" sz="2800" b="1" dirty="0"/>
              <a:t>	boring                           	  long</a:t>
            </a:r>
            <a:r>
              <a:rPr lang="en-US" sz="2800" dirty="0"/>
              <a:t>	                         </a:t>
            </a: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969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aimdanismanlik.files.wordpress.com/2012/02/words1.jpg"/>
          <p:cNvPicPr>
            <a:picLocks noChangeAspect="1" noChangeArrowheads="1"/>
          </p:cNvPicPr>
          <p:nvPr/>
        </p:nvPicPr>
        <p:blipFill>
          <a:blip r:embed="rId2" cstate="print"/>
          <a:srcRect b="4839"/>
          <a:stretch>
            <a:fillRect/>
          </a:stretch>
        </p:blipFill>
        <p:spPr bwMode="auto">
          <a:xfrm>
            <a:off x="-228600" y="0"/>
            <a:ext cx="95831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Using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b="1" dirty="0"/>
          </a:p>
          <a:p>
            <a:pPr>
              <a:buNone/>
            </a:pPr>
            <a:endParaRPr lang="en-US" sz="1600" b="1" dirty="0"/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Keep It Short and Simple</a:t>
            </a:r>
          </a:p>
          <a:p>
            <a:pPr>
              <a:buNone/>
            </a:pP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I+1 (</a:t>
            </a:r>
            <a:r>
              <a:rPr lang="en-US" sz="1600" dirty="0" err="1"/>
              <a:t>Krashen</a:t>
            </a:r>
            <a:r>
              <a:rPr lang="en-US" sz="1600" dirty="0"/>
              <a:t> “Comprehensible Input”)</a:t>
            </a:r>
          </a:p>
          <a:p>
            <a:pPr>
              <a:buFont typeface="Wingdings" pitchFamily="2" charset="2"/>
              <a:buChar char="§"/>
            </a:pPr>
            <a:endParaRPr lang="en-CA" sz="1600" dirty="0"/>
          </a:p>
          <a:p>
            <a:pPr>
              <a:buFont typeface="Wingdings" pitchFamily="2" charset="2"/>
              <a:buChar char="§"/>
            </a:pPr>
            <a:r>
              <a:rPr lang="en-CA" sz="1600" dirty="0"/>
              <a:t>Modify your language to the level of your students</a:t>
            </a:r>
          </a:p>
          <a:p>
            <a:pPr>
              <a:buNone/>
            </a:pPr>
            <a:r>
              <a:rPr lang="en-CA" sz="1600" dirty="0"/>
              <a:t>       (like a parent and child) Baby Talk Hypothesis </a:t>
            </a:r>
            <a:r>
              <a:rPr lang="en-CA" sz="1600" dirty="0">
                <a:sym typeface="Wingdings" pitchFamily="2" charset="2"/>
              </a:rPr>
              <a:t>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endParaRPr lang="en-CA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Find the simplest and most direct way to say it! </a:t>
            </a:r>
          </a:p>
          <a:p>
            <a:pPr>
              <a:buFont typeface="Wingdings" pitchFamily="2" charset="2"/>
              <a:buChar char="§"/>
            </a:pPr>
            <a:endParaRPr lang="en-US" sz="1600" dirty="0"/>
          </a:p>
          <a:p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17412" name="Picture 4" descr="http://preview.turbosquid.com/Preview/2010/12/16__06_58_40/stairs3_render.jpg97a9ea7e-405f-4bb9-be51-9f1f01e323f5Large.jpg"/>
          <p:cNvPicPr>
            <a:picLocks noChangeAspect="1" noChangeArrowheads="1"/>
          </p:cNvPicPr>
          <p:nvPr/>
        </p:nvPicPr>
        <p:blipFill>
          <a:blip r:embed="rId2" cstate="print"/>
          <a:srcRect l="2500" t="8889" b="12222"/>
          <a:stretch>
            <a:fillRect/>
          </a:stretch>
        </p:blipFill>
        <p:spPr bwMode="auto">
          <a:xfrm>
            <a:off x="6164094" y="993843"/>
            <a:ext cx="2971800" cy="5410200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SSpCqjtvVbPbw7noJ89YZe9KwlS6weXbgdpe1DMvYGGuYYPf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51" y="5486400"/>
            <a:ext cx="1425898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fast should we speak?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Don’t slow down your speaking too much, instead, pause and chunk a lot!</a:t>
            </a:r>
          </a:p>
          <a:p>
            <a:pPr lvl="1"/>
            <a:r>
              <a:rPr lang="en-US"/>
              <a:t>Tip:Break</a:t>
            </a:r>
            <a:r>
              <a:rPr lang="en-US" dirty="0"/>
              <a:t> it into steps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1.bp.blogspot.com/-rZS3v-zwQY8/Uu0-x1xMZNI/AAAAAAAACN0/x0tq6XHNKP0/s1600/number+lin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1371600" y="3124200"/>
            <a:ext cx="591532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9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/>
              <a:t>Recipe for Increasing English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  <a:p>
            <a:pPr marL="0" indent="0">
              <a:buNone/>
            </a:pPr>
            <a:r>
              <a:rPr lang="en-CA" sz="2000" dirty="0"/>
              <a:t>Try in English…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2000" b="1" dirty="0"/>
              <a:t>Repeat</a:t>
            </a:r>
            <a:r>
              <a:rPr lang="en-CA" sz="2000" dirty="0"/>
              <a:t>, </a:t>
            </a:r>
            <a:r>
              <a:rPr lang="en-CA" sz="2000" b="1" dirty="0"/>
              <a:t>Rephrase</a:t>
            </a:r>
            <a:r>
              <a:rPr lang="en-CA" sz="2000" dirty="0"/>
              <a:t> .. </a:t>
            </a:r>
            <a:r>
              <a:rPr lang="en-CA" sz="2000" b="1" dirty="0"/>
              <a:t>Recycle</a:t>
            </a:r>
            <a:r>
              <a:rPr lang="en-CA" sz="2000" dirty="0"/>
              <a:t> words students know</a:t>
            </a:r>
          </a:p>
          <a:p>
            <a:pPr marL="514350" indent="-514350">
              <a:buAutoNum type="arabicPeriod"/>
            </a:pPr>
            <a:endParaRPr lang="en-CA" sz="2000" dirty="0"/>
          </a:p>
          <a:p>
            <a:pPr marL="514350" indent="-514350">
              <a:buAutoNum type="arabicPeriod"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 Get students to explain to other students.</a:t>
            </a:r>
          </a:p>
          <a:p>
            <a:pPr marL="514350" indent="-514350">
              <a:buAutoNum type="arabicPeriod"/>
            </a:pPr>
            <a:endParaRPr lang="en-CA" sz="2000" dirty="0"/>
          </a:p>
          <a:p>
            <a:pPr marL="514350" indent="-514350">
              <a:buAutoNum type="arabicPeriod"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If they still can’t understand use Korean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9218" name="Picture 2" descr="https://encrypted-tbn3.gstatic.com/images?q=tbn:ANd9GcQksumyV6l0812e2qUNvIwWvCl3XVHB2l4z6B-7zMb9EBAAC64o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16859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493" y="2895600"/>
            <a:ext cx="467429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STUDENTS DON’T UNDERSTAND..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6553" y="3943290"/>
            <a:ext cx="506324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STUDENTS DON’T UNDERSTAND..</a:t>
            </a:r>
          </a:p>
        </p:txBody>
      </p:sp>
      <p:sp>
        <p:nvSpPr>
          <p:cNvPr id="7" name="Rectangle 6"/>
          <p:cNvSpPr/>
          <p:nvPr/>
        </p:nvSpPr>
        <p:spPr>
          <a:xfrm>
            <a:off x="982493" y="5176229"/>
            <a:ext cx="506324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STUDENTS DON’T UNDERSTAND..</a:t>
            </a:r>
          </a:p>
        </p:txBody>
      </p:sp>
    </p:spTree>
    <p:extLst>
      <p:ext uri="{BB962C8B-B14F-4D97-AF65-F5344CB8AC3E}">
        <p14:creationId xmlns:p14="http://schemas.microsoft.com/office/powerpoint/2010/main" val="396786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Borders Divide, But Hearts Shal" pitchFamily="2" charset="0"/>
            </a:endParaRPr>
          </a:p>
          <a:p>
            <a:r>
              <a:rPr lang="en-US" dirty="0">
                <a:latin typeface="Borders Divide, But Hearts Shal" pitchFamily="2" charset="0"/>
              </a:rPr>
              <a:t>It is essential that students are provided with </a:t>
            </a:r>
            <a:r>
              <a:rPr lang="en-US" b="1" dirty="0">
                <a:latin typeface="Borders Divide, But Hearts Shal" pitchFamily="2" charset="0"/>
              </a:rPr>
              <a:t>as </a:t>
            </a:r>
          </a:p>
          <a:p>
            <a:pPr>
              <a:buNone/>
            </a:pPr>
            <a:r>
              <a:rPr lang="en-US" b="1" dirty="0">
                <a:latin typeface="Borders Divide, But Hearts Shal" pitchFamily="2" charset="0"/>
              </a:rPr>
              <a:t>	much </a:t>
            </a:r>
            <a:r>
              <a:rPr lang="en-US" dirty="0">
                <a:latin typeface="Borders Divide, But Hearts Shal" pitchFamily="2" charset="0"/>
              </a:rPr>
              <a:t>comprehensible L2 input as possible.</a:t>
            </a:r>
          </a:p>
        </p:txBody>
      </p:sp>
      <p:pic>
        <p:nvPicPr>
          <p:cNvPr id="10" name="Picture 9" descr="아이디어 노트_20130603_152913_01(1).jpg"/>
          <p:cNvPicPr>
            <a:picLocks noChangeAspect="1"/>
          </p:cNvPicPr>
          <p:nvPr/>
        </p:nvPicPr>
        <p:blipFill>
          <a:blip r:embed="rId2" cstate="print"/>
          <a:srcRect l="34452" t="54576" r="3860" b="1089"/>
          <a:stretch>
            <a:fillRect/>
          </a:stretch>
        </p:blipFill>
        <p:spPr>
          <a:xfrm>
            <a:off x="8644166" y="38099"/>
            <a:ext cx="408214" cy="408214"/>
          </a:xfrm>
          <a:prstGeom prst="ellipse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Airmole Shaded" panose="02000000000000000000" pitchFamily="2" charset="0"/>
              </a:rPr>
              <a:t>Summary</a:t>
            </a:r>
            <a:endParaRPr lang="en-US" sz="4400" dirty="0"/>
          </a:p>
        </p:txBody>
      </p:sp>
      <p:pic>
        <p:nvPicPr>
          <p:cNvPr id="1026" name="Picture 2" descr="http://1.bp.blogspot.com/-QWPM6_fn4u8/TihcB8tj1qI/AAAAAAAAAHc/B8bb1cC42vE/s728/12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1" b="9698"/>
          <a:stretch/>
        </p:blipFill>
        <p:spPr bwMode="auto">
          <a:xfrm>
            <a:off x="3235988" y="2675856"/>
            <a:ext cx="3356499" cy="28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>
            <a:off x="-152400" y="2294856"/>
            <a:ext cx="4896544" cy="2304256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English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905000" y="4816624"/>
            <a:ext cx="2376264" cy="158417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repeat, recycle, rephrase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5800399" y="2752056"/>
            <a:ext cx="1584176" cy="87248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Korean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Ss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)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400800" y="4380384"/>
            <a:ext cx="1584176" cy="87248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Korean (T)</a:t>
            </a:r>
          </a:p>
        </p:txBody>
      </p:sp>
      <p:sp>
        <p:nvSpPr>
          <p:cNvPr id="4" name="Curved Up Arrow 3"/>
          <p:cNvSpPr/>
          <p:nvPr/>
        </p:nvSpPr>
        <p:spPr>
          <a:xfrm rot="11726567">
            <a:off x="2624631" y="50592"/>
            <a:ext cx="6351536" cy="3345925"/>
          </a:xfrm>
          <a:prstGeom prst="curvedUpArrow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eart 4"/>
          <p:cNvSpPr/>
          <p:nvPr/>
        </p:nvSpPr>
        <p:spPr>
          <a:xfrm rot="488310">
            <a:off x="3467588" y="3908949"/>
            <a:ext cx="823158" cy="802434"/>
          </a:xfrm>
          <a:prstGeom prst="hear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 rot="21331352">
            <a:off x="4084221" y="4235975"/>
            <a:ext cx="823158" cy="802434"/>
          </a:xfrm>
          <a:prstGeom prst="hear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 rot="21199025">
            <a:off x="4617463" y="3627753"/>
            <a:ext cx="1045258" cy="959487"/>
          </a:xfrm>
          <a:prstGeom prst="hear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 rot="20525710">
            <a:off x="5257319" y="4360198"/>
            <a:ext cx="953702" cy="912853"/>
          </a:xfrm>
          <a:prstGeom prst="hear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2.83237E-6 L -3.61111E-6 -0.14035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2" grpId="1" animBg="1"/>
      <p:bldP spid="12" grpId="2" animBg="1"/>
      <p:bldP spid="11" grpId="0" animBg="1"/>
      <p:bldP spid="13" grpId="0" animBg="1"/>
      <p:bldP spid="14" grpId="0" animBg="1"/>
      <p:bldP spid="4" grpId="0" animBg="1"/>
      <p:bldP spid="4" grpId="1" animBg="1"/>
      <p:bldP spid="5" grpId="0" animBg="1"/>
      <p:bldP spid="5" grpId="1" animBg="1"/>
      <p:bldP spid="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Teaching English In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389120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ClrTx/>
              <a:buSzTx/>
              <a:buNone/>
              <a:defRPr/>
            </a:pPr>
            <a:endParaRPr lang="en-CA" sz="2000" kern="0" dirty="0">
              <a:solidFill>
                <a:schemeClr val="tx2"/>
              </a:solidFill>
            </a:endParaRPr>
          </a:p>
          <a:p>
            <a:pPr marL="0" indent="0" fontAlgn="base">
              <a:spcAft>
                <a:spcPct val="0"/>
              </a:spcAft>
              <a:buClrTx/>
              <a:buSzTx/>
              <a:buNone/>
              <a:defRPr/>
            </a:pPr>
            <a:endParaRPr lang="en-CA" sz="2000" kern="0" dirty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  <a:buClr>
                <a:schemeClr val="accent3">
                  <a:lumMod val="75000"/>
                </a:schemeClr>
              </a:buClr>
              <a:buSzTx/>
              <a:defRPr/>
            </a:pPr>
            <a:r>
              <a:rPr lang="en-CA" sz="2000" kern="0" dirty="0">
                <a:solidFill>
                  <a:schemeClr val="tx2"/>
                </a:solidFill>
              </a:rPr>
              <a:t>The revised 7</a:t>
            </a:r>
            <a:r>
              <a:rPr lang="en-CA" sz="2000" kern="0" baseline="30000" dirty="0">
                <a:solidFill>
                  <a:schemeClr val="tx2"/>
                </a:solidFill>
              </a:rPr>
              <a:t>th</a:t>
            </a:r>
            <a:r>
              <a:rPr lang="en-CA" sz="2000" kern="0" dirty="0">
                <a:solidFill>
                  <a:schemeClr val="tx2"/>
                </a:solidFill>
              </a:rPr>
              <a:t> National Curriculum (2008) emphasizes TEE.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  <a:defRPr/>
            </a:pPr>
            <a:endParaRPr lang="en-CA" sz="2000" kern="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000" kern="0" dirty="0">
                <a:solidFill>
                  <a:schemeClr val="tx2"/>
                </a:solidFill>
              </a:rPr>
              <a:t> “Korean teachers will be required to teach English by using only the foreign language by 2012.”</a:t>
            </a:r>
          </a:p>
          <a:p>
            <a:pPr>
              <a:defRPr/>
            </a:pPr>
            <a:endParaRPr lang="en-US" sz="2000" kern="0" dirty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buNone/>
              <a:defRPr/>
            </a:pPr>
            <a:r>
              <a:rPr lang="en-US" sz="1100" kern="0" dirty="0">
                <a:latin typeface="Book Antiqua" pitchFamily="18" charset="0"/>
              </a:rPr>
              <a:t>			~Lee </a:t>
            </a:r>
            <a:r>
              <a:rPr lang="en-US" sz="1100" kern="0" dirty="0" err="1">
                <a:latin typeface="Book Antiqua" pitchFamily="18" charset="0"/>
              </a:rPr>
              <a:t>Myung</a:t>
            </a:r>
            <a:r>
              <a:rPr lang="en-US" sz="1100" kern="0" dirty="0">
                <a:latin typeface="Book Antiqua" pitchFamily="18" charset="0"/>
              </a:rPr>
              <a:t> </a:t>
            </a:r>
            <a:r>
              <a:rPr lang="en-US" sz="1100" kern="0" dirty="0" err="1">
                <a:latin typeface="Book Antiqua" pitchFamily="18" charset="0"/>
              </a:rPr>
              <a:t>Bak</a:t>
            </a:r>
            <a:r>
              <a:rPr lang="en-US" sz="1100" kern="0" dirty="0">
                <a:latin typeface="Book Antiqua" pitchFamily="18" charset="0"/>
              </a:rPr>
              <a:t> Administration, 2009</a:t>
            </a:r>
            <a:endParaRPr lang="en-US" sz="1100" dirty="0"/>
          </a:p>
          <a:p>
            <a:pPr lvl="0">
              <a:buFont typeface="Arial" pitchFamily="34" charset="0"/>
              <a:buChar char="•"/>
              <a:defRPr/>
            </a:pPr>
            <a:endParaRPr lang="en-US" sz="2000" b="1" kern="0" dirty="0"/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1Q024XTS\MC9004395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800600"/>
            <a:ext cx="1676400" cy="1552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0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Summary of Goals for Successful English Teacher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84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 lvl="0"/>
            <a:r>
              <a:rPr lang="en-US" sz="2200" dirty="0"/>
              <a:t>Don’t talk…. SHOW.. DEMO </a:t>
            </a:r>
            <a:r>
              <a:rPr lang="en-US" sz="2200" dirty="0" err="1"/>
              <a:t>DEMO</a:t>
            </a:r>
            <a:r>
              <a:rPr lang="en-US" sz="2200" dirty="0"/>
              <a:t> </a:t>
            </a:r>
            <a:r>
              <a:rPr lang="en-US" sz="2200" dirty="0" err="1"/>
              <a:t>DEMO</a:t>
            </a:r>
            <a:endParaRPr lang="en-US" sz="2200" dirty="0"/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Keep your teacher talk (I)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Be clear and concise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K.I.S.S.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Less is more</a:t>
            </a:r>
          </a:p>
          <a:p>
            <a:pPr lvl="0">
              <a:buNone/>
            </a:pPr>
            <a:endParaRPr lang="en-US" sz="2200" dirty="0"/>
          </a:p>
          <a:p>
            <a:pPr lvl="0"/>
            <a:r>
              <a:rPr lang="en-US" sz="2200" dirty="0"/>
              <a:t>Chunk your language</a:t>
            </a:r>
          </a:p>
        </p:txBody>
      </p:sp>
      <p:pic>
        <p:nvPicPr>
          <p:cNvPr id="1026" name="Picture 2" descr="http://risenetworks.org/wp-content/uploads/2014/01/succes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619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ENGLISH-MEDIUM EDUCATION IS ONE CAUSE OF EDUCATIONAL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do not learn English simply by being taught through English. </a:t>
            </a:r>
          </a:p>
          <a:p>
            <a:endParaRPr lang="en-US" dirty="0"/>
          </a:p>
          <a:p>
            <a:r>
              <a:rPr lang="en-US" dirty="0"/>
              <a:t>A hasty shift to English medium without appropriate teaching of the language causes educational </a:t>
            </a:r>
            <a:r>
              <a:rPr lang="en-US"/>
              <a:t>failure.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Sustained education in, and development of, the mother tongue remains important. (</a:t>
            </a:r>
            <a:r>
              <a:rPr lang="en-US" dirty="0" err="1"/>
              <a:t>Graddol</a:t>
            </a:r>
            <a:r>
              <a:rPr lang="en-US" dirty="0"/>
              <a:t>, 2010)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7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1200" dirty="0"/>
              <a:t>Paul Nation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15697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“One thing I think probably does not get much attention in Korea is the opportunity to become really good at using what you already know,”</a:t>
            </a:r>
          </a:p>
        </p:txBody>
      </p:sp>
    </p:spTree>
    <p:extLst>
      <p:ext uri="{BB962C8B-B14F-4D97-AF65-F5344CB8AC3E}">
        <p14:creationId xmlns:p14="http://schemas.microsoft.com/office/powerpoint/2010/main" val="284310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How practical is T.E.E.?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If everything was perfect (a utopia), what percent of a teacher’s classroom language do you think should be in English? 0-100%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 much English do you think teachers actually use in their classrooms? </a:t>
            </a:r>
            <a:r>
              <a:rPr lang="en-US" sz="1400" dirty="0"/>
              <a:t>(Elementary, Middle school, High-school English teachers)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What are some reasons that teachers have difficulty using English in the classroom?</a:t>
            </a:r>
          </a:p>
          <a:p>
            <a:endParaRPr lang="en-US" dirty="0"/>
          </a:p>
        </p:txBody>
      </p:sp>
      <p:pic>
        <p:nvPicPr>
          <p:cNvPr id="2051" name="Picture 3" descr="C:\Documents and Settings\USER\Local Settings\Temporary Internet Files\Content.IE5\WLC4AZ63\MC9004463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1447800" cy="145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What is English Teacher Talk for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38912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2000" dirty="0"/>
          </a:p>
          <a:p>
            <a:r>
              <a:rPr lang="en-US" sz="2000" dirty="0"/>
              <a:t>How to use English </a:t>
            </a:r>
            <a:r>
              <a:rPr lang="en-US" sz="2000" b="1" i="1" u="sng" dirty="0"/>
              <a:t>effectively </a:t>
            </a:r>
            <a:r>
              <a:rPr lang="en-US" sz="2000" dirty="0"/>
              <a:t>in the classroom.</a:t>
            </a:r>
          </a:p>
          <a:p>
            <a:endParaRPr lang="en-CA" sz="2000" dirty="0"/>
          </a:p>
          <a:p>
            <a:r>
              <a:rPr lang="en-CA" sz="2000" dirty="0"/>
              <a:t>Effective means comprehensible!! (</a:t>
            </a:r>
            <a:r>
              <a:rPr lang="en-CA" sz="2000" dirty="0" err="1"/>
              <a:t>Krashen’s</a:t>
            </a:r>
            <a:r>
              <a:rPr lang="en-CA" sz="2000" dirty="0"/>
              <a:t> Input Hypothesis i+1)</a:t>
            </a:r>
            <a:endParaRPr lang="en-US" sz="2000" dirty="0"/>
          </a:p>
          <a:p>
            <a:pPr marL="0" indent="0">
              <a:buNone/>
            </a:pPr>
            <a:endParaRPr lang="en-US" sz="8000" b="1" i="1" u="sng" dirty="0"/>
          </a:p>
          <a:p>
            <a:endParaRPr lang="en-US" sz="8000" b="1" dirty="0"/>
          </a:p>
          <a:p>
            <a:endParaRPr lang="en-US" sz="6000" b="1" u="sng" dirty="0"/>
          </a:p>
          <a:p>
            <a:endParaRPr lang="en-US" sz="4400" dirty="0"/>
          </a:p>
        </p:txBody>
      </p:sp>
      <p:pic>
        <p:nvPicPr>
          <p:cNvPr id="2050" name="Picture 2" descr="http://www.ascd.org/ASCD/images/publications/books/moss2009_fig7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5238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Demonstration Time</a:t>
            </a:r>
          </a:p>
        </p:txBody>
      </p:sp>
      <p:pic>
        <p:nvPicPr>
          <p:cNvPr id="2050" name="Picture 2" descr="http://t2.gstatic.com/images?q=tbn:ANd9GcTyij59nxzIb0ocP-fFkccOa-4ADXrJpSfwADB6ij3TOHnsoq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4771"/>
            <a:ext cx="4038600" cy="32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People often think that being fluent in the target language makes you a better “teacher talker”.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Teachers think that they have to talk a lot.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Teachers think that their language has to be perfectly accurate.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686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Misunderstandings of Good Teacher Talk</a:t>
            </a:r>
          </a:p>
        </p:txBody>
      </p:sp>
      <p:sp>
        <p:nvSpPr>
          <p:cNvPr id="6" name="AutoShape 2" descr="data:image/jpeg;base64,/9j/4AAQSkZJRgABAQAAAQABAAD/2wCEAAkGBxQTEBUUEBQUFBQXGRcaFxYVGRQZFRYYGBcZGBoWHBUaHSggGBwlGxgXJDEhJSorLi4uGB8zODMsNygtLisBCgoKDg0OGxAQGywkICQtLy8sLCwsLywsLC8sLCwsLCwsLCwsLCwsLCwsLCwsLCwsLCwsLCwsLCwsLCwsLCwsLP/AABEIAJ8BPgMBEQACEQEDEQH/xAAcAAACAgMBAQAAAAAAAAAAAAAABgUHAQMEAgj/xABTEAACAAQCBAcKCggDBwQDAAABAgADBBEFEgYHITETQVFhcXORFiIyUlRygbGy0RQVIyQ0NUKSocEXM1NigpOzwiWi0kNEY3SD4fHT4uPwJoSj/8QAGgEBAAIDAQAAAAAAAAAAAAAAAAQFAgMGAf/EAD8RAAIBAwAGBgkCBgEDBQAAAAABAgMEEQUSITFBURMyYXGRsRQVIjOBocHR4TTwBiNCUnLxFlNiYyQ1Q4Ki/9oADAMBAAIRAxEAPwDzofotRzKCneZTy2dpYLMRtJ27TtgCZ7jKDyWV2H3wB4qNEKFUZhSSiVBNrb7C9o8bwjKEdaST4mvDNG8NnyxMlU0llPNtB4wRfYY8jJSWUZ1qE6M3CawzrGhVB5LJ7D74yNRnuKoPJZPYffAGe4mg8kk9h98AHcTQeSSew++AM9xNB5JJ7D74AO4mg8kk9h98AHcTQeSSew++ADuJoPJJPYffAB3E0HkknsPvgA7iaDyST2H3wAdxNB5JJ7D74AO4mg8kk9h98AHcTQeSSew++ADuJoPJJPYffAB3E0HkknsPvgA7iaDyST2H3wAdxNB5JJ7D74AO4mg8kk9h98AHcTQeSSew++ADuJoPJJPYffAB3E0HkknsPvgA7iaDyST2H3wAdxNB5JJ7D74AO4mg8kk9h98AHcTQeSSew++ADuJoPJJPYffAB3E0HkknsPvgA7iaDyST2H3wAdxNB5JJ7D74Ax3E0HkknsPvgDHcVQeSSew++AMdxVB5LJ7D74Ax3F0HksnsPvgDB0MoPJZXYffAGO4yg8lldh98AImtnAqenkSWp5KSy0wglRa4y3tAD1oJ9W0vVj1mAJ8CAPYWAKiosSmUFXMEvaquyshvZ1ViB6bbjzxWqbpyeDtKlvTvbeLlvaTT5bP3lFqYNicuplCZKNxxg+Ep8UjlifCamso5O5tqlvPUmvz2okAsZkcyEgDOSAM5IAMkAGSADJABkgAyQAZIAMkAGSADJABkgAyQAZIAMkAGSADJABkgAyQAZIAMkAGSADJABkgAyQBjJAGMkAYKwB5KwB5KwB4IgDyRAFba7fo1P1jexADVoH9W0vVj1mAGECAPaiAKo1gUuSvc8ThHHpGU/ip7YrrhYmdloepr2qXJtfX6nBo3iU6TPU0wLM2wywCRMHIQPTt4owpzlGXskq9t6NWk+m2JceX7+ZdtMSyKWUoxAJUkEqSNouNhtFmtxws0lJpPK58zcEj0xMhIAzkgAyQAZIAMkAGSADg4AMkAGSADJABkgAyQAZIAMkAGSADJABkgA4OADJABkgAyQAZIAMkAGSADJAGMkAYKQB5KQB4KQBzVlRLlC82Ykvz2VfXGLmlvZshRqVOpFs45WL0zmyVEljyB1v648VSD4m2VnXisuD8DrZYzIxWmu76NT9Y3sQA16BfVtL1Y9ZgBhUQBtUQAt6V6JmsnSWDBFVWDtva1wVAHHvbojRVo9I0W2j9Iq1pzTWW8Y5dufkRukGiQpJcuoocweTtck3LDxz0bQQLCx5ownSUFmHA329/K6qOncbpbuS7Pt2jpo/ia1UhZqbL7GXxWG9f/ALxERvhNSWSqureVvUcJfDtRKBIzI56CQBnJABwcAHBwAcHABwcAHBwAcHABwcAHBwAcHABwcAHBwAcHABwcAHBwAcHABwcAHBwAcHABwcAHBwBngjyQB5C8ltm+1tkD1preeKl1lozubKoLMdpsALk2EeN4WWewg5yUY72LFRp9RL4Jmv5qW9oiNDuIFpHQ1y9+F8fsb9HNKpdZNdJct0yLmzOV27bWsL+uMqdZTeEjVeaOlbQUpSTy8bCbnsqKzuQqqCWY7AAN5Jja2kssgRi5yUYrLZVGlOn82azJSEyZW7ONk1+e/wBgcw28/FEKpXcti3HT2eiadNKVXbLlwX3Eec5YksSxO8kkk+kxoLdJJYRrjw9LX1Zq3wEliSDMOUEkgAKNg5Be8TrbqnLaa1enSS4bRf13/RqfrG9iJBTjXoF9W0vVj1mAGNRAG5BAG9FgDaJYIsRcHeDuMAngr9QcKr+P4HP7E2+tCfSp4yIie6n2M6PC0ja/+SHz/wB+feWSgvtG0RLOcPYSAPWSADJABkgAyQAZIAMkAGSADJABkgAyQAZIAMkAGSAMiXAGMkAGSAIPSHSaRSd65LzLXEtLXA4ix3KPx5o1VK0YE+00fVudq2Lm/pzFGfrDnk/JypSDkbM57bj1RHdzLgXENCUUvak38vudGHawXuBUSlK8bS7gj+FiQe0R7G5fFGFbQcGv5Umn2j1Q1UudLEyUwZTxj1EcR5olRkpLKKCtRnRnqTWGcmk7slHOZCVYLsYGxG0bjGNV4g8G6wjGVxCMllZKhqKya/hzZjec7n1mK9yb3s7KNGnHqxS+CHzVanyE7rB7MSrXczntO+8h3fUZNJF+Z1HVTPZMb6nUZWWX6iHevModhFYdwOeqYfOp3VD2xEm26zKXTnuY9/0NutnGjdaRDYWDzecnwE6Ld96RHtzPbqmrQtqsOu+5fV/QrRhEUvzvwbR6oqifg8ssAbFjYIDyFjsvzRnGEpbiPXuqVBfzHjzN+M6H1dMhebLug3uhDAdNtoHPHsqUo7zVQ0hQrPVjLbyZY+gkjLh0n97O3ax90TKCxA5zSsta5l2YFHXj9Gp+tb2I3FcNegP1ZS9WPWYAZEEAb0EAb0EAdCLAHFpBgqVVO0p9hO1G8Vxub8jzExhOCksEm0uZW1VVI/Fc0L+r3GHBahqtk6TcJf7Sjet+O2wjlU80aqM31Jb0WWlbWLSuqXVlv7+fx49o9BYkFIessAGWADLABlgDOSAMZYAGW2/Z0wBwVWNU0v8AW1EhPOmID2XjFzit7N0LerPqxb+Brw3H6aoZ1p5yzSgzNkzEAct7WPojxTjLcz2pa1aaTnHGRMxTW3TJcU8mZOPKxEtfzP4CNMrlLcizpaEqy68kvmLVTrarGPycuQg4hldj2ltvZGp3MidHQtBL2m2dmDa2ZwcCrlI6cZlAq689iSG6NnTHsbl8TCtoSm1/Kk0+3ai2MPq0nS0mymDI4BUjjHRxHmiYmmso52pTlTk4SWGiitI8ZqTV1CmonZVnTVCiY4UAOwAsDbdFdOctZ7TsrW3oqlBqCzhcFyG7U2xMyqzEk5ZO0kk75nGY3Wu9lZpxJQp45v6DlpjjnwOmLi3CN3ssHxreERyAbeyN9WpqRKvR9p6TV1XuW1/vtKYeYzsWclmY3ZjtJJ4yYr952UYqKSSwkbZcokEgEgbyAbDpPFANpbGe1EeHozaD4uZFQEY/JTSFYcQY+C3bs6DG6jPVljgyt0paqtRcl1o7V9UP2l6/MZ/mfmIl1uozndHfqod5TbCK47QsXVYPkZ3nr7MTLbczm9Oe8h3fUZNJV+ZVHVTPZMb6nUZV2f6iHevMoRhFYdwOmqMfO53Vf3iJNt1mUunPcx7/AKCrpnUcJiFS3/EZfud5/bGqo8zZYWUNS3guzz2kJKkl3VBvYhR0k2/OMCTKSim3wPoChw9JElJMoAIgsLcZ42POTtizjFRWEcJWrSqzc5b2ExQQQRcEEEHcQd4MetZNabTyjipaRZUtZabFQWXoveEYqKwjOrUlUm5y3srfXl9Gp+tb2I9NY16AfVlL1Y9ZgBkSAOhBAHTLEAdCCANyiAE3WFgj97XUuydJsWtvZF+1bjK8Y41J5Ij14Prx3ou9EXUdtrW6st3f+fPAy6MY0lZTLOTYdzr4jjeOjjHMRG2nNTjlFde2kraq6cvg+aJfLGZFM5YAMsAV1rD1h/BXNPSANOHhudqy7/ZA+01uXYNm/ij1a2rsRc6P0Z0y6Sp1eC5/gquo0srXfO1VPzczso+6pA/CIjqSfEvo2dvFYUF4Fy6p8Zn1VGz1L8IyTSgYgBiAiNtI3+FvibQk5R2nN6VoU6NZKCxlZ8yldI6qY1VPDu7ATZgszMRsc23mIU28s6a2hFU4tLgvIi4wJBZWpH9dVj/gj2ok229lHprqw7ytjEYvBjwbQetqZPDSJOaWb5SWQZrEg2BN94MbI0pyWUiFW0hb0p6k5be5kG8plYq4KspIIIsQRvBHEYwJiaayi19SWKEidTMbhbTE5rnK47cp9JiVbS3xOf05RXs1V3P6CJpGPn1T187+o0R59Z95dWvuIf4ryHrUt+tqvMle08b7Xeyp071Kfe/ocWs/EeEruDB72SoX+JgGY/io9EYXEszxyJGh6Opb6/GW34LYiDwLDjUVEuSuwu1ieQb2PoAMaoR1pJE+4rKjSlUfAvShw+XJliXKUKgFrW3855SYsoxSWEcRVrTqT15PaVjp7gq09SGli0uaCwA3KwPfAc20H0xCrw1ZZXE6nRV061HEt8fLgLi80aC0LXxeo4XCWmeNJUnp2X/GJ83mlnsORt6fR36hykVIwiAdcWLqqHyM/wA9fZiZa7mc3p33kO76jNpMPmVR1Uz2TG+p1WVdn+oh3rzKAeKw7gddUX0ub1X94iTbdZlLpz3Me/6CjpdIKV9Sp/aufvHMPwaNNRYkyxs5a1vB9i+WwhkmlWVl3qQR0g3HqjE3ySkmmXhgOlNPVoCjqs23fSmIDA222v4Q5xFhTqxkjjbqwq0JbVlc0Sk1bRtIRzPAFX68vo1P1rexADXoB9WUvVj1mAGVIA6JcAdUsQB0IIA3oIA2heWAK2mg4PiIYX+BVB2jiQ+9SbjlUkcUQ3/Jn2M6aONJ2mq/ew+f+/PvLOQggEG4O0EbiOWJhzLWNjM2gDixuuFPTTpxF+Dlu9uUqpIHpMYyeE2baNPpKkYc3g+W6iezuzuczMSzE7yxNye2KxvO07qMVFJLch7wzVPVzacTS8uWzDMsp82Ygi4zECyk8m3ntG+NvJrJVVdMUYVNVJtcyw9UmHvJw8pMUo/DTcyneCpCH2YkUFiO0p9K1FUr5i8rC+5RukQ+eVHXTf6jRBn1mdTbe5h3LyLa1X6LUk7D5c6dTy5kwtMBZwTezkDYTbdzRLo04uOWjntJ3daFdwjJpbPIfaXCZElW4CTKlXUg5EVb9gjeopbkVUq1So1ryb72fLUzeekxWHdrcfQ2qnbhNP8A9T+q0WFDqI4/Sn6qXw8kVnrfpVl4oxUW4SWjnztqk/5REW4WJl7oeblbbeDaN+pt7YlbllTB+Kn8oW/XMdMr/wBN8V9SC0nHz+q6+b7ZjXU6z7ydae4h/ivIeNSn66p8yX7Txvtd7KrTvu4d7+go49UcJWVDnjnTOwOQPwAiPN5k2W1tDUowj2LyGrVPIzVrMfsSmt0syj1XjdbL2yu01PFulzZbdonHLCXrSk3ppTeLMt6GU/mBEa5Xspl1oOWK0o819StgYhHTljUkzNgLcyOOxzExe5OaqLGk13ryK1YxDOlLG1T/AKqf56+zEy13M5vTvXh3MadJh8yqOqmeyY31OqyqtPfw715nz40Vh3I66ofpc3qv71iTbdZlLpv3Me/6HXrS0TmPM+F06l7gCai7W70WEwDj2WBtyCMq9Jt6yNGib6EY9DUeOT+hVTxEOhNTQBNYPpjV05AWaXTxJnfL+O0egxsjVlHcyFX0fQrb44fNbC09G9IZdbKLoMrrbhJZ3qTxg8anlibTqqaOYvbKdtLD2p7mI2vP6NT9a3sRtIQ16AfVlL1Q9ZgBlSAOiXAHVLgDolEHcQeiAawFXWy5KZ5rBF5+M8gG8nmEeNpbzbRo1K0tWmssUq/TeY7cHRyiSdxILOecSx+d40Os3sidBQ0HThHXuZ7PBfFs4MQ0cxKsQcOwyg5lWYygXsQDlQGx2kbeUxplSrT3slUtIaLtH/Kjl7spZ+baIHC9P5+HThS1Sng5ZyZJgAKgeJNFxu2gNvFt0eQlVhs3peJ5d0LC7xNZpyntUn1W+3GUu3an2FyYbXJPlJNktmRxdT/24iN1omxkpLKOWrUZ0ajpzWGiE1kX+Kqq3ifhmW/4RjW6jN+j/wBTDvPnjB8nwmTwtuD4SXnvuy5xmvzWvFfHGVk7CtrdHLV34eD6ri0ODMKgG4AX2nnPLAZPlzSf6dU9fO/qNFZPrM7q19zDuXkWNoBp/SUeHpJnGYZis5Kol9hYkbSQIkUq0YxwymvtHVq9dzjjGziO2iumsnEDNWQk1eDUEmYFF81xsCseSN0KqnnBWXVjO21XNp55HznP8Juk+uK9nYx3I+hNUn1RI6Zv9V4n0OojkdLfqpfDyRWOtyuWbijhTfg0SWT+8LsR6C1vREau8zL3RFNwtlni2zv1K05bEHbiSS1/4mUD849tl7Zq01JK3S5sXtK/rCq6+b7ZjVU67J9n+nh/ivIddSh+cVPVy/aaN9rvZWad93DvfkhIqz8rM89/aMRnvZc0+pHuXkP2p4/OJ/Lwa+1/4iRbdZlNpz3cO9+RakTTmhQ1otaiXrV9loj3PULfQv6h9z+hVYaIJ1RY+HrbAH50mH/OYmR9yc5WedJrvXkVqzRDOjLI1SH5Kf56+zEy13M5vTvXh3Ma9J/oVR1Uz2TG+p1WVVp7+HevM+emMVh3I7anz88m9V/esSbbrMpdN+5j3/QthomnMEBjOi9JUkmdIQsftr3r/eXfGuVKMt6JdG+r0dkJbOW9Fa6Z6uzIltOpGZ5a7Xlt4ajxgR4QHb0xGqUNVZReWWllVkqdVYb3PgV4YjF0MOgNeZVfK297MPBsOUPsH+bLG2lLE0QNJUukt5dm3wJnXoPm1P1rexFicaNWgH1ZS9UPWYAZUgDkx3FPg8ksLZzsQHdflPMBtjCctVEyxtfSKuq9y2sT8L0dq8RXhqqpmS5L7UTbdl4jwdwqg8W+/wCJjRpzqbZPYXFe9trSXR0aabXH872zVi2h60jD4PVtw1s3B+A5UceZW2dBG20YVKap9V7SVZ3srpfzafsZxnes/H9o5XrZswy5lUZzL4OcjwlHhBS3ekj1xrU5Sw5ZLPUo0Iyp0NXO/HJ83xLa0XWm4ENR5Sp8I/bvyPfaDzGJ9PVa9k4u/ncupi438OXw4E2I2EIrrXDorw0g1UpbvLHyottaWNubpTf0X5BGirTz7SLXR95qxdCe2L3dj/Jzaja5uBnU7G6oVdOYPcEDmuoPphQe9GWlIdSXw8NxYWPYf8IpZ0ndwkt1B5CQQD6DYxtksporaFTo6kZ8mfLlXTPKmNLmKVdSQyneCOKKxrDwzuoTjOKlF5THbRbWhU0yrLnAVEpbABjaYqjiD8dhyg9MboV5R2PaVd1omlVblH2X8vAufRrSCTWyBOp2uNzKdjI3isOX8DEyE1JZRzdxbToT1J/7PnDSn6dVdfO/qNFfPrM7O19xDuXkc9JhU+aLyZM2YOVEdh2gR4ot7kZTrU4PEpJd7LV1MYPUSHqTPkzZQZEymYjLexa9rjniVbxazlFDpitTqKChJPDe55Kjqh37ecfXER7zoYdVDLg+n1ZTUvwaQyKgzZWy3mLmJY2N7byd4jZGtKMcIhVtHUatXpJ5z8hbaYSSWJJJJJJuSTvJPGY1E5JJYReuqHR1qaladNUrMnkEKRYrLXwb8hNyfSInW8NWOXxOV0vdKrVUI7o+fEqvS/6xq+ume0YiVOuzorP9PT/xQ56kj84qOrT2jG+16zKzTvu4d78hQx6TwdZUIdlp03szkj8CIjzWJNFtbS1qMJdi8hq1S1OWuK+PLYekFW9QMbrd+2V2moZt0+TRccTjlRA1t1QEqRL42dm9Crb++It09iRe6Dh7c59mPH/RWmeIZ0hbU2n4PAip2HgLnpbvj64nYxR+BysZ6+ksr+4qMtEE6osvVAfkqjz09kxMtdzOb0714dzG3SlrUNST+ymeyY31Oqyqs1mvDvXmfO7GKw7keNTv0yd1X96xJtusyl037mPf9Cx8fxmXSojzjZGdULeLmv3x5tm2JU5qO1nP29vKu3GG9LJ1FgQCpBB2gjaCDxg8cZmlpp4ZyVhGR89suVs191rG9/RHktxlTzrLG/J8zNv2RVHekjo0pNbTgftpXtiModZGm6eKM88n5DVr2+jyOtb2YtDhRp0A+rKXqh6zADKkAKenylmlJxFW/wAxA9Uaapf6GerTqS4/gm9LscFHTZZRAmkASlABsFsCxXxQNnTaPK9To47N5F0VYu7r5n1V1n9O8QNFEWqxCX8LdzwhYg/tHWxyFuIEX7AIg0YdJPM/9nVaSrO0tHGgls2dy59/+ywhprhs0vTO4yqchDI3BnKbXDAWABGw7Inyq0+rI5KjY3kv5tJNvfse3w4kNj9FMwpxVUr3kMQCrHffaEbxwdtmG0euLUhOjJTg9hb2telpGDoV1iS4/Xs7VuY16D6YJXowIEucnhJe4K32MpO8cR5D0iJNGuqi7Sq0noudlJPOYvc+3kxpIvvjeVZT2jOIS6LHJklRllPMeQP3bm6DozAL6Yhwmo1Wjpbu3lWsY1OOE/lt+W0uKJhzRAaSaH0lbtqJff2sJid7MHJtHhDmN41zpxnvJdve1qHUezlwKQ0+0NfDpqjNwkmZfI9rHZvVuK4uOmIVWnqM6ewvlcxezDW8ltSuJGXiBlX72cjAj95O+U9mbtjO3liWCPpmkpUNbk/MVNKx8/quvnf1GjVPrPvLC19xD/FeRc+pc/4WOtmf2xMt+oc1pj9T8EPZjeVR8nVo+Vfzm9Ziqe876n1V3ErX4CUoKerUkrNaYjA7lZWOUDpUE+gxm4YipGinca1edJ8MM86JV0uRWyJk9FeWrjOGFwAdme3GVvm9EeQaUk2ZXdOVSjKMHh4/fifTwN90WZwx83aZ/WVX10z1xW1Ouzt7L9PDuQ46kT85qOqX24223WZW6c91DvfkcOtPDjKxBnt3s5VcH94AKw/AH+KMbiOJ55kjRFbXt1HjHZ9UQGCYkaeolzl2lGBtyjcR6QTGqMtVpk6vSVanKm+JflFj1PNkics1ODtcksBl5Q19xHJFipxazk4udrVhPo3F5/e4p7TbHxV1ZdP1aDJL5wDctbnP4ARBqz15ZOs0fa+j0dV73tf2OHAMPNTUypI+2wzcyjax7AYxhHWkkb7msqNKVR8PPgXdpBScJRzpajfLYKOcLsH4CLCazFo421qaleM3zRQBaKw7knNEdK2oZjEIJiOBmW9jcXsQfSY20qjgyDfWMbqKWcNbiR0q1iPVSGky5XBI2xyWzMR4o2AAcsZ1K7ksJEa00TGhNVJSy1uER2iOW5aGprDSJc6oYWDkInOEuWPabeiJltHY5HOacrJyjTXDa/ib9dD2opY5Zw/BGMe3PVRq0Iv58n2fVFZYLpZVUgyyJpyeI1mT0A7vRaI0ako7mXteyoV9s47ee5m3HtOauqlmXMdVQ+EstcobmJ2kjmvHsq0pLDNdDR1CjLWitvaLEaieOuq/CC9Sagj5OSDY8sxhYD0Ak9nLEihDMs8in0xcKFHo1vl5G3Xn9Gp+tb2InHLDXoB9WUvVD1mAGVIAS9aUhskiapNlYqd9ttmU/wCUxEu08Jo6L+H6kdapTfFZ+j8yKwahmYnWmZMY5BYzCPsr9mWvJfb/AJjGiEZVqmX++wsK1xDRtqoQW3h2vi3++SNGkuFPJmui3VpRzSiNhtvUg8tvxESKkElhHtrcO5hrPblYf1M6D6HfCcPn1Cg8OJnyNzsdUXv0I/eLEX5VEeKlrwK2WkHb3Sx1eITKGdibUdEWIkSy17X71N7Fr7yqjKvITaMKM5NqHIkaXoQhF3EN08Z7+HjvfaduNU/xTiytTD5PKrohJsUIKtLLHbxN0bI1Vf5NXWiWGjsaRsHSqvbuz2ran+9+0t+hxmVNpvhKN8llLEneoUXYHkIsb9EWEakZR1luOPq2lWlW6CS9rOO/O7HeURUUbzJU3EASCKkW37GfO5P8JydsVe1xlU7Tt3qxrUrT/t2/DZ89p9AUFSJkqXMG50Vh/EAfzi2i8pM4OrTdOpKD4NrwFrBNOJEyon0091lTZU6ai5jlWYquQtidmYDYRx2v0a41U20yXWsKkacakFlNJ92wU9eOLSWkyZCOrzA5chSCVUKRttuuT+EarmSwkWGhKM1OU2tmMCfqmkFsWkEfZ4Rj0cGw9ZEaaC9tFjpWSVrLtx5kPpgLYjV9fO/qNGFTrMk2j/kQ/wAV5E5oprEnUNNwEqVLcZmbM5a/fAbLAjkjOFZwWEiJdaMhcVNeUmh71c6e1FfWPKnLKVBKZxkDA5g6LvLHZZjG+lVlOWGVekNH0rakpxbznG3uZTOIj5aZ57e0YhvedJT6i7i39E8G+GaNmTbviZpTmdZhZei52dBMTIR1qWDnbqv0OkNfhsz3YKaIINjsI3gxCOkTPoLVRj/wmgVXN5ki0tuUqB3jfd2dKmLChPWj3HI6Vt+hrtrdLb9yoNN/rOr65/XEOr12dJY/podw36jz86qOqX24223WZXac91DvfkP+nmjXw2myrYTk76UTuvbapPIw/KJFWnrxKjR936NVy+q9j+/wKInyXlu0uYpR1NmVthB6Ir2sPDOxjJSipReUzAtvsLx4ZZZukqWYKgLMTYKBck8gA3x6eNqKy9xc2r3RM0iGbPA4dxa2/g135b8pNr9A5InUaWrte85TSd/6RLUh1V83z+w4xvKoqbTfQSakxp1IvCS2JJlr4aE77D7S9G0RCq0GnmJ02j9KQlFU6rw1x4P8lfVAKGzgqRvDAgj0GI72F1FqW2O01ylZzZFZyeJQWPYILbuEmorMtneN2jWrqpqGDVANPJ48361hyKn2ek9kboUJS37EVd1palSWKftS+X77i46KjSTKSVKUKiABQOID1nnickksI5apUlUk5yeWyC000YWvkrLaY0so2ZWABF7W2g7x0WjCrT11glWV47WbklnJV1dqtrVJ4Mypo4iGynsYfnER280X0NM28l7WUcK6t6875SL0zJfvjzoJ8jN6WtVx+TJrCNVrXDVc0BRvSVtJ6XOwdkbI2z/qZDr6aWMUo7eb+w+UlJLlS1lyFVZa7gu0c5J4zykxKiklhFFWnUqScqm9laa8/o1P1rexGRqGvQD6sperHrMAMiQBXusrFWmTUpJW0KVLgfamN4CegHtYckRLiTb1UdHoajGnF15/DuW9/vkdWqfGQjzaOaoSZnZlvYEkd68s84y3Hp5Iyt3q+yzRpaLrNV47VjwXB/EnNZyokmXOOx84lj94MGaxPMR+J5Y9uNkcoz0DWaqum+q1nue757vAVNGdLjRU9Ug3v38gcSzW71r81rN/AeWNFGu8NceBN0xo5a8asVs4/vtNeFSKmi+DVJ2iaWmITe5298jHldSWHMW5IwanDEzfa1qN3CdrLl+8dzGHWsVnS6Kql+C2dOfvgGAPOCGEZ3WJRjJGn+H9ahXqUJ71j7fYh6Fp6U0ySHCy6lJbAcxPFt2E2KnojVCM9RpbmWtaNCpWVVrbTbX77t6HHH8BWnwVae9iGll2HG5bM35gcwESpUcUdQobO9dxpN1uGHjuxhDdo9KyUlOl75ZUoX5bIBEiCxFIpL2evcVJc5PzZ89ad4ZOlV9Q02W6K86ayEjvWVnZgQ247CIr6sWpPJ1ljVhOhFRecJJ+BASpZYhVBYncACSegCMCW2kssu7VJoc9KrVNSuWbMGVEPhIl7ktyFiBs4gOewm0KbjtZzGlb2NZqnTeUt75sR9KNDK6bX1LyqaYyNOmFW70AgsSCLndGidKbk8Is7a+t4UYRlNZSRxytW+JN/u5HnPKH90edBPkbXpS1X9XyY8artC6ujrGm1KKqGUybHVjmLoRsHMpjdRpSjLLKvSd/Rr0lCD25z5kFUapq15rtmkKGZiLu17Ek8Sxg7eTZKjpmhGKWH4fks7QXBHoqJJE1kZgzm63t3zXG8CJNKGpHDKO9uFcVnUitgoaQ6pxPqps6XULKSY2bIZZOUnwtuYDa1z6Y0zt8vOSxt9MdHTjBxy12/gk9CtDUw6cZgrFcMuVkIVQdtwb5ztB9ZjOnSUHnJpvL6V1DV6PGOP7RGaSaIYa1VNm1Nfwbu5YoHkgqTxWIJjCdOGctm+2vbtU4xp08pLfhjBoHo3R05edRT2nhxkY55bKLG/2QLGNlKnGO2LyRL+7r1cQqx1cbdzXmSOOaZ0dK+SfOAfjRQzML8oUbPTGUqsY7GzTQsK9da0I7Oe4i9IKvCqmlSpqcry2ORJoVxMDbTluoDDcdhjCbpyjrMkW0L2jVdKnse9rZj7CYy4CD4VU3MOEt22BjR/J7S1T0m+EfkPWiS0CUrVVFKyooe7sDwtkF2GZiT6LxIp6ijrRRUXjupVVRrS27NnDb3EW2tim2WlTrcpyC3PvjD0mPIkLQdb+5fMadJ8eFHSmoKGYAUGUG185Avf0xuqT1I5K+0tncVejzjf8AI4sD0tWpoZtSiZWlCZmlk32quYbbcYtGMKutFyNtxYujXjSb34295BYFp21VKqpjU8sGnkmYoJLZjZthuNg2RrhW1k3jcS7jRqoTpxU37TwKj6zq1j8jLkpx2SWzEDnN93ojV6RPgWK0RbrrNv44GPQfWQ1ROWnq1UO+yXMS4BPispJsTxERspV9Z4kQL/RKpQdSk9i3pkXpZpxWScTenlOqy1eWoGRSbMFJ2npMY1KslPCN1po6hUtlUktuHx7zRrD0xq6bEnlyZpWUglEJlSxuisRci+03hVqyjPCZlo+xoVbZSnHa87dvMl9YekLjDaeopJjS+FZTdTY2KMSp6D6ozrTeomiJo61j6TOnVWcfcNCsdYYU9TVzHmZHmEljdiBlsoJ5zb0x7SniGszG/tU7tUqaxlIritxOsxOoygsxa+WUptLRejcLDexiK5SqMvKdGhZ087sceL/fImdHdFqqlr6czQVRmN2ltde9VmytY8dtx3xshTlGayRLq9oV7eeq8tLiY16fRqfrW9iJxy41aAfVlL1Y9ZgCeq6oSpTzG8FFZj0KLx43hZMoRc5KK4le6uqdqmteom7chLm/7RybAdAzHm2RGpLWlll5pCoqVBU4cdnwRN6d6LMX+GUlxMWxmKnhErumLb7QttHHYc986sH1kRrC8UV0VTc932fYK2k+k7V8inlOLOjNnYeC5IVUe3Fva4iNOs5pItLKzp05TlF8N3Hm+/h9Tlx2XLadMNKnyKsq7e+W9regMUcgHijTUWJNxWwtbWq5UVSuH7TXj+VsLPosQk4rRGnfLKqAoIXiV18GYnKvERyEjjibCpGtHVe85itQqaPrqrDbHOx/RldYnXOlLMpJ4IKTldV/ZzFurr5pDX9APHESWUnBnUQUKtSF3S4rD7t6+Kax3E5o/gTz8Omzwb8HcKg2lgu17/wnYByRIt4a0MkTSOkehuVSS3ra+/d+TvxDHnqaWmp987MFN/tMe8lk8uxrnovGyc0/ZRotbRWk6lxPdjZ5vy2D/pHifwOimTkUPwSrZSbAi4XeOYxtnLVjk5q3p9PWUZPexekacCbg82taXLzoSplm7JnzBVB47EMpjWquaesTJWDhdqim8Pj2cRdqNPJ0vDZNVJk0yTHnTJZAlnKFUXFrNe/pjW6rUFJJEyOj6criVKUpNJJ7zo0404qxUpR4eLTcqFyqhnZ3QPkUEEABSCTz8Vo9qVZZ1YmNlo+j0brVt23HLC2HnEtJsQk4Ms6ZMKVIqTLYmWgbKA2wqVte4323Wg5zVPL35FO1tp3bhFZjq53s36aaSVMrCKGfKnMk2bk4RwFu15RY7LWG3khUnJU00zGztaU7upCUdizhfEi8d0vqKfEaMtOcyTJpmmJfvWzrZ2I4ztJ6RGMqjjJbTdQsqdW3qJRWcyw+7cSEzEpvdOJQmzOCINpeduD20rHwL237Yy1n02M/vBrVKHq7W1Vnnjb1hH0f0cqMSaflnXaSL2mM7FySbKDtt4O/ojRGDqZ2lnXuqdoo5jv5E5ovj82bhWIU09mfg5OZCxJZRezLc7bA2tyXMbITbhJMi3VtCFzSqwWMvacegWgZrZfwgTxLyTLZSha+XK175hyxjSo6yzk2X+kVby6PVzlcz2+CJWaQVEiYzIrTZxJS2bvQW4wRDU1qrTCuJULGNSKy8I26NM+G4zNp1YstpinkcCWZksleXd2mPYZp1MHlzq3dmqjWN3nhnNoDo0MTnz2qJrgLZnK5c7vMJ23IIA2Hi5IxpU+kbybb+7dnCKhFbdi5JIsym0Ekmhl0k9ndJcx3DIcpbMzZb7N+VttuMRKVFauqyilpKp07rQSTaS58isabBZPx18EIYyeGZLZjmKhSR3w2xEUF0mrwL+VxP0Lpl1sZLM0loZVDg9SlMpRCpABZmOaYQpN2JPHEqcVCm0ihtas7m8hKptf22lTVGHgYZLn275qiZLLcqiWpA9BDdsQ3H2M9p0saz9JdPlFP5/6LG0xrOF0elzPGWnJ6cyg/iIlVHmjnuKKyh0ekXHlrCPoNjPBNUSWPeT5E1ebOstmXtGYekRHpSxlc0W1/Q11Ca3xkvDKydWr1vm2J/wDKn1PGVHqy7jDSPvaP+X2JXUgflqnq5ftNGdrvZF071Id7FrSSWKfG3EoZQtRLYAcWYq5A5BdjGqa1amzmTbaTq2ScuMWvNHrT0/43N6yV7KR7V94zyx/RR7n9TGts/wCLTvNlf01hX67PNE/pY/HzIxsaz4X8FY99Lnh08xlbMPQ23+KMdb2NU3dBq3PSrisPvJSZUFdHlUfbqiD0Bc3rAjLP8r4kdQT0g3yiTmqKkAkVE/7RYIOZVXORfnJH3RG22Wxsg6bm3OFPhv8Aoc03WhyUo9Mw/wCmPPSXyM1oNcZ/L8kdrrm5qOlbxmzfel33xLi8rJQVI6k3Hkxt0B+rKXqx6zHpgY1g1Rl4fMt9oovoLC/4AxhPqki196g1XSAtDnG+a7sf4TwY9j8Y8prCM72blUxyX5HWWY2EQpvTeSk7FRKokVi+VSJfgtNuS55Ng3keKeO8RZJObwi9oRlTtlObae9Ps4fg6KnRbFJEtpUuXwsp2BZZbSyrFT3rWezAiw3CMuhwsI1LSalNTnFNrjtT+X2I/BaSqnTHSTJcTZQJJDqrAg5Ta5DXvs2RHjSa6u8s3fQlFOrBxi9nNETiTzczierK4sCHGViRxkEXJ54wlniSKF17WrlNPkNOi+m70dI8mVK4Sa75lJ2qt1UeCNrG43f+IzpVHGLijzSFlTr1o1ajxFLDxx38eHzJDV3RumJqauWVmFGyKwsUZlzZiOIlMwtxX4o3UaWq8y3kXSt07i3fRv2Vy8PjtH3WIb4XVeYPaWN1bqMpNHfqYd5RVPirrRTKUA2mTJcz7qsD29590xAUnq6p1cqMXWVXkmv38yYrvqGn/wCam+wIzfu13keH66f+K8ydxWpmYdiy1rymmSZktLEcjSVRgG3BgQdh3jpjOTcJ62NhEpRhdWroKWJJvzfyJbWPjcmswdZ1O114dAwIsytla6sOW1vwjOtNSp5RH0db1KF24T5MjtPD/gGHf9L+i0Y1fdRN1j+uq/HzIDTmmabU0qILs1JT2HL3h90a6iy13EyxmoU5t7tZ+Zt0CxFp+M0jv4QUoTy5Kd0B6bAR7SlmojG+pKnaTS7/ABaYw6kTaorOhPbeNltvZC017un8fJCzgP6zFbbvg9R0frVtGqO+XcTq/Vo/5R8jp0BkYm0u9CxWnE0cIA0sXPe5vC2+DaPaSqf07jDSErRP+avaxs3mavGxRY/PnshcLMmgqCATmUjeemDnq1WxC3dxYxpp4ykdug8ibiOLPWzEtKBdmt4NymRZQbjOUjs4rxlSTnU1mar6cLW1VGL2/nLYYpopW4U71NDNzSl3lfDCX3PLOxgNm0dOyEqc6e2J7Svbe9SpVlt+vYx+1f6VGvp2aYqrNlsFcL4JuLqwHFfbs5QYkUamutpT6Rs1bVMR3PcV9IP/AOTf/st7JiN/83xLqX/tv/1+o364qvLh6p+0moPQoZvWBG65fsYK3QsM3DlyT+xXdRj0lsIl0gV+GSaZmawybS1xe99zckRnNdHql5G3qK7dbK1WsdvAYDV59GCOOXNVOyaCPwYRszmiQtTV0pnms/IUpmFH4vl1a3/XPKffyAoeb7Q7I06vs6xYqv8A+odF8k19Sc1dn5vif/Kt6njZR3S7iLpH3lH/AC+xJ6jz8tU9XL9oxna72RtO9SHexe0qYTscmBNt6iWmzlXIh/EGNc9tT4ky1zTsVn+1vzZnT8/43N6yV7KQq+8Z5Yfoo9z82e9ax/xeZ0Sf6ax7X65jor9Ivj5s4NYWC/Bq1ggtLmATE5AG8JfQwPotGNWGrI26PuOmo7d62MkRSl9HcwF+DqSx6CAt/wDMIyxml8TRr6ukMc4kvqirVMqfIuM+YTAD9pSMrWHHaw+9Gy2ktqIem6UtaNRbt31FnWMsoVxSQqKFRFYIABn2k7Bx7RGmtjW2Fjox1Hbp1HtfPkdmuaXloaNTvUgH0ShE+CxFHKV5a1ST7WN+gP1ZS9WPWYyNRt00wx6ihmy5W2ZsZB4xQg5fSLj0x41lGylJRlliZoXpuaWT8HqZT94WtbvXXMxYqVa3GTtjQ62o8NFrDRyuo69OSzuaf75ElWaT1eIEyaGWZanYzA99b96ZuQdG3njDpZzeIolLR1vaw168svh+FvZy6usN4PFmllg/ALNuRcDMCss2v5x7I9pL2zXpCpm1i+eNnzLhVolFAV3pSxoMUl1aA8HNvnA5RYTF6SuVgOMg8kRqnszUkXli1cW0qD3rd9Pns7mOGlUuXOw+oYhXHATWRiAbfJkhgTu4o3TScWVls5Qrx4e0vMprRqgqSjVVHfPTlCQu1xmDd8F+0LAgjkMQIwl1o8DrK1zRz0FbdJfD8dgz6L429fi8qYVCMiXmZScpyKVzWO65ZRbbblMbYSlUqJkS4VOzsJ0Vtcnsfe15YH3T03wyq6v8xEmr1GUOj/1MO8rrAtH+Ep6WptsWkrc3nS3mhP6g+7EWMMpPsZd3Fzq1J0/+6HzSz5ERVH/AZPNWTP6QjF+7XeSYfrpf4LzLHxfTGmpwtNWIzI9LKcWAYNmUqUK8W4WPOd0SJVYr2Zciko2NWrmrSe1Sa/JXODYbNmYNWOoJQTZLAeYHDn0B1v0RHjFumy6rVoRu6ae/D+eMeRnHNJ1qsOpKKXLfhZRUE7CGIUooUDaSc0JVNaKiKFo6NxUrSaw/97SdxeQZWN4cjb0lUqnpBIP4xnJYqRXcRKMlOzqyXFyNWE4T8F0llywLIZjsnmPLcjsuR6IRjq1sGVWv02jnLjhZ+DRB6K6WnD5tSUlCY0zvQS2UKQzEG1jm37tka4VNRsl3NkrqEMvGCa0QwWYuGYhUzVIM2SyywRtYeEzW5CbW6DGynB6kpMiXlxB3NKlHg9pFaJaV1dFLMqTJVlZ8xLpMJBIA2WYDcIwp1JQWEiRd2dC4lrzltS4NE3JwvhdIZ6TEbgphnqzWNrNKYXzbr8kZqOarIsq2pYRcXtWH8zp1YNPo62dSTkmcGzMA+VsgmSyRmBtazKN/MsZUMxk4sw0oqdejGtFrK7duH9jRj+mNdLWppJtOSHaakuYyvm4NmNtg2P3psD0b48nVmsxaM7ext5OFaMt2G1nj9Bg1S4JNpqaY89SjTmUhG2MFUGxI4iSx2c0bLeDisshaXuYVaijB5wQKYTP7oOG4GbwXDk8JkbJbLvzWtbnjXqvpc44kx16Xq/U1lnV3Z2ktrboKioFOlPKeaF4RmyKTYnKF29GaM7iMpYSRH0PVpUteU5JbjE/QeT8Vd7T2rOBU377PwmwkWva+8R46K6PdtPY6Sn6Xtn7GfhghsM0frBhNVTNTzA7TZLy1OXvtozW28WUH0xhGEtRrBKq3dD0uFVSWEmn9Cf0U0ZmHCJ9LVIZbzGcqGymxspRthP2h+EbKdN9G4shXd7BXcatN5Sx+SJ0J0Xq5MmuWdJKGbTlJYzSzmazbNjbN/HGFOnJKWVwJN9e0Kk6TjLOJZe8gsO0VxenuZCTJRcWbJMl3IHLZowVOrHcS6t7Y1eu08c0/sMWgOgU2TUCprbBluUl3zMXP22I2bOTbt5LRspUWnrSIGkNJwnT6Klx3vs7DRpVoTVz8SeolqnBl5ZBLqDZVUHZ0gwnRk55Rna6RoU7ZU5N5w+HebdOtCqmqr3nyeDyES7Znse9QA7LcohVoylLKMbHSNGjQUJ5zt4dpOaeaNGtp5ay8onSyMpY2XKRZlvY8gPojZVpa6WN5C0feq3qNy6r/AGjGimANT0LU1UEfMz5gpJUqwA3kDbsj2nTxHVkeXt4qldVaWVjAk4lq4qEmXpJiun2SWyTF5jxekH0CI8reSewtqWmaM44qrD8Udejur9kmrNrGU5TcS1ObMRtGZt1r8QveMoW7zmRou9MRcHCit/E4deZvTSOtb2ImHPjRoF9W0vVj1mAGJTAGJ1MkwWmIjj95QfXHjSe8yhOUHmLx3HRToqLZFVVHEoAHYIJYEpSk8yeWIeqwh6irncZy7fPd2/KIts8uTL7TUFTpUor94SLKVolnPkVpVhHwuleWLZx30snimLe3oIJU8zGMZx1lgkWtd0aqn49wi4HpVbDauln97MlyZwlhtmwqVMvzlY7uToiPCp7Li95cXdpmrTuKe2Mms9/P4+ZIalZZFNPc7mmKB/An/u/CM6CwiHpWetUS5IfZNPKR2dElo7eEyhQzdJG+N2EiucpySTbaRmqaW6MkzIyMLMrEWI5CIPD2MQ14vWjnJqkCRLlcEglJKsRkBUJZrlhbnue2PEopYM5OrOWu8t8zjaVQCWJZWkEsNmCHgsoYixbKdl7bLxjinjGw3KV25ay1s89p5r52HzgonNSTAuxczSjlA4ht2Dmg+je/B7Tjd03mCks9jNsrHKOUgRJ1MiAWCq8sKB0Aw14JYyjF2t1N6zhJvuZw0+J4XLczJb0aOftrwYbtEYqVJPOUbpW9/OOrKM2vib5mldBe5nyCeXYx2c4F49dWnzRgrC8xhQkam04oAbmoS/LkmE9uSPOnp8zNaLvcdR+K+5rfTjDuOch/6Uw/2R469LmZrRV9/a/Ffc8nWJQ/tWP/AE5nuh6RT5nvqW8/t+a+55/SPQ/tH/lv7oek0z31Lef2rxRqmazaMbjOboT3sI89KpmS0FdPl4/g0HWpSeJU/dl/+pHnpcO02f8AH7nnHxf2PDa1KXilVB6RL/1x56XDkz1fw/cf3R+f2NZ1q0/7Gd/k98eelx5GX/Hq398fmeG1ryeKRNPSyj3w9LjyPV/D1XjNfM0PrZX7NKx6ZoH9hjz0vsNi/h18any/JrOtrkpP/wC3/wAceemdnzMv+O/+T/8AP5PDa2H4qZfTMP8Aph6W+Rkv4dj/ANT5fk1nWvN8nl/fb3R56W+Rl/x2H/Ufgan1q1HFJkjpzn8xHnpcuRmv4eo8Zv5Gk606vil0/wB2Z/rjz0ufJGf/AB+2/ul4r7GttZ9Z4sgdCP8Am8eelT7D1aAtecvFfY1NrLrf+F9z/vD0qZ76ite3xNT6xa0/bljoRYek1D1aEtFwfic8zT2uP+2A6El/mseekVOZmtD2a/p+b+5pbTeuP+3P3JX+mHT1OY9U2a/o+b+5ofTCtP8AvD9ij8odNU5j1Zar+hfM1NpVWH/eJnbDpZ8x6utf7EL+lWKTpyIJ0x3AYkBiSAbRvt5yk3llRpi3pUqcXCKW0ubQM/4bS9WPWYllAMAMAbFMAeztBHKDA9Twyq5eiGIyL8CTttfgpuW9r2vcrfee2IHQ1Y7vM6taTsavvPnHP3OWpocSXwxVnoaY3skxg41VzJdOvo+W7U8EvMjJ9TUL+secvnFx641NyW/JNhC3l1VF92DjdyTcm5O8neeeMTesJYRlZzAWDEDkBIhtPHGL3oGnMd5PaYbRiK4Hi8eHuQvHoyF4DJi8BkyDA8yF4DIQPMnm8D3IXgMheAyF4DIXgMheAyF4DIXgMheAyF4DIXgMheAyF4DIXgMheAyF4HmQvAZMXj08yYvA8yYj0xyYgYmI9PCMxzwV6fyiTa72UWnPdw7/AKF46CfVtL1Y9Ziac0T4MAewYA9hoA9BoA9hoACb79vTALYcdRhFO/hyJTdKLfttGLhF70b4XVeHVm18WRtRobRN/scvms4/ONboU3wJUNLXcf6/FIjajV1THwHmp6VYfiIwdrDgSoaeuF1kn++8jZ+rQ/7OoH8SW/ENGDtOTJMf4g/up+D/AARk/V5VjwTJboYj2lEa3az7CVHTtu96kvh+SNn6IVq75DHzSjeyTGDoVFwJMdLWkv6/k19COnYXPTw5M1fORx6xGDpyW9EmN1Rl1Zp/FHHeMTdkIDJi8D3Jm8enmTEeHuQvA8yF4DIXgMheAyF4DIXgMheAyF4DIXgMheAyF4DIXgMheAyF4DIXj0ZMXgeZC8DzJiB4Yj08CB4RmOeCvT+USrbeyj057uPf9Cx9FtYFFIopEqa0wOiANZCRfp44mHNEr+k6g8eZ/LaAMjWfQePM/ltAHoa0MP8AHmfy2gDP6UcP8eZ/LaAM/pSw/wAeb/LaAM/pSw/x5v8ALaAD9KeH+PN/ltAGf0p4f483+W0AH6U8P8eb/LaAD9KeH+PN/ltAB+lPD/Hm/wAtoAP0p4f483+W0AH6U8P8eb/LaANM7WThj+HmbzpN/XHjSZlGco9VtEdP0swRt8r7spl9m0YOlB8CTG/uY7pvxz5kbPxXA23GoTzQ/wDdeMHbwJMdMXS3tP4fYjp9ThR/V1VQPOk5vVaMHargyTHT1VdaCfivuR0+qpB4FTm6ZUxffGDtXwZJjp6m+tBr45+xwHFpfKewxh6PMkLTNtzfgY+NpfKeyHo8z31zbc34B8bSuU9kPR5j1zbc34GPjWXynsh6PMeubXm/APjWXynsh6PMeubXm/APjWXynsh6PMeubXm/APjWXynsh6PMeubXm/APjWXynsh6PMeubXm/APjWXynsh6PMeubXm/APjWXynsh6PMeubXm/APjWXynsh6PMeubXm/APjWXynsh6PMeubXm/APjWXynsh6PMeubXm/APjWXynsh6PMeubXm/APjWXynsh6PMeubXm/Ax8ay+U9kPR5j1xa834B8ay+U9kPR5nnri15vwD40l8p7IejzHri15vwMfGkvlPZHvo8zz1xbc34B8aS+U9kPR5j1vbc34HFidWrqAt9h5I3UKcoN5KzSd7SuIRVPg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BUUEBQUFBQXGRcaFxYVGRQZFRYYGBcZGBoWHBUaHSggGBwlGxgXJDEhJSorLi4uGB8zODMsNygtLisBCgoKDg0OGxAQGywkICQtLy8sLCwsLywsLC8sLCwsLCwsLCwsLCwsLCwsLCwsLCwsLCwsLCwsLCwsLCwsLCwsLP/AABEIAJ8BPgMBEQACEQEDEQH/xAAcAAACAgMBAQAAAAAAAAAAAAAABgUHAQMEAgj/xABTEAACAAQCBAcKCggDBwQDAAABAgADBBEFEgYHITETQVFhcXORFiIyUlRygbGy0RQVIyQ0NUKSocEXM1NigpOzwiWi0kNEY3SD4fHT4uPwJoSj/8QAGgEBAAIDAQAAAAAAAAAAAAAAAAQFAgMGAf/EAD8RAAIBAwAGBgkCBgEDBQAAAAABAgMEEQUSITFBURMyYXGRsRQVIjOBocHR4TTwBiNCUnLxFlNiYyQ1Q4Ki/9oADAMBAAIRAxEAPwDzofotRzKCneZTy2dpYLMRtJ27TtgCZ7jKDyWV2H3wB4qNEKFUZhSSiVBNrb7C9o8bwjKEdaST4mvDNG8NnyxMlU0llPNtB4wRfYY8jJSWUZ1qE6M3CawzrGhVB5LJ7D74yNRnuKoPJZPYffAGe4mg8kk9h98AHcTQeSSew++AM9xNB5JJ7D74AO4mg8kk9h98AHcTQeSSew++ADuJoPJJPYffAB3E0HkknsPvgA7iaDyST2H3wAdxNB5JJ7D74AO4mg8kk9h98AHcTQeSSew++ADuJoPJJPYffAB3E0HkknsPvgA7iaDyST2H3wAdxNB5JJ7D74AO4mg8kk9h98AHcTQeSSew++ADuJoPJJPYffAB3E0HkknsPvgA7iaDyST2H3wAdxNB5JJ7D74AO4mg8kk9h98AHcTQeSSew++ADuJoPJJPYffAB3E0HkknsPvgA7iaDyST2H3wAdxNB5JJ7D74Ax3E0HkknsPvgDHcVQeSSew++AMdxVB5LJ7D74Ax3F0HksnsPvgDB0MoPJZXYffAGO4yg8lldh98AImtnAqenkSWp5KSy0wglRa4y3tAD1oJ9W0vVj1mAJ8CAPYWAKiosSmUFXMEvaquyshvZ1ViB6bbjzxWqbpyeDtKlvTvbeLlvaTT5bP3lFqYNicuplCZKNxxg+Ep8UjlifCamso5O5tqlvPUmvz2okAsZkcyEgDOSAM5IAMkAGSADJABkgAyQAZIAMkAGSADJABkgAyQAZIAMkAGSADJABkgAyQAZIAMkAGSADJABkgAyQBjJAGMkAYKwB5KwB5KwB4IgDyRAFba7fo1P1jexADVoH9W0vVj1mAGECAPaiAKo1gUuSvc8ThHHpGU/ip7YrrhYmdloepr2qXJtfX6nBo3iU6TPU0wLM2wywCRMHIQPTt4owpzlGXskq9t6NWk+m2JceX7+ZdtMSyKWUoxAJUkEqSNouNhtFmtxws0lJpPK58zcEj0xMhIAzkgAyQAZIAMkAGSADg4AMkAGSADJABkgAyQAZIAMkAGSADJABkgA4OADJABkgAyQAZIAMkAGSADJAGMkAYKQB5KQB4KQBzVlRLlC82Ykvz2VfXGLmlvZshRqVOpFs45WL0zmyVEljyB1v648VSD4m2VnXisuD8DrZYzIxWmu76NT9Y3sQA16BfVtL1Y9ZgBhUQBtUQAt6V6JmsnSWDBFVWDtva1wVAHHvbojRVo9I0W2j9Iq1pzTWW8Y5dufkRukGiQpJcuoocweTtck3LDxz0bQQLCx5ownSUFmHA329/K6qOncbpbuS7Pt2jpo/ia1UhZqbL7GXxWG9f/ALxERvhNSWSqureVvUcJfDtRKBIzI56CQBnJABwcAHBwAcHABwcAHBwAcHABwcAHBwAcHABwcAHBwAcHABwcAHBwAcHABwcAHBwAcHABwcAHBwBngjyQB5C8ltm+1tkD1preeKl1lozubKoLMdpsALk2EeN4WWewg5yUY72LFRp9RL4Jmv5qW9oiNDuIFpHQ1y9+F8fsb9HNKpdZNdJct0yLmzOV27bWsL+uMqdZTeEjVeaOlbQUpSTy8bCbnsqKzuQqqCWY7AAN5Jja2kssgRi5yUYrLZVGlOn82azJSEyZW7ONk1+e/wBgcw28/FEKpXcti3HT2eiadNKVXbLlwX3Eec5YksSxO8kkk+kxoLdJJYRrjw9LX1Zq3wEliSDMOUEkgAKNg5Be8TrbqnLaa1enSS4bRf13/RqfrG9iJBTjXoF9W0vVj1mAGNRAG5BAG9FgDaJYIsRcHeDuMAngr9QcKr+P4HP7E2+tCfSp4yIie6n2M6PC0ja/+SHz/wB+feWSgvtG0RLOcPYSAPWSADJABkgAyQAZIAMkAGSADJABkgAyQAZIAMkAGSAMiXAGMkAGSAIPSHSaRSd65LzLXEtLXA4ix3KPx5o1VK0YE+00fVudq2Lm/pzFGfrDnk/JypSDkbM57bj1RHdzLgXENCUUvak38vudGHawXuBUSlK8bS7gj+FiQe0R7G5fFGFbQcGv5Umn2j1Q1UudLEyUwZTxj1EcR5olRkpLKKCtRnRnqTWGcmk7slHOZCVYLsYGxG0bjGNV4g8G6wjGVxCMllZKhqKya/hzZjec7n1mK9yb3s7KNGnHqxS+CHzVanyE7rB7MSrXczntO+8h3fUZNJF+Z1HVTPZMb6nUZWWX6iHevModhFYdwOeqYfOp3VD2xEm26zKXTnuY9/0NutnGjdaRDYWDzecnwE6Ld96RHtzPbqmrQtqsOu+5fV/QrRhEUvzvwbR6oqifg8ssAbFjYIDyFjsvzRnGEpbiPXuqVBfzHjzN+M6H1dMhebLug3uhDAdNtoHPHsqUo7zVQ0hQrPVjLbyZY+gkjLh0n97O3ax90TKCxA5zSsta5l2YFHXj9Gp+tb2I3FcNegP1ZS9WPWYAZEEAb0EAb0EAdCLAHFpBgqVVO0p9hO1G8Vxub8jzExhOCksEm0uZW1VVI/Fc0L+r3GHBahqtk6TcJf7Sjet+O2wjlU80aqM31Jb0WWlbWLSuqXVlv7+fx49o9BYkFIessAGWADLABlgDOSAMZYAGW2/Z0wBwVWNU0v8AW1EhPOmID2XjFzit7N0LerPqxb+Brw3H6aoZ1p5yzSgzNkzEAct7WPojxTjLcz2pa1aaTnHGRMxTW3TJcU8mZOPKxEtfzP4CNMrlLcizpaEqy68kvmLVTrarGPycuQg4hldj2ltvZGp3MidHQtBL2m2dmDa2ZwcCrlI6cZlAq689iSG6NnTHsbl8TCtoSm1/Kk0+3ai2MPq0nS0mymDI4BUjjHRxHmiYmmso52pTlTk4SWGiitI8ZqTV1CmonZVnTVCiY4UAOwAsDbdFdOctZ7TsrW3oqlBqCzhcFyG7U2xMyqzEk5ZO0kk75nGY3Wu9lZpxJQp45v6DlpjjnwOmLi3CN3ssHxreERyAbeyN9WpqRKvR9p6TV1XuW1/vtKYeYzsWclmY3ZjtJJ4yYr952UYqKSSwkbZcokEgEgbyAbDpPFANpbGe1EeHozaD4uZFQEY/JTSFYcQY+C3bs6DG6jPVljgyt0paqtRcl1o7V9UP2l6/MZ/mfmIl1uozndHfqod5TbCK47QsXVYPkZ3nr7MTLbczm9Oe8h3fUZNJV+ZVHVTPZMb6nUZV2f6iHevMoRhFYdwOmqMfO53Vf3iJNt1mUunPcx7/AKCrpnUcJiFS3/EZfud5/bGqo8zZYWUNS3guzz2kJKkl3VBvYhR0k2/OMCTKSim3wPoChw9JElJMoAIgsLcZ42POTtizjFRWEcJWrSqzc5b2ExQQQRcEEEHcQd4MetZNabTyjipaRZUtZabFQWXoveEYqKwjOrUlUm5y3srfXl9Gp+tb2I9NY16AfVlL1Y9ZgBkSAOhBAHTLEAdCCANyiAE3WFgj97XUuydJsWtvZF+1bjK8Y41J5Ij14Prx3ou9EXUdtrW6st3f+fPAy6MY0lZTLOTYdzr4jjeOjjHMRG2nNTjlFde2kraq6cvg+aJfLGZFM5YAMsAV1rD1h/BXNPSANOHhudqy7/ZA+01uXYNm/ij1a2rsRc6P0Z0y6Sp1eC5/gquo0srXfO1VPzczso+6pA/CIjqSfEvo2dvFYUF4Fy6p8Zn1VGz1L8IyTSgYgBiAiNtI3+FvibQk5R2nN6VoU6NZKCxlZ8yldI6qY1VPDu7ATZgszMRsc23mIU28s6a2hFU4tLgvIi4wJBZWpH9dVj/gj2ok229lHprqw7ytjEYvBjwbQetqZPDSJOaWb5SWQZrEg2BN94MbI0pyWUiFW0hb0p6k5be5kG8plYq4KspIIIsQRvBHEYwJiaayi19SWKEidTMbhbTE5rnK47cp9JiVbS3xOf05RXs1V3P6CJpGPn1T187+o0R59Z95dWvuIf4ryHrUt+tqvMle08b7Xeyp071Kfe/ocWs/EeEruDB72SoX+JgGY/io9EYXEszxyJGh6Opb6/GW34LYiDwLDjUVEuSuwu1ieQb2PoAMaoR1pJE+4rKjSlUfAvShw+XJliXKUKgFrW3855SYsoxSWEcRVrTqT15PaVjp7gq09SGli0uaCwA3KwPfAc20H0xCrw1ZZXE6nRV061HEt8fLgLi80aC0LXxeo4XCWmeNJUnp2X/GJ83mlnsORt6fR36hykVIwiAdcWLqqHyM/wA9fZiZa7mc3p33kO76jNpMPmVR1Uz2TG+p1WVdn+oh3rzKAeKw7gddUX0ub1X94iTbdZlLpz3Me/6CjpdIKV9Sp/aufvHMPwaNNRYkyxs5a1vB9i+WwhkmlWVl3qQR0g3HqjE3ySkmmXhgOlNPVoCjqs23fSmIDA222v4Q5xFhTqxkjjbqwq0JbVlc0Sk1bRtIRzPAFX68vo1P1rexADXoB9WUvVj1mAGVIA6JcAdUsQB0IIA3oIA2heWAK2mg4PiIYX+BVB2jiQ+9SbjlUkcUQ3/Jn2M6aONJ2mq/ew+f+/PvLOQggEG4O0EbiOWJhzLWNjM2gDixuuFPTTpxF+Dlu9uUqpIHpMYyeE2baNPpKkYc3g+W6iezuzuczMSzE7yxNye2KxvO07qMVFJLch7wzVPVzacTS8uWzDMsp82Ygi4zECyk8m3ntG+NvJrJVVdMUYVNVJtcyw9UmHvJw8pMUo/DTcyneCpCH2YkUFiO0p9K1FUr5i8rC+5RukQ+eVHXTf6jRBn1mdTbe5h3LyLa1X6LUk7D5c6dTy5kwtMBZwTezkDYTbdzRLo04uOWjntJ3daFdwjJpbPIfaXCZElW4CTKlXUg5EVb9gjeopbkVUq1So1ryb72fLUzeekxWHdrcfQ2qnbhNP8A9T+q0WFDqI4/Sn6qXw8kVnrfpVl4oxUW4SWjnztqk/5REW4WJl7oeblbbeDaN+pt7YlbllTB+Kn8oW/XMdMr/wBN8V9SC0nHz+q6+b7ZjXU6z7ydae4h/ivIeNSn66p8yX7Txvtd7KrTvu4d7+go49UcJWVDnjnTOwOQPwAiPN5k2W1tDUowj2LyGrVPIzVrMfsSmt0syj1XjdbL2yu01PFulzZbdonHLCXrSk3ppTeLMt6GU/mBEa5Xspl1oOWK0o819StgYhHTljUkzNgLcyOOxzExe5OaqLGk13ryK1YxDOlLG1T/AKqf56+zEy13M5vTvXh3MadJh8yqOqmeyY31OqyqtPfw715nz40Vh3I66ofpc3qv71iTbdZlLpv3Me/6HXrS0TmPM+F06l7gCai7W70WEwDj2WBtyCMq9Jt6yNGib6EY9DUeOT+hVTxEOhNTQBNYPpjV05AWaXTxJnfL+O0egxsjVlHcyFX0fQrb44fNbC09G9IZdbKLoMrrbhJZ3qTxg8anlibTqqaOYvbKdtLD2p7mI2vP6NT9a3sRtIQ16AfVlL1Q9ZgBlSAOiXAHVLgDolEHcQeiAawFXWy5KZ5rBF5+M8gG8nmEeNpbzbRo1K0tWmssUq/TeY7cHRyiSdxILOecSx+d40Os3sidBQ0HThHXuZ7PBfFs4MQ0cxKsQcOwyg5lWYygXsQDlQGx2kbeUxplSrT3slUtIaLtH/Kjl7spZ+baIHC9P5+HThS1Sng5ZyZJgAKgeJNFxu2gNvFt0eQlVhs3peJ5d0LC7xNZpyntUn1W+3GUu3an2FyYbXJPlJNktmRxdT/24iN1omxkpLKOWrUZ0ajpzWGiE1kX+Kqq3ifhmW/4RjW6jN+j/wBTDvPnjB8nwmTwtuD4SXnvuy5xmvzWvFfHGVk7CtrdHLV34eD6ri0ODMKgG4AX2nnPLAZPlzSf6dU9fO/qNFZPrM7q19zDuXkWNoBp/SUeHpJnGYZis5Kol9hYkbSQIkUq0YxwymvtHVq9dzjjGziO2iumsnEDNWQk1eDUEmYFF81xsCseSN0KqnnBWXVjO21XNp55HznP8Juk+uK9nYx3I+hNUn1RI6Zv9V4n0OojkdLfqpfDyRWOtyuWbijhTfg0SWT+8LsR6C1vREau8zL3RFNwtlni2zv1K05bEHbiSS1/4mUD849tl7Zq01JK3S5sXtK/rCq6+b7ZjVU67J9n+nh/ivIddSh+cVPVy/aaN9rvZWad93DvfkhIqz8rM89/aMRnvZc0+pHuXkP2p4/OJ/Lwa+1/4iRbdZlNpz3cO9+RakTTmhQ1otaiXrV9loj3PULfQv6h9z+hVYaIJ1RY+HrbAH50mH/OYmR9yc5WedJrvXkVqzRDOjLI1SH5Kf56+zEy13M5vTvXh3Ma9J/oVR1Uz2TG+p1WVVp7+HevM+emMVh3I7anz88m9V/esSbbrMpdN+5j3/QthomnMEBjOi9JUkmdIQsftr3r/eXfGuVKMt6JdG+r0dkJbOW9Fa6Z6uzIltOpGZ5a7Xlt4ajxgR4QHb0xGqUNVZReWWllVkqdVYb3PgV4YjF0MOgNeZVfK297MPBsOUPsH+bLG2lLE0QNJUukt5dm3wJnXoPm1P1rexFicaNWgH1ZS9UPWYAZUgDkx3FPg8ksLZzsQHdflPMBtjCctVEyxtfSKuq9y2sT8L0dq8RXhqqpmS5L7UTbdl4jwdwqg8W+/wCJjRpzqbZPYXFe9trSXR0aabXH872zVi2h60jD4PVtw1s3B+A5UceZW2dBG20YVKap9V7SVZ3srpfzafsZxnes/H9o5XrZswy5lUZzL4OcjwlHhBS3ekj1xrU5Sw5ZLPUo0Iyp0NXO/HJ83xLa0XWm4ENR5Sp8I/bvyPfaDzGJ9PVa9k4u/ncupi438OXw4E2I2EIrrXDorw0g1UpbvLHyottaWNubpTf0X5BGirTz7SLXR95qxdCe2L3dj/Jzaja5uBnU7G6oVdOYPcEDmuoPphQe9GWlIdSXw8NxYWPYf8IpZ0ndwkt1B5CQQD6DYxtksporaFTo6kZ8mfLlXTPKmNLmKVdSQyneCOKKxrDwzuoTjOKlF5THbRbWhU0yrLnAVEpbABjaYqjiD8dhyg9MboV5R2PaVd1omlVblH2X8vAufRrSCTWyBOp2uNzKdjI3isOX8DEyE1JZRzdxbToT1J/7PnDSn6dVdfO/qNFfPrM7O19xDuXkc9JhU+aLyZM2YOVEdh2gR4ot7kZTrU4PEpJd7LV1MYPUSHqTPkzZQZEymYjLexa9rjniVbxazlFDpitTqKChJPDe55Kjqh37ecfXER7zoYdVDLg+n1ZTUvwaQyKgzZWy3mLmJY2N7byd4jZGtKMcIhVtHUatXpJ5z8hbaYSSWJJJJJJuSTvJPGY1E5JJYReuqHR1qaladNUrMnkEKRYrLXwb8hNyfSInW8NWOXxOV0vdKrVUI7o+fEqvS/6xq+ume0YiVOuzorP9PT/xQ56kj84qOrT2jG+16zKzTvu4d78hQx6TwdZUIdlp03szkj8CIjzWJNFtbS1qMJdi8hq1S1OWuK+PLYekFW9QMbrd+2V2moZt0+TRccTjlRA1t1QEqRL42dm9Crb++It09iRe6Dh7c59mPH/RWmeIZ0hbU2n4PAip2HgLnpbvj64nYxR+BysZ6+ksr+4qMtEE6osvVAfkqjz09kxMtdzOb0714dzG3SlrUNST+ymeyY31Oqyqs1mvDvXmfO7GKw7keNTv0yd1X96xJtusyl037mPf9Cx8fxmXSojzjZGdULeLmv3x5tm2JU5qO1nP29vKu3GG9LJ1FgQCpBB2gjaCDxg8cZmlpp4ZyVhGR89suVs191rG9/RHktxlTzrLG/J8zNv2RVHekjo0pNbTgftpXtiModZGm6eKM88n5DVr2+jyOtb2YtDhRp0A+rKXqh6zADKkAKenylmlJxFW/wAxA9Uaapf6GerTqS4/gm9LscFHTZZRAmkASlABsFsCxXxQNnTaPK9To47N5F0VYu7r5n1V1n9O8QNFEWqxCX8LdzwhYg/tHWxyFuIEX7AIg0YdJPM/9nVaSrO0tHGgls2dy59/+ywhprhs0vTO4yqchDI3BnKbXDAWABGw7Inyq0+rI5KjY3kv5tJNvfse3w4kNj9FMwpxVUr3kMQCrHffaEbxwdtmG0euLUhOjJTg9hb2telpGDoV1iS4/Xs7VuY16D6YJXowIEucnhJe4K32MpO8cR5D0iJNGuqi7Sq0noudlJPOYvc+3kxpIvvjeVZT2jOIS6LHJklRllPMeQP3bm6DozAL6Yhwmo1Wjpbu3lWsY1OOE/lt+W0uKJhzRAaSaH0lbtqJff2sJid7MHJtHhDmN41zpxnvJdve1qHUezlwKQ0+0NfDpqjNwkmZfI9rHZvVuK4uOmIVWnqM6ewvlcxezDW8ltSuJGXiBlX72cjAj95O+U9mbtjO3liWCPpmkpUNbk/MVNKx8/quvnf1GjVPrPvLC19xD/FeRc+pc/4WOtmf2xMt+oc1pj9T8EPZjeVR8nVo+Vfzm9Ziqe876n1V3ErX4CUoKerUkrNaYjA7lZWOUDpUE+gxm4YipGinca1edJ8MM86JV0uRWyJk9FeWrjOGFwAdme3GVvm9EeQaUk2ZXdOVSjKMHh4/fifTwN90WZwx83aZ/WVX10z1xW1Ouzt7L9PDuQ46kT85qOqX24223WZW6c91DvfkcOtPDjKxBnt3s5VcH94AKw/AH+KMbiOJ55kjRFbXt1HjHZ9UQGCYkaeolzl2lGBtyjcR6QTGqMtVpk6vSVanKm+JflFj1PNkics1ODtcksBl5Q19xHJFipxazk4udrVhPo3F5/e4p7TbHxV1ZdP1aDJL5wDctbnP4ARBqz15ZOs0fa+j0dV73tf2OHAMPNTUypI+2wzcyjax7AYxhHWkkb7msqNKVR8PPgXdpBScJRzpajfLYKOcLsH4CLCazFo421qaleM3zRQBaKw7knNEdK2oZjEIJiOBmW9jcXsQfSY20qjgyDfWMbqKWcNbiR0q1iPVSGky5XBI2xyWzMR4o2AAcsZ1K7ksJEa00TGhNVJSy1uER2iOW5aGprDSJc6oYWDkInOEuWPabeiJltHY5HOacrJyjTXDa/ib9dD2opY5Zw/BGMe3PVRq0Iv58n2fVFZYLpZVUgyyJpyeI1mT0A7vRaI0ako7mXteyoV9s47ee5m3HtOauqlmXMdVQ+EstcobmJ2kjmvHsq0pLDNdDR1CjLWitvaLEaieOuq/CC9Sagj5OSDY8sxhYD0Ak9nLEihDMs8in0xcKFHo1vl5G3Xn9Gp+tb2InHLDXoB9WUvVD1mAGVIAS9aUhskiapNlYqd9ttmU/wCUxEu08Jo6L+H6kdapTfFZ+j8yKwahmYnWmZMY5BYzCPsr9mWvJfb/AJjGiEZVqmX++wsK1xDRtqoQW3h2vi3++SNGkuFPJmui3VpRzSiNhtvUg8tvxESKkElhHtrcO5hrPblYf1M6D6HfCcPn1Cg8OJnyNzsdUXv0I/eLEX5VEeKlrwK2WkHb3Sx1eITKGdibUdEWIkSy17X71N7Fr7yqjKvITaMKM5NqHIkaXoQhF3EN08Z7+HjvfaduNU/xTiytTD5PKrohJsUIKtLLHbxN0bI1Vf5NXWiWGjsaRsHSqvbuz2ran+9+0t+hxmVNpvhKN8llLEneoUXYHkIsb9EWEakZR1luOPq2lWlW6CS9rOO/O7HeURUUbzJU3EASCKkW37GfO5P8JydsVe1xlU7Tt3qxrUrT/t2/DZ89p9AUFSJkqXMG50Vh/EAfzi2i8pM4OrTdOpKD4NrwFrBNOJEyon0091lTZU6ai5jlWYquQtidmYDYRx2v0a41U20yXWsKkacakFlNJ92wU9eOLSWkyZCOrzA5chSCVUKRttuuT+EarmSwkWGhKM1OU2tmMCfqmkFsWkEfZ4Rj0cGw9ZEaaC9tFjpWSVrLtx5kPpgLYjV9fO/qNGFTrMk2j/kQ/wAV5E5oprEnUNNwEqVLcZmbM5a/fAbLAjkjOFZwWEiJdaMhcVNeUmh71c6e1FfWPKnLKVBKZxkDA5g6LvLHZZjG+lVlOWGVekNH0rakpxbznG3uZTOIj5aZ57e0YhvedJT6i7i39E8G+GaNmTbviZpTmdZhZei52dBMTIR1qWDnbqv0OkNfhsz3YKaIINjsI3gxCOkTPoLVRj/wmgVXN5ki0tuUqB3jfd2dKmLChPWj3HI6Vt+hrtrdLb9yoNN/rOr65/XEOr12dJY/podw36jz86qOqX24223WZXac91DvfkP+nmjXw2myrYTk76UTuvbapPIw/KJFWnrxKjR936NVy+q9j+/wKInyXlu0uYpR1NmVthB6Ir2sPDOxjJSipReUzAtvsLx4ZZZukqWYKgLMTYKBck8gA3x6eNqKy9xc2r3RM0iGbPA4dxa2/g135b8pNr9A5InUaWrte85TSd/6RLUh1V83z+w4xvKoqbTfQSakxp1IvCS2JJlr4aE77D7S9G0RCq0GnmJ02j9KQlFU6rw1x4P8lfVAKGzgqRvDAgj0GI72F1FqW2O01ylZzZFZyeJQWPYILbuEmorMtneN2jWrqpqGDVANPJ48361hyKn2ek9kboUJS37EVd1palSWKftS+X77i46KjSTKSVKUKiABQOID1nnickksI5apUlUk5yeWyC000YWvkrLaY0so2ZWABF7W2g7x0WjCrT11glWV47WbklnJV1dqtrVJ4Mypo4iGynsYfnER280X0NM28l7WUcK6t6875SL0zJfvjzoJ8jN6WtVx+TJrCNVrXDVc0BRvSVtJ6XOwdkbI2z/qZDr6aWMUo7eb+w+UlJLlS1lyFVZa7gu0c5J4zykxKiklhFFWnUqScqm9laa8/o1P1rexGRqGvQD6sperHrMAMiQBXusrFWmTUpJW0KVLgfamN4CegHtYckRLiTb1UdHoajGnF15/DuW9/vkdWqfGQjzaOaoSZnZlvYEkd68s84y3Hp5Iyt3q+yzRpaLrNV47VjwXB/EnNZyokmXOOx84lj94MGaxPMR+J5Y9uNkcoz0DWaqum+q1nue757vAVNGdLjRU9Ug3v38gcSzW71r81rN/AeWNFGu8NceBN0xo5a8asVs4/vtNeFSKmi+DVJ2iaWmITe5298jHldSWHMW5IwanDEzfa1qN3CdrLl+8dzGHWsVnS6Kql+C2dOfvgGAPOCGEZ3WJRjJGn+H9ahXqUJ71j7fYh6Fp6U0ySHCy6lJbAcxPFt2E2KnojVCM9RpbmWtaNCpWVVrbTbX77t6HHH8BWnwVae9iGll2HG5bM35gcwESpUcUdQobO9dxpN1uGHjuxhDdo9KyUlOl75ZUoX5bIBEiCxFIpL2evcVJc5PzZ89ad4ZOlV9Q02W6K86ayEjvWVnZgQ247CIr6sWpPJ1ljVhOhFRecJJ+BASpZYhVBYncACSegCMCW2kssu7VJoc9KrVNSuWbMGVEPhIl7ktyFiBs4gOewm0KbjtZzGlb2NZqnTeUt75sR9KNDK6bX1LyqaYyNOmFW70AgsSCLndGidKbk8Is7a+t4UYRlNZSRxytW+JN/u5HnPKH90edBPkbXpS1X9XyY8artC6ujrGm1KKqGUybHVjmLoRsHMpjdRpSjLLKvSd/Rr0lCD25z5kFUapq15rtmkKGZiLu17Ek8Sxg7eTZKjpmhGKWH4fks7QXBHoqJJE1kZgzm63t3zXG8CJNKGpHDKO9uFcVnUitgoaQ6pxPqps6XULKSY2bIZZOUnwtuYDa1z6Y0zt8vOSxt9MdHTjBxy12/gk9CtDUw6cZgrFcMuVkIVQdtwb5ztB9ZjOnSUHnJpvL6V1DV6PGOP7RGaSaIYa1VNm1Nfwbu5YoHkgqTxWIJjCdOGctm+2vbtU4xp08pLfhjBoHo3R05edRT2nhxkY55bKLG/2QLGNlKnGO2LyRL+7r1cQqx1cbdzXmSOOaZ0dK+SfOAfjRQzML8oUbPTGUqsY7GzTQsK9da0I7Oe4i9IKvCqmlSpqcry2ORJoVxMDbTluoDDcdhjCbpyjrMkW0L2jVdKnse9rZj7CYy4CD4VU3MOEt22BjR/J7S1T0m+EfkPWiS0CUrVVFKyooe7sDwtkF2GZiT6LxIp6ijrRRUXjupVVRrS27NnDb3EW2tim2WlTrcpyC3PvjD0mPIkLQdb+5fMadJ8eFHSmoKGYAUGUG185Avf0xuqT1I5K+0tncVejzjf8AI4sD0tWpoZtSiZWlCZmlk32quYbbcYtGMKutFyNtxYujXjSb34295BYFp21VKqpjU8sGnkmYoJLZjZthuNg2RrhW1k3jcS7jRqoTpxU37TwKj6zq1j8jLkpx2SWzEDnN93ojV6RPgWK0RbrrNv44GPQfWQ1ROWnq1UO+yXMS4BPispJsTxERspV9Z4kQL/RKpQdSk9i3pkXpZpxWScTenlOqy1eWoGRSbMFJ2npMY1KslPCN1po6hUtlUktuHx7zRrD0xq6bEnlyZpWUglEJlSxuisRci+03hVqyjPCZlo+xoVbZSnHa87dvMl9YekLjDaeopJjS+FZTdTY2KMSp6D6ozrTeomiJo61j6TOnVWcfcNCsdYYU9TVzHmZHmEljdiBlsoJ5zb0x7SniGszG/tU7tUqaxlIritxOsxOoygsxa+WUptLRejcLDexiK5SqMvKdGhZ087sceL/fImdHdFqqlr6czQVRmN2ltde9VmytY8dtx3xshTlGayRLq9oV7eeq8tLiY16fRqfrW9iJxy41aAfVlL1Y9ZgCeq6oSpTzG8FFZj0KLx43hZMoRc5KK4le6uqdqmteom7chLm/7RybAdAzHm2RGpLWlll5pCoqVBU4cdnwRN6d6LMX+GUlxMWxmKnhErumLb7QttHHYc986sH1kRrC8UV0VTc932fYK2k+k7V8inlOLOjNnYeC5IVUe3Fva4iNOs5pItLKzp05TlF8N3Hm+/h9Tlx2XLadMNKnyKsq7e+W9regMUcgHijTUWJNxWwtbWq5UVSuH7TXj+VsLPosQk4rRGnfLKqAoIXiV18GYnKvERyEjjibCpGtHVe85itQqaPrqrDbHOx/RldYnXOlLMpJ4IKTldV/ZzFurr5pDX9APHESWUnBnUQUKtSF3S4rD7t6+Kax3E5o/gTz8Omzwb8HcKg2lgu17/wnYByRIt4a0MkTSOkehuVSS3ra+/d+TvxDHnqaWmp987MFN/tMe8lk8uxrnovGyc0/ZRotbRWk6lxPdjZ5vy2D/pHifwOimTkUPwSrZSbAi4XeOYxtnLVjk5q3p9PWUZPexekacCbg82taXLzoSplm7JnzBVB47EMpjWquaesTJWDhdqim8Pj2cRdqNPJ0vDZNVJk0yTHnTJZAlnKFUXFrNe/pjW6rUFJJEyOj6criVKUpNJJ7zo0404qxUpR4eLTcqFyqhnZ3QPkUEEABSCTz8Vo9qVZZ1YmNlo+j0brVt23HLC2HnEtJsQk4Ms6ZMKVIqTLYmWgbKA2wqVte4323Wg5zVPL35FO1tp3bhFZjq53s36aaSVMrCKGfKnMk2bk4RwFu15RY7LWG3khUnJU00zGztaU7upCUdizhfEi8d0vqKfEaMtOcyTJpmmJfvWzrZ2I4ztJ6RGMqjjJbTdQsqdW3qJRWcyw+7cSEzEpvdOJQmzOCINpeduD20rHwL237Yy1n02M/vBrVKHq7W1Vnnjb1hH0f0cqMSaflnXaSL2mM7FySbKDtt4O/ojRGDqZ2lnXuqdoo5jv5E5ovj82bhWIU09mfg5OZCxJZRezLc7bA2tyXMbITbhJMi3VtCFzSqwWMvacegWgZrZfwgTxLyTLZSha+XK175hyxjSo6yzk2X+kVby6PVzlcz2+CJWaQVEiYzIrTZxJS2bvQW4wRDU1qrTCuJULGNSKy8I26NM+G4zNp1YstpinkcCWZksleXd2mPYZp1MHlzq3dmqjWN3nhnNoDo0MTnz2qJrgLZnK5c7vMJ23IIA2Hi5IxpU+kbybb+7dnCKhFbdi5JIsym0Ekmhl0k9ndJcx3DIcpbMzZb7N+VttuMRKVFauqyilpKp07rQSTaS58isabBZPx18EIYyeGZLZjmKhSR3w2xEUF0mrwL+VxP0Lpl1sZLM0loZVDg9SlMpRCpABZmOaYQpN2JPHEqcVCm0ihtas7m8hKptf22lTVGHgYZLn275qiZLLcqiWpA9BDdsQ3H2M9p0saz9JdPlFP5/6LG0xrOF0elzPGWnJ6cyg/iIlVHmjnuKKyh0ekXHlrCPoNjPBNUSWPeT5E1ebOstmXtGYekRHpSxlc0W1/Q11Ca3xkvDKydWr1vm2J/wDKn1PGVHqy7jDSPvaP+X2JXUgflqnq5ftNGdrvZF071Id7FrSSWKfG3EoZQtRLYAcWYq5A5BdjGqa1amzmTbaTq2ScuMWvNHrT0/43N6yV7KR7V94zyx/RR7n9TGts/wCLTvNlf01hX67PNE/pY/HzIxsaz4X8FY99Lnh08xlbMPQ23+KMdb2NU3dBq3PSrisPvJSZUFdHlUfbqiD0Bc3rAjLP8r4kdQT0g3yiTmqKkAkVE/7RYIOZVXORfnJH3RG22Wxsg6bm3OFPhv8Aoc03WhyUo9Mw/wCmPPSXyM1oNcZ/L8kdrrm5qOlbxmzfel33xLi8rJQVI6k3Hkxt0B+rKXqx6zHpgY1g1Rl4fMt9oovoLC/4AxhPqki196g1XSAtDnG+a7sf4TwY9j8Y8prCM72blUxyX5HWWY2EQpvTeSk7FRKokVi+VSJfgtNuS55Ng3keKeO8RZJObwi9oRlTtlObae9Ps4fg6KnRbFJEtpUuXwsp2BZZbSyrFT3rWezAiw3CMuhwsI1LSalNTnFNrjtT+X2I/BaSqnTHSTJcTZQJJDqrAg5Ta5DXvs2RHjSa6u8s3fQlFOrBxi9nNETiTzczierK4sCHGViRxkEXJ54wlniSKF17WrlNPkNOi+m70dI8mVK4Sa75lJ2qt1UeCNrG43f+IzpVHGLijzSFlTr1o1ajxFLDxx38eHzJDV3RumJqauWVmFGyKwsUZlzZiOIlMwtxX4o3UaWq8y3kXSt07i3fRv2Vy8PjtH3WIb4XVeYPaWN1bqMpNHfqYd5RVPirrRTKUA2mTJcz7qsD29590xAUnq6p1cqMXWVXkmv38yYrvqGn/wCam+wIzfu13keH66f+K8ydxWpmYdiy1rymmSZktLEcjSVRgG3BgQdh3jpjOTcJ62NhEpRhdWroKWJJvzfyJbWPjcmswdZ1O114dAwIsytla6sOW1vwjOtNSp5RH0db1KF24T5MjtPD/gGHf9L+i0Y1fdRN1j+uq/HzIDTmmabU0qILs1JT2HL3h90a6iy13EyxmoU5t7tZ+Zt0CxFp+M0jv4QUoTy5Kd0B6bAR7SlmojG+pKnaTS7/ABaYw6kTaorOhPbeNltvZC017un8fJCzgP6zFbbvg9R0frVtGqO+XcTq/Vo/5R8jp0BkYm0u9CxWnE0cIA0sXPe5vC2+DaPaSqf07jDSErRP+avaxs3mavGxRY/PnshcLMmgqCATmUjeemDnq1WxC3dxYxpp4ykdug8ibiOLPWzEtKBdmt4NymRZQbjOUjs4rxlSTnU1mar6cLW1VGL2/nLYYpopW4U71NDNzSl3lfDCX3PLOxgNm0dOyEqc6e2J7Svbe9SpVlt+vYx+1f6VGvp2aYqrNlsFcL4JuLqwHFfbs5QYkUamutpT6Rs1bVMR3PcV9IP/AOTf/st7JiN/83xLqX/tv/1+o364qvLh6p+0moPQoZvWBG65fsYK3QsM3DlyT+xXdRj0lsIl0gV+GSaZmawybS1xe99zckRnNdHql5G3qK7dbK1WsdvAYDV59GCOOXNVOyaCPwYRszmiQtTV0pnms/IUpmFH4vl1a3/XPKffyAoeb7Q7I06vs6xYqv8A+odF8k19Sc1dn5vif/Kt6njZR3S7iLpH3lH/AC+xJ6jz8tU9XL9oxna72RtO9SHexe0qYTscmBNt6iWmzlXIh/EGNc9tT4ky1zTsVn+1vzZnT8/43N6yV7KQq+8Z5Yfoo9z82e9ax/xeZ0Sf6ax7X65jor9Ivj5s4NYWC/Bq1ggtLmATE5AG8JfQwPotGNWGrI26PuOmo7d62MkRSl9HcwF+DqSx6CAt/wDMIyxml8TRr6ukMc4kvqirVMqfIuM+YTAD9pSMrWHHaw+9Gy2ktqIem6UtaNRbt31FnWMsoVxSQqKFRFYIABn2k7Bx7RGmtjW2Fjox1Hbp1HtfPkdmuaXloaNTvUgH0ShE+CxFHKV5a1ST7WN+gP1ZS9WPWYyNRt00wx6ihmy5W2ZsZB4xQg5fSLj0x41lGylJRlliZoXpuaWT8HqZT94WtbvXXMxYqVa3GTtjQ62o8NFrDRyuo69OSzuaf75ElWaT1eIEyaGWZanYzA99b96ZuQdG3njDpZzeIolLR1vaw168svh+FvZy6usN4PFmllg/ALNuRcDMCss2v5x7I9pL2zXpCpm1i+eNnzLhVolFAV3pSxoMUl1aA8HNvnA5RYTF6SuVgOMg8kRqnszUkXli1cW0qD3rd9Pns7mOGlUuXOw+oYhXHATWRiAbfJkhgTu4o3TScWVls5Qrx4e0vMprRqgqSjVVHfPTlCQu1xmDd8F+0LAgjkMQIwl1o8DrK1zRz0FbdJfD8dgz6L429fi8qYVCMiXmZScpyKVzWO65ZRbbblMbYSlUqJkS4VOzsJ0Vtcnsfe15YH3T03wyq6v8xEmr1GUOj/1MO8rrAtH+Ep6WptsWkrc3nS3mhP6g+7EWMMpPsZd3Fzq1J0/+6HzSz5ERVH/AZPNWTP6QjF+7XeSYfrpf4LzLHxfTGmpwtNWIzI9LKcWAYNmUqUK8W4WPOd0SJVYr2Zciko2NWrmrSe1Sa/JXODYbNmYNWOoJQTZLAeYHDn0B1v0RHjFumy6rVoRu6ae/D+eMeRnHNJ1qsOpKKXLfhZRUE7CGIUooUDaSc0JVNaKiKFo6NxUrSaw/97SdxeQZWN4cjb0lUqnpBIP4xnJYqRXcRKMlOzqyXFyNWE4T8F0llywLIZjsnmPLcjsuR6IRjq1sGVWv02jnLjhZ+DRB6K6WnD5tSUlCY0zvQS2UKQzEG1jm37tka4VNRsl3NkrqEMvGCa0QwWYuGYhUzVIM2SyywRtYeEzW5CbW6DGynB6kpMiXlxB3NKlHg9pFaJaV1dFLMqTJVlZ8xLpMJBIA2WYDcIwp1JQWEiRd2dC4lrzltS4NE3JwvhdIZ6TEbgphnqzWNrNKYXzbr8kZqOarIsq2pYRcXtWH8zp1YNPo62dSTkmcGzMA+VsgmSyRmBtazKN/MsZUMxk4sw0oqdejGtFrK7duH9jRj+mNdLWppJtOSHaakuYyvm4NmNtg2P3psD0b48nVmsxaM7ext5OFaMt2G1nj9Bg1S4JNpqaY89SjTmUhG2MFUGxI4iSx2c0bLeDisshaXuYVaijB5wQKYTP7oOG4GbwXDk8JkbJbLvzWtbnjXqvpc44kx16Xq/U1lnV3Z2ktrboKioFOlPKeaF4RmyKTYnKF29GaM7iMpYSRH0PVpUteU5JbjE/QeT8Vd7T2rOBU377PwmwkWva+8R46K6PdtPY6Sn6Xtn7GfhghsM0frBhNVTNTzA7TZLy1OXvtozW28WUH0xhGEtRrBKq3dD0uFVSWEmn9Cf0U0ZmHCJ9LVIZbzGcqGymxspRthP2h+EbKdN9G4shXd7BXcatN5Sx+SJ0J0Xq5MmuWdJKGbTlJYzSzmazbNjbN/HGFOnJKWVwJN9e0Kk6TjLOJZe8gsO0VxenuZCTJRcWbJMl3IHLZowVOrHcS6t7Y1eu08c0/sMWgOgU2TUCprbBluUl3zMXP22I2bOTbt5LRspUWnrSIGkNJwnT6Klx3vs7DRpVoTVz8SeolqnBl5ZBLqDZVUHZ0gwnRk55Rna6RoU7ZU5N5w+HebdOtCqmqr3nyeDyES7Znse9QA7LcohVoylLKMbHSNGjQUJ5zt4dpOaeaNGtp5ay8onSyMpY2XKRZlvY8gPojZVpa6WN5C0feq3qNy6r/AGjGimANT0LU1UEfMz5gpJUqwA3kDbsj2nTxHVkeXt4qldVaWVjAk4lq4qEmXpJiun2SWyTF5jxekH0CI8reSewtqWmaM44qrD8Udejur9kmrNrGU5TcS1ObMRtGZt1r8QveMoW7zmRou9MRcHCit/E4deZvTSOtb2ImHPjRoF9W0vVj1mAGJTAGJ1MkwWmIjj95QfXHjSe8yhOUHmLx3HRToqLZFVVHEoAHYIJYEpSk8yeWIeqwh6irncZy7fPd2/KIts8uTL7TUFTpUor94SLKVolnPkVpVhHwuleWLZx30snimLe3oIJU8zGMZx1lgkWtd0aqn49wi4HpVbDauln97MlyZwlhtmwqVMvzlY7uToiPCp7Li95cXdpmrTuKe2Mms9/P4+ZIalZZFNPc7mmKB/An/u/CM6CwiHpWetUS5IfZNPKR2dElo7eEyhQzdJG+N2EiucpySTbaRmqaW6MkzIyMLMrEWI5CIPD2MQ14vWjnJqkCRLlcEglJKsRkBUJZrlhbnue2PEopYM5OrOWu8t8zjaVQCWJZWkEsNmCHgsoYixbKdl7bLxjinjGw3KV25ay1s89p5r52HzgonNSTAuxczSjlA4ht2Dmg+je/B7Tjd03mCks9jNsrHKOUgRJ1MiAWCq8sKB0Aw14JYyjF2t1N6zhJvuZw0+J4XLczJb0aOftrwYbtEYqVJPOUbpW9/OOrKM2vib5mldBe5nyCeXYx2c4F49dWnzRgrC8xhQkam04oAbmoS/LkmE9uSPOnp8zNaLvcdR+K+5rfTjDuOch/6Uw/2R469LmZrRV9/a/Ffc8nWJQ/tWP/AE5nuh6RT5nvqW8/t+a+55/SPQ/tH/lv7oek0z31Lef2rxRqmazaMbjOboT3sI89KpmS0FdPl4/g0HWpSeJU/dl/+pHnpcO02f8AH7nnHxf2PDa1KXilVB6RL/1x56XDkz1fw/cf3R+f2NZ1q0/7Gd/k98eelx5GX/Hq398fmeG1ryeKRNPSyj3w9LjyPV/D1XjNfM0PrZX7NKx6ZoH9hjz0vsNi/h18any/JrOtrkpP/wC3/wAceemdnzMv+O/+T/8AP5PDa2H4qZfTMP8Aph6W+Rkv4dj/ANT5fk1nWvN8nl/fb3R56W+Rl/x2H/Ufgan1q1HFJkjpzn8xHnpcuRmv4eo8Zv5Gk606vil0/wB2Z/rjz0ufJGf/AB+2/ul4r7GttZ9Z4sgdCP8Am8eelT7D1aAtecvFfY1NrLrf+F9z/vD0qZ76ite3xNT6xa0/bljoRYek1D1aEtFwfic8zT2uP+2A6El/mseekVOZmtD2a/p+b+5pbTeuP+3P3JX+mHT1OY9U2a/o+b+5ofTCtP8AvD9ij8odNU5j1Zar+hfM1NpVWH/eJnbDpZ8x6utf7EL+lWKTpyIJ0x3AYkBiSAbRvt5yk3llRpi3pUqcXCKW0ubQM/4bS9WPWYllAMAMAbFMAeztBHKDA9Twyq5eiGIyL8CTttfgpuW9r2vcrfee2IHQ1Y7vM6taTsavvPnHP3OWpocSXwxVnoaY3skxg41VzJdOvo+W7U8EvMjJ9TUL+secvnFx641NyW/JNhC3l1VF92DjdyTcm5O8neeeMTesJYRlZzAWDEDkBIhtPHGL3oGnMd5PaYbRiK4Hi8eHuQvHoyF4DJi8BkyDA8yF4DIQPMnm8D3IXgMheAyF4DIXgMheAyF4DIXgMheAyF4DIXgMheAyF4DIXgMheAyF4HmQvAZMXj08yYvA8yYj0xyYgYmI9PCMxzwV6fyiTa72UWnPdw7/AKF46CfVtL1Y9Ziac0T4MAewYA9hoA9BoA9hoACb79vTALYcdRhFO/hyJTdKLfttGLhF70b4XVeHVm18WRtRobRN/scvms4/ONboU3wJUNLXcf6/FIjajV1THwHmp6VYfiIwdrDgSoaeuF1kn++8jZ+rQ/7OoH8SW/ENGDtOTJMf4g/up+D/AARk/V5VjwTJboYj2lEa3az7CVHTtu96kvh+SNn6IVq75DHzSjeyTGDoVFwJMdLWkv6/k19COnYXPTw5M1fORx6xGDpyW9EmN1Rl1Zp/FHHeMTdkIDJi8D3Jm8enmTEeHuQvA8yF4DIXgMheAyF4DIXgMheAyF4DIXgMheAyF4DIXgMheAyF4DIXj0ZMXgeZC8DzJiB4Yj08CB4RmOeCvT+USrbeyj057uPf9Cx9FtYFFIopEqa0wOiANZCRfp44mHNEr+k6g8eZ/LaAMjWfQePM/ltAHoa0MP8AHmfy2gDP6UcP8eZ/LaAM/pSw/wAeb/LaAM/pSw/x5v8ALaAD9KeH+PN/ltAGf0p4f483+W0AH6U8P8eb/LaAD9KeH+PN/ltAB+lPD/Hm/wAtoAP0p4f483+W0AH6U8P8eb/LaANM7WThj+HmbzpN/XHjSZlGco9VtEdP0swRt8r7spl9m0YOlB8CTG/uY7pvxz5kbPxXA23GoTzQ/wDdeMHbwJMdMXS3tP4fYjp9ThR/V1VQPOk5vVaMHargyTHT1VdaCfivuR0+qpB4FTm6ZUxffGDtXwZJjp6m+tBr45+xwHFpfKewxh6PMkLTNtzfgY+NpfKeyHo8z31zbc34B8bSuU9kPR5j1zbc34GPjWXynsh6PMeubXm/APjWXynsh6PMeubXm/APjWXynsh6PMeubXm/APjWXynsh6PMeubXm/APjWXynsh6PMeubXm/APjWXynsh6PMeubXm/APjWXynsh6PMeubXm/APjWXynsh6PMeubXm/APjWXynsh6PMeubXm/APjWXynsh6PMeubXm/APjWXynsh6PMeubXm/APjWXynsh6PMeubXm/Ax8ay+U9kPR5j1xa834B8ay+U9kPR5nnri15vwD40l8p7IejzHri15vwMfGkvlPZHvo8zz1xbc34B8aS+U9kPR5j1vbc34HFidWrqAt9h5I3UKcoN5KzSd7SuIRVPg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BUUEBQUFBQXGRcaFxYVGRQZFRYYGBcZGBoWHBUaHSggGBwlGxgXJDEhJSorLi4uGB8zODMsNygtLisBCgoKDg0OGxAQGywkICQtLy8sLCwsLywsLC8sLCwsLCwsLCwsLCwsLCwsLCwsLCwsLCwsLCwsLCwsLCwsLCwsLP/AABEIAJ8BPgMBEQACEQEDEQH/xAAcAAACAgMBAQAAAAAAAAAAAAAABgUHAQMEAgj/xABTEAACAAQCBAcKCggDBwQDAAABAgADBBEFEgYHITETQVFhcXORFiIyUlRygbGy0RQVIyQ0NUKSocEXM1NigpOzwiWi0kNEY3SD4fHT4uPwJoSj/8QAGgEBAAIDAQAAAAAAAAAAAAAAAAQFAgMGAf/EAD8RAAIBAwAGBgkCBgEDBQAAAAABAgMEEQUSITFBURMyYXGRsRQVIjOBocHR4TTwBiNCUnLxFlNiYyQ1Q4Ki/9oADAMBAAIRAxEAPwDzofotRzKCneZTy2dpYLMRtJ27TtgCZ7jKDyWV2H3wB4qNEKFUZhSSiVBNrb7C9o8bwjKEdaST4mvDNG8NnyxMlU0llPNtB4wRfYY8jJSWUZ1qE6M3CawzrGhVB5LJ7D74yNRnuKoPJZPYffAGe4mg8kk9h98AHcTQeSSew++AM9xNB5JJ7D74AO4mg8kk9h98AHcTQeSSew++ADuJoPJJPYffAB3E0HkknsPvgA7iaDyST2H3wAdxNB5JJ7D74AO4mg8kk9h98AHcTQeSSew++ADuJoPJJPYffAB3E0HkknsPvgA7iaDyST2H3wAdxNB5JJ7D74AO4mg8kk9h98AHcTQeSSew++ADuJoPJJPYffAB3E0HkknsPvgA7iaDyST2H3wAdxNB5JJ7D74AO4mg8kk9h98AHcTQeSSew++ADuJoPJJPYffAB3E0HkknsPvgA7iaDyST2H3wAdxNB5JJ7D74Ax3E0HkknsPvgDHcVQeSSew++AMdxVB5LJ7D74Ax3F0HksnsPvgDB0MoPJZXYffAGO4yg8lldh98AImtnAqenkSWp5KSy0wglRa4y3tAD1oJ9W0vVj1mAJ8CAPYWAKiosSmUFXMEvaquyshvZ1ViB6bbjzxWqbpyeDtKlvTvbeLlvaTT5bP3lFqYNicuplCZKNxxg+Ep8UjlifCamso5O5tqlvPUmvz2okAsZkcyEgDOSAM5IAMkAGSADJABkgAyQAZIAMkAGSADJABkgAyQAZIAMkAGSADJABkgAyQAZIAMkAGSADJABkgAyQBjJAGMkAYKwB5KwB5KwB4IgDyRAFba7fo1P1jexADVoH9W0vVj1mAGECAPaiAKo1gUuSvc8ThHHpGU/ip7YrrhYmdloepr2qXJtfX6nBo3iU6TPU0wLM2wywCRMHIQPTt4owpzlGXskq9t6NWk+m2JceX7+ZdtMSyKWUoxAJUkEqSNouNhtFmtxws0lJpPK58zcEj0xMhIAzkgAyQAZIAMkAGSADg4AMkAGSADJABkgAyQAZIAMkAGSADJABkgA4OADJABkgAyQAZIAMkAGSADJAGMkAYKQB5KQB4KQBzVlRLlC82Ykvz2VfXGLmlvZshRqVOpFs45WL0zmyVEljyB1v648VSD4m2VnXisuD8DrZYzIxWmu76NT9Y3sQA16BfVtL1Y9ZgBhUQBtUQAt6V6JmsnSWDBFVWDtva1wVAHHvbojRVo9I0W2j9Iq1pzTWW8Y5dufkRukGiQpJcuoocweTtck3LDxz0bQQLCx5ownSUFmHA329/K6qOncbpbuS7Pt2jpo/ia1UhZqbL7GXxWG9f/ALxERvhNSWSqureVvUcJfDtRKBIzI56CQBnJABwcAHBwAcHABwcAHBwAcHABwcAHBwAcHABwcAHBwAcHABwcAHBwAcHABwcAHBwAcHABwcAHBwBngjyQB5C8ltm+1tkD1preeKl1lozubKoLMdpsALk2EeN4WWewg5yUY72LFRp9RL4Jmv5qW9oiNDuIFpHQ1y9+F8fsb9HNKpdZNdJct0yLmzOV27bWsL+uMqdZTeEjVeaOlbQUpSTy8bCbnsqKzuQqqCWY7AAN5Jja2kssgRi5yUYrLZVGlOn82azJSEyZW7ONk1+e/wBgcw28/FEKpXcti3HT2eiadNKVXbLlwX3Eec5YksSxO8kkk+kxoLdJJYRrjw9LX1Zq3wEliSDMOUEkgAKNg5Be8TrbqnLaa1enSS4bRf13/RqfrG9iJBTjXoF9W0vVj1mAGNRAG5BAG9FgDaJYIsRcHeDuMAngr9QcKr+P4HP7E2+tCfSp4yIie6n2M6PC0ja/+SHz/wB+feWSgvtG0RLOcPYSAPWSADJABkgAyQAZIAMkAGSADJABkgAyQAZIAMkAGSAMiXAGMkAGSAIPSHSaRSd65LzLXEtLXA4ix3KPx5o1VK0YE+00fVudq2Lm/pzFGfrDnk/JypSDkbM57bj1RHdzLgXENCUUvak38vudGHawXuBUSlK8bS7gj+FiQe0R7G5fFGFbQcGv5Umn2j1Q1UudLEyUwZTxj1EcR5olRkpLKKCtRnRnqTWGcmk7slHOZCVYLsYGxG0bjGNV4g8G6wjGVxCMllZKhqKya/hzZjec7n1mK9yb3s7KNGnHqxS+CHzVanyE7rB7MSrXczntO+8h3fUZNJF+Z1HVTPZMb6nUZWWX6iHevModhFYdwOeqYfOp3VD2xEm26zKXTnuY9/0NutnGjdaRDYWDzecnwE6Ld96RHtzPbqmrQtqsOu+5fV/QrRhEUvzvwbR6oqifg8ssAbFjYIDyFjsvzRnGEpbiPXuqVBfzHjzN+M6H1dMhebLug3uhDAdNtoHPHsqUo7zVQ0hQrPVjLbyZY+gkjLh0n97O3ax90TKCxA5zSsta5l2YFHXj9Gp+tb2I3FcNegP1ZS9WPWYAZEEAb0EAb0EAdCLAHFpBgqVVO0p9hO1G8Vxub8jzExhOCksEm0uZW1VVI/Fc0L+r3GHBahqtk6TcJf7Sjet+O2wjlU80aqM31Jb0WWlbWLSuqXVlv7+fx49o9BYkFIessAGWADLABlgDOSAMZYAGW2/Z0wBwVWNU0v8AW1EhPOmID2XjFzit7N0LerPqxb+Brw3H6aoZ1p5yzSgzNkzEAct7WPojxTjLcz2pa1aaTnHGRMxTW3TJcU8mZOPKxEtfzP4CNMrlLcizpaEqy68kvmLVTrarGPycuQg4hldj2ltvZGp3MidHQtBL2m2dmDa2ZwcCrlI6cZlAq689iSG6NnTHsbl8TCtoSm1/Kk0+3ai2MPq0nS0mymDI4BUjjHRxHmiYmmso52pTlTk4SWGiitI8ZqTV1CmonZVnTVCiY4UAOwAsDbdFdOctZ7TsrW3oqlBqCzhcFyG7U2xMyqzEk5ZO0kk75nGY3Wu9lZpxJQp45v6DlpjjnwOmLi3CN3ssHxreERyAbeyN9WpqRKvR9p6TV1XuW1/vtKYeYzsWclmY3ZjtJJ4yYr952UYqKSSwkbZcokEgEgbyAbDpPFANpbGe1EeHozaD4uZFQEY/JTSFYcQY+C3bs6DG6jPVljgyt0paqtRcl1o7V9UP2l6/MZ/mfmIl1uozndHfqod5TbCK47QsXVYPkZ3nr7MTLbczm9Oe8h3fUZNJV+ZVHVTPZMb6nUZV2f6iHevMoRhFYdwOmqMfO53Vf3iJNt1mUunPcx7/AKCrpnUcJiFS3/EZfud5/bGqo8zZYWUNS3guzz2kJKkl3VBvYhR0k2/OMCTKSim3wPoChw9JElJMoAIgsLcZ42POTtizjFRWEcJWrSqzc5b2ExQQQRcEEEHcQd4MetZNabTyjipaRZUtZabFQWXoveEYqKwjOrUlUm5y3srfXl9Gp+tb2I9NY16AfVlL1Y9ZgBkSAOhBAHTLEAdCCANyiAE3WFgj97XUuydJsWtvZF+1bjK8Y41J5Ij14Prx3ou9EXUdtrW6st3f+fPAy6MY0lZTLOTYdzr4jjeOjjHMRG2nNTjlFde2kraq6cvg+aJfLGZFM5YAMsAV1rD1h/BXNPSANOHhudqy7/ZA+01uXYNm/ij1a2rsRc6P0Z0y6Sp1eC5/gquo0srXfO1VPzczso+6pA/CIjqSfEvo2dvFYUF4Fy6p8Zn1VGz1L8IyTSgYgBiAiNtI3+FvibQk5R2nN6VoU6NZKCxlZ8yldI6qY1VPDu7ATZgszMRsc23mIU28s6a2hFU4tLgvIi4wJBZWpH9dVj/gj2ok229lHprqw7ytjEYvBjwbQetqZPDSJOaWb5SWQZrEg2BN94MbI0pyWUiFW0hb0p6k5be5kG8plYq4KspIIIsQRvBHEYwJiaayi19SWKEidTMbhbTE5rnK47cp9JiVbS3xOf05RXs1V3P6CJpGPn1T187+o0R59Z95dWvuIf4ryHrUt+tqvMle08b7Xeyp071Kfe/ocWs/EeEruDB72SoX+JgGY/io9EYXEszxyJGh6Opb6/GW34LYiDwLDjUVEuSuwu1ieQb2PoAMaoR1pJE+4rKjSlUfAvShw+XJliXKUKgFrW3855SYsoxSWEcRVrTqT15PaVjp7gq09SGli0uaCwA3KwPfAc20H0xCrw1ZZXE6nRV061HEt8fLgLi80aC0LXxeo4XCWmeNJUnp2X/GJ83mlnsORt6fR36hykVIwiAdcWLqqHyM/wA9fZiZa7mc3p33kO76jNpMPmVR1Uz2TG+p1WVdn+oh3rzKAeKw7gddUX0ub1X94iTbdZlLpz3Me/6CjpdIKV9Sp/aufvHMPwaNNRYkyxs5a1vB9i+WwhkmlWVl3qQR0g3HqjE3ySkmmXhgOlNPVoCjqs23fSmIDA222v4Q5xFhTqxkjjbqwq0JbVlc0Sk1bRtIRzPAFX68vo1P1rexADXoB9WUvVj1mAGVIA6JcAdUsQB0IIA3oIA2heWAK2mg4PiIYX+BVB2jiQ+9SbjlUkcUQ3/Jn2M6aONJ2mq/ew+f+/PvLOQggEG4O0EbiOWJhzLWNjM2gDixuuFPTTpxF+Dlu9uUqpIHpMYyeE2baNPpKkYc3g+W6iezuzuczMSzE7yxNye2KxvO07qMVFJLch7wzVPVzacTS8uWzDMsp82Ygi4zECyk8m3ntG+NvJrJVVdMUYVNVJtcyw9UmHvJw8pMUo/DTcyneCpCH2YkUFiO0p9K1FUr5i8rC+5RukQ+eVHXTf6jRBn1mdTbe5h3LyLa1X6LUk7D5c6dTy5kwtMBZwTezkDYTbdzRLo04uOWjntJ3daFdwjJpbPIfaXCZElW4CTKlXUg5EVb9gjeopbkVUq1So1ryb72fLUzeekxWHdrcfQ2qnbhNP8A9T+q0WFDqI4/Sn6qXw8kVnrfpVl4oxUW4SWjnztqk/5REW4WJl7oeblbbeDaN+pt7YlbllTB+Kn8oW/XMdMr/wBN8V9SC0nHz+q6+b7ZjXU6z7ydae4h/ivIeNSn66p8yX7Txvtd7KrTvu4d7+go49UcJWVDnjnTOwOQPwAiPN5k2W1tDUowj2LyGrVPIzVrMfsSmt0syj1XjdbL2yu01PFulzZbdonHLCXrSk3ppTeLMt6GU/mBEa5Xspl1oOWK0o819StgYhHTljUkzNgLcyOOxzExe5OaqLGk13ryK1YxDOlLG1T/AKqf56+zEy13M5vTvXh3MadJh8yqOqmeyY31OqyqtPfw715nz40Vh3I66ofpc3qv71iTbdZlLpv3Me/6HXrS0TmPM+F06l7gCai7W70WEwDj2WBtyCMq9Jt6yNGib6EY9DUeOT+hVTxEOhNTQBNYPpjV05AWaXTxJnfL+O0egxsjVlHcyFX0fQrb44fNbC09G9IZdbKLoMrrbhJZ3qTxg8anlibTqqaOYvbKdtLD2p7mI2vP6NT9a3sRtIQ16AfVlL1Q9ZgBlSAOiXAHVLgDolEHcQeiAawFXWy5KZ5rBF5+M8gG8nmEeNpbzbRo1K0tWmssUq/TeY7cHRyiSdxILOecSx+d40Os3sidBQ0HThHXuZ7PBfFs4MQ0cxKsQcOwyg5lWYygXsQDlQGx2kbeUxplSrT3slUtIaLtH/Kjl7spZ+baIHC9P5+HThS1Sng5ZyZJgAKgeJNFxu2gNvFt0eQlVhs3peJ5d0LC7xNZpyntUn1W+3GUu3an2FyYbXJPlJNktmRxdT/24iN1omxkpLKOWrUZ0ajpzWGiE1kX+Kqq3ifhmW/4RjW6jN+j/wBTDvPnjB8nwmTwtuD4SXnvuy5xmvzWvFfHGVk7CtrdHLV34eD6ri0ODMKgG4AX2nnPLAZPlzSf6dU9fO/qNFZPrM7q19zDuXkWNoBp/SUeHpJnGYZis5Kol9hYkbSQIkUq0YxwymvtHVq9dzjjGziO2iumsnEDNWQk1eDUEmYFF81xsCseSN0KqnnBWXVjO21XNp55HznP8Juk+uK9nYx3I+hNUn1RI6Zv9V4n0OojkdLfqpfDyRWOtyuWbijhTfg0SWT+8LsR6C1vREau8zL3RFNwtlni2zv1K05bEHbiSS1/4mUD849tl7Zq01JK3S5sXtK/rCq6+b7ZjVU67J9n+nh/ivIddSh+cVPVy/aaN9rvZWad93DvfkhIqz8rM89/aMRnvZc0+pHuXkP2p4/OJ/Lwa+1/4iRbdZlNpz3cO9+RakTTmhQ1otaiXrV9loj3PULfQv6h9z+hVYaIJ1RY+HrbAH50mH/OYmR9yc5WedJrvXkVqzRDOjLI1SH5Kf56+zEy13M5vTvXh3Ma9J/oVR1Uz2TG+p1WVVp7+HevM+emMVh3I7anz88m9V/esSbbrMpdN+5j3/QthomnMEBjOi9JUkmdIQsftr3r/eXfGuVKMt6JdG+r0dkJbOW9Fa6Z6uzIltOpGZ5a7Xlt4ajxgR4QHb0xGqUNVZReWWllVkqdVYb3PgV4YjF0MOgNeZVfK297MPBsOUPsH+bLG2lLE0QNJUukt5dm3wJnXoPm1P1rexFicaNWgH1ZS9UPWYAZUgDkx3FPg8ksLZzsQHdflPMBtjCctVEyxtfSKuq9y2sT8L0dq8RXhqqpmS5L7UTbdl4jwdwqg8W+/wCJjRpzqbZPYXFe9trSXR0aabXH872zVi2h60jD4PVtw1s3B+A5UceZW2dBG20YVKap9V7SVZ3srpfzafsZxnes/H9o5XrZswy5lUZzL4OcjwlHhBS3ekj1xrU5Sw5ZLPUo0Iyp0NXO/HJ83xLa0XWm4ENR5Sp8I/bvyPfaDzGJ9PVa9k4u/ncupi438OXw4E2I2EIrrXDorw0g1UpbvLHyottaWNubpTf0X5BGirTz7SLXR95qxdCe2L3dj/Jzaja5uBnU7G6oVdOYPcEDmuoPphQe9GWlIdSXw8NxYWPYf8IpZ0ndwkt1B5CQQD6DYxtksporaFTo6kZ8mfLlXTPKmNLmKVdSQyneCOKKxrDwzuoTjOKlF5THbRbWhU0yrLnAVEpbABjaYqjiD8dhyg9MboV5R2PaVd1omlVblH2X8vAufRrSCTWyBOp2uNzKdjI3isOX8DEyE1JZRzdxbToT1J/7PnDSn6dVdfO/qNFfPrM7O19xDuXkc9JhU+aLyZM2YOVEdh2gR4ot7kZTrU4PEpJd7LV1MYPUSHqTPkzZQZEymYjLexa9rjniVbxazlFDpitTqKChJPDe55Kjqh37ecfXER7zoYdVDLg+n1ZTUvwaQyKgzZWy3mLmJY2N7byd4jZGtKMcIhVtHUatXpJ5z8hbaYSSWJJJJJJuSTvJPGY1E5JJYReuqHR1qaladNUrMnkEKRYrLXwb8hNyfSInW8NWOXxOV0vdKrVUI7o+fEqvS/6xq+ume0YiVOuzorP9PT/xQ56kj84qOrT2jG+16zKzTvu4d78hQx6TwdZUIdlp03szkj8CIjzWJNFtbS1qMJdi8hq1S1OWuK+PLYekFW9QMbrd+2V2moZt0+TRccTjlRA1t1QEqRL42dm9Crb++It09iRe6Dh7c59mPH/RWmeIZ0hbU2n4PAip2HgLnpbvj64nYxR+BysZ6+ksr+4qMtEE6osvVAfkqjz09kxMtdzOb0714dzG3SlrUNST+ymeyY31Oqyqs1mvDvXmfO7GKw7keNTv0yd1X96xJtusyl037mPf9Cx8fxmXSojzjZGdULeLmv3x5tm2JU5qO1nP29vKu3GG9LJ1FgQCpBB2gjaCDxg8cZmlpp4ZyVhGR89suVs191rG9/RHktxlTzrLG/J8zNv2RVHekjo0pNbTgftpXtiModZGm6eKM88n5DVr2+jyOtb2YtDhRp0A+rKXqh6zADKkAKenylmlJxFW/wAxA9Uaapf6GerTqS4/gm9LscFHTZZRAmkASlABsFsCxXxQNnTaPK9To47N5F0VYu7r5n1V1n9O8QNFEWqxCX8LdzwhYg/tHWxyFuIEX7AIg0YdJPM/9nVaSrO0tHGgls2dy59/+ywhprhs0vTO4yqchDI3BnKbXDAWABGw7Inyq0+rI5KjY3kv5tJNvfse3w4kNj9FMwpxVUr3kMQCrHffaEbxwdtmG0euLUhOjJTg9hb2telpGDoV1iS4/Xs7VuY16D6YJXowIEucnhJe4K32MpO8cR5D0iJNGuqi7Sq0noudlJPOYvc+3kxpIvvjeVZT2jOIS6LHJklRllPMeQP3bm6DozAL6Yhwmo1Wjpbu3lWsY1OOE/lt+W0uKJhzRAaSaH0lbtqJff2sJid7MHJtHhDmN41zpxnvJdve1qHUezlwKQ0+0NfDpqjNwkmZfI9rHZvVuK4uOmIVWnqM6ewvlcxezDW8ltSuJGXiBlX72cjAj95O+U9mbtjO3liWCPpmkpUNbk/MVNKx8/quvnf1GjVPrPvLC19xD/FeRc+pc/4WOtmf2xMt+oc1pj9T8EPZjeVR8nVo+Vfzm9Ziqe876n1V3ErX4CUoKerUkrNaYjA7lZWOUDpUE+gxm4YipGinca1edJ8MM86JV0uRWyJk9FeWrjOGFwAdme3GVvm9EeQaUk2ZXdOVSjKMHh4/fifTwN90WZwx83aZ/WVX10z1xW1Ouzt7L9PDuQ46kT85qOqX24223WZW6c91DvfkcOtPDjKxBnt3s5VcH94AKw/AH+KMbiOJ55kjRFbXt1HjHZ9UQGCYkaeolzl2lGBtyjcR6QTGqMtVpk6vSVanKm+JflFj1PNkics1ODtcksBl5Q19xHJFipxazk4udrVhPo3F5/e4p7TbHxV1ZdP1aDJL5wDctbnP4ARBqz15ZOs0fa+j0dV73tf2OHAMPNTUypI+2wzcyjax7AYxhHWkkb7msqNKVR8PPgXdpBScJRzpajfLYKOcLsH4CLCazFo421qaleM3zRQBaKw7knNEdK2oZjEIJiOBmW9jcXsQfSY20qjgyDfWMbqKWcNbiR0q1iPVSGky5XBI2xyWzMR4o2AAcsZ1K7ksJEa00TGhNVJSy1uER2iOW5aGprDSJc6oYWDkInOEuWPabeiJltHY5HOacrJyjTXDa/ib9dD2opY5Zw/BGMe3PVRq0Iv58n2fVFZYLpZVUgyyJpyeI1mT0A7vRaI0ako7mXteyoV9s47ee5m3HtOauqlmXMdVQ+EstcobmJ2kjmvHsq0pLDNdDR1CjLWitvaLEaieOuq/CC9Sagj5OSDY8sxhYD0Ak9nLEihDMs8in0xcKFHo1vl5G3Xn9Gp+tb2InHLDXoB9WUvVD1mAGVIAS9aUhskiapNlYqd9ttmU/wCUxEu08Jo6L+H6kdapTfFZ+j8yKwahmYnWmZMY5BYzCPsr9mWvJfb/AJjGiEZVqmX++wsK1xDRtqoQW3h2vi3++SNGkuFPJmui3VpRzSiNhtvUg8tvxESKkElhHtrcO5hrPblYf1M6D6HfCcPn1Cg8OJnyNzsdUXv0I/eLEX5VEeKlrwK2WkHb3Sx1eITKGdibUdEWIkSy17X71N7Fr7yqjKvITaMKM5NqHIkaXoQhF3EN08Z7+HjvfaduNU/xTiytTD5PKrohJsUIKtLLHbxN0bI1Vf5NXWiWGjsaRsHSqvbuz2ran+9+0t+hxmVNpvhKN8llLEneoUXYHkIsb9EWEakZR1luOPq2lWlW6CS9rOO/O7HeURUUbzJU3EASCKkW37GfO5P8JydsVe1xlU7Tt3qxrUrT/t2/DZ89p9AUFSJkqXMG50Vh/EAfzi2i8pM4OrTdOpKD4NrwFrBNOJEyon0091lTZU6ai5jlWYquQtidmYDYRx2v0a41U20yXWsKkacakFlNJ92wU9eOLSWkyZCOrzA5chSCVUKRttuuT+EarmSwkWGhKM1OU2tmMCfqmkFsWkEfZ4Rj0cGw9ZEaaC9tFjpWSVrLtx5kPpgLYjV9fO/qNGFTrMk2j/kQ/wAV5E5oprEnUNNwEqVLcZmbM5a/fAbLAjkjOFZwWEiJdaMhcVNeUmh71c6e1FfWPKnLKVBKZxkDA5g6LvLHZZjG+lVlOWGVekNH0rakpxbznG3uZTOIj5aZ57e0YhvedJT6i7i39E8G+GaNmTbviZpTmdZhZei52dBMTIR1qWDnbqv0OkNfhsz3YKaIINjsI3gxCOkTPoLVRj/wmgVXN5ki0tuUqB3jfd2dKmLChPWj3HI6Vt+hrtrdLb9yoNN/rOr65/XEOr12dJY/podw36jz86qOqX24223WZXac91DvfkP+nmjXw2myrYTk76UTuvbapPIw/KJFWnrxKjR936NVy+q9j+/wKInyXlu0uYpR1NmVthB6Ir2sPDOxjJSipReUzAtvsLx4ZZZukqWYKgLMTYKBck8gA3x6eNqKy9xc2r3RM0iGbPA4dxa2/g135b8pNr9A5InUaWrte85TSd/6RLUh1V83z+w4xvKoqbTfQSakxp1IvCS2JJlr4aE77D7S9G0RCq0GnmJ02j9KQlFU6rw1x4P8lfVAKGzgqRvDAgj0GI72F1FqW2O01ylZzZFZyeJQWPYILbuEmorMtneN2jWrqpqGDVANPJ48361hyKn2ek9kboUJS37EVd1palSWKftS+X77i46KjSTKSVKUKiABQOID1nnickksI5apUlUk5yeWyC000YWvkrLaY0so2ZWABF7W2g7x0WjCrT11glWV47WbklnJV1dqtrVJ4Mypo4iGynsYfnER280X0NM28l7WUcK6t6875SL0zJfvjzoJ8jN6WtVx+TJrCNVrXDVc0BRvSVtJ6XOwdkbI2z/qZDr6aWMUo7eb+w+UlJLlS1lyFVZa7gu0c5J4zykxKiklhFFWnUqScqm9laa8/o1P1rexGRqGvQD6sperHrMAMiQBXusrFWmTUpJW0KVLgfamN4CegHtYckRLiTb1UdHoajGnF15/DuW9/vkdWqfGQjzaOaoSZnZlvYEkd68s84y3Hp5Iyt3q+yzRpaLrNV47VjwXB/EnNZyokmXOOx84lj94MGaxPMR+J5Y9uNkcoz0DWaqum+q1nue757vAVNGdLjRU9Ug3v38gcSzW71r81rN/AeWNFGu8NceBN0xo5a8asVs4/vtNeFSKmi+DVJ2iaWmITe5298jHldSWHMW5IwanDEzfa1qN3CdrLl+8dzGHWsVnS6Kql+C2dOfvgGAPOCGEZ3WJRjJGn+H9ahXqUJ71j7fYh6Fp6U0ySHCy6lJbAcxPFt2E2KnojVCM9RpbmWtaNCpWVVrbTbX77t6HHH8BWnwVae9iGll2HG5bM35gcwESpUcUdQobO9dxpN1uGHjuxhDdo9KyUlOl75ZUoX5bIBEiCxFIpL2evcVJc5PzZ89ad4ZOlV9Q02W6K86ayEjvWVnZgQ247CIr6sWpPJ1ljVhOhFRecJJ+BASpZYhVBYncACSegCMCW2kssu7VJoc9KrVNSuWbMGVEPhIl7ktyFiBs4gOewm0KbjtZzGlb2NZqnTeUt75sR9KNDK6bX1LyqaYyNOmFW70AgsSCLndGidKbk8Is7a+t4UYRlNZSRxytW+JN/u5HnPKH90edBPkbXpS1X9XyY8artC6ujrGm1KKqGUybHVjmLoRsHMpjdRpSjLLKvSd/Rr0lCD25z5kFUapq15rtmkKGZiLu17Ek8Sxg7eTZKjpmhGKWH4fks7QXBHoqJJE1kZgzm63t3zXG8CJNKGpHDKO9uFcVnUitgoaQ6pxPqps6XULKSY2bIZZOUnwtuYDa1z6Y0zt8vOSxt9MdHTjBxy12/gk9CtDUw6cZgrFcMuVkIVQdtwb5ztB9ZjOnSUHnJpvL6V1DV6PGOP7RGaSaIYa1VNm1Nfwbu5YoHkgqTxWIJjCdOGctm+2vbtU4xp08pLfhjBoHo3R05edRT2nhxkY55bKLG/2QLGNlKnGO2LyRL+7r1cQqx1cbdzXmSOOaZ0dK+SfOAfjRQzML8oUbPTGUqsY7GzTQsK9da0I7Oe4i9IKvCqmlSpqcry2ORJoVxMDbTluoDDcdhjCbpyjrMkW0L2jVdKnse9rZj7CYy4CD4VU3MOEt22BjR/J7S1T0m+EfkPWiS0CUrVVFKyooe7sDwtkF2GZiT6LxIp6ijrRRUXjupVVRrS27NnDb3EW2tim2WlTrcpyC3PvjD0mPIkLQdb+5fMadJ8eFHSmoKGYAUGUG185Avf0xuqT1I5K+0tncVejzjf8AI4sD0tWpoZtSiZWlCZmlk32quYbbcYtGMKutFyNtxYujXjSb34295BYFp21VKqpjU8sGnkmYoJLZjZthuNg2RrhW1k3jcS7jRqoTpxU37TwKj6zq1j8jLkpx2SWzEDnN93ojV6RPgWK0RbrrNv44GPQfWQ1ROWnq1UO+yXMS4BPispJsTxERspV9Z4kQL/RKpQdSk9i3pkXpZpxWScTenlOqy1eWoGRSbMFJ2npMY1KslPCN1po6hUtlUktuHx7zRrD0xq6bEnlyZpWUglEJlSxuisRci+03hVqyjPCZlo+xoVbZSnHa87dvMl9YekLjDaeopJjS+FZTdTY2KMSp6D6ozrTeomiJo61j6TOnVWcfcNCsdYYU9TVzHmZHmEljdiBlsoJ5zb0x7SniGszG/tU7tUqaxlIritxOsxOoygsxa+WUptLRejcLDexiK5SqMvKdGhZ087sceL/fImdHdFqqlr6czQVRmN2ltde9VmytY8dtx3xshTlGayRLq9oV7eeq8tLiY16fRqfrW9iJxy41aAfVlL1Y9ZgCeq6oSpTzG8FFZj0KLx43hZMoRc5KK4le6uqdqmteom7chLm/7RybAdAzHm2RGpLWlll5pCoqVBU4cdnwRN6d6LMX+GUlxMWxmKnhErumLb7QttHHYc986sH1kRrC8UV0VTc932fYK2k+k7V8inlOLOjNnYeC5IVUe3Fva4iNOs5pItLKzp05TlF8N3Hm+/h9Tlx2XLadMNKnyKsq7e+W9regMUcgHijTUWJNxWwtbWq5UVSuH7TXj+VsLPosQk4rRGnfLKqAoIXiV18GYnKvERyEjjibCpGtHVe85itQqaPrqrDbHOx/RldYnXOlLMpJ4IKTldV/ZzFurr5pDX9APHESWUnBnUQUKtSF3S4rD7t6+Kax3E5o/gTz8Omzwb8HcKg2lgu17/wnYByRIt4a0MkTSOkehuVSS3ra+/d+TvxDHnqaWmp987MFN/tMe8lk8uxrnovGyc0/ZRotbRWk6lxPdjZ5vy2D/pHifwOimTkUPwSrZSbAi4XeOYxtnLVjk5q3p9PWUZPexekacCbg82taXLzoSplm7JnzBVB47EMpjWquaesTJWDhdqim8Pj2cRdqNPJ0vDZNVJk0yTHnTJZAlnKFUXFrNe/pjW6rUFJJEyOj6criVKUpNJJ7zo0404qxUpR4eLTcqFyqhnZ3QPkUEEABSCTz8Vo9qVZZ1YmNlo+j0brVt23HLC2HnEtJsQk4Ms6ZMKVIqTLYmWgbKA2wqVte4323Wg5zVPL35FO1tp3bhFZjq53s36aaSVMrCKGfKnMk2bk4RwFu15RY7LWG3khUnJU00zGztaU7upCUdizhfEi8d0vqKfEaMtOcyTJpmmJfvWzrZ2I4ztJ6RGMqjjJbTdQsqdW3qJRWcyw+7cSEzEpvdOJQmzOCINpeduD20rHwL237Yy1n02M/vBrVKHq7W1Vnnjb1hH0f0cqMSaflnXaSL2mM7FySbKDtt4O/ojRGDqZ2lnXuqdoo5jv5E5ovj82bhWIU09mfg5OZCxJZRezLc7bA2tyXMbITbhJMi3VtCFzSqwWMvacegWgZrZfwgTxLyTLZSha+XK175hyxjSo6yzk2X+kVby6PVzlcz2+CJWaQVEiYzIrTZxJS2bvQW4wRDU1qrTCuJULGNSKy8I26NM+G4zNp1YstpinkcCWZksleXd2mPYZp1MHlzq3dmqjWN3nhnNoDo0MTnz2qJrgLZnK5c7vMJ23IIA2Hi5IxpU+kbybb+7dnCKhFbdi5JIsym0Ekmhl0k9ndJcx3DIcpbMzZb7N+VttuMRKVFauqyilpKp07rQSTaS58isabBZPx18EIYyeGZLZjmKhSR3w2xEUF0mrwL+VxP0Lpl1sZLM0loZVDg9SlMpRCpABZmOaYQpN2JPHEqcVCm0ihtas7m8hKptf22lTVGHgYZLn275qiZLLcqiWpA9BDdsQ3H2M9p0saz9JdPlFP5/6LG0xrOF0elzPGWnJ6cyg/iIlVHmjnuKKyh0ekXHlrCPoNjPBNUSWPeT5E1ebOstmXtGYekRHpSxlc0W1/Q11Ca3xkvDKydWr1vm2J/wDKn1PGVHqy7jDSPvaP+X2JXUgflqnq5ftNGdrvZF071Id7FrSSWKfG3EoZQtRLYAcWYq5A5BdjGqa1amzmTbaTq2ScuMWvNHrT0/43N6yV7KR7V94zyx/RR7n9TGts/wCLTvNlf01hX67PNE/pY/HzIxsaz4X8FY99Lnh08xlbMPQ23+KMdb2NU3dBq3PSrisPvJSZUFdHlUfbqiD0Bc3rAjLP8r4kdQT0g3yiTmqKkAkVE/7RYIOZVXORfnJH3RG22Wxsg6bm3OFPhv8Aoc03WhyUo9Mw/wCmPPSXyM1oNcZ/L8kdrrm5qOlbxmzfel33xLi8rJQVI6k3Hkxt0B+rKXqx6zHpgY1g1Rl4fMt9oovoLC/4AxhPqki196g1XSAtDnG+a7sf4TwY9j8Y8prCM72blUxyX5HWWY2EQpvTeSk7FRKokVi+VSJfgtNuS55Ng3keKeO8RZJObwi9oRlTtlObae9Ps4fg6KnRbFJEtpUuXwsp2BZZbSyrFT3rWezAiw3CMuhwsI1LSalNTnFNrjtT+X2I/BaSqnTHSTJcTZQJJDqrAg5Ta5DXvs2RHjSa6u8s3fQlFOrBxi9nNETiTzczierK4sCHGViRxkEXJ54wlniSKF17WrlNPkNOi+m70dI8mVK4Sa75lJ2qt1UeCNrG43f+IzpVHGLijzSFlTr1o1ajxFLDxx38eHzJDV3RumJqauWVmFGyKwsUZlzZiOIlMwtxX4o3UaWq8y3kXSt07i3fRv2Vy8PjtH3WIb4XVeYPaWN1bqMpNHfqYd5RVPirrRTKUA2mTJcz7qsD29590xAUnq6p1cqMXWVXkmv38yYrvqGn/wCam+wIzfu13keH66f+K8ydxWpmYdiy1rymmSZktLEcjSVRgG3BgQdh3jpjOTcJ62NhEpRhdWroKWJJvzfyJbWPjcmswdZ1O114dAwIsytla6sOW1vwjOtNSp5RH0db1KF24T5MjtPD/gGHf9L+i0Y1fdRN1j+uq/HzIDTmmabU0qILs1JT2HL3h90a6iy13EyxmoU5t7tZ+Zt0CxFp+M0jv4QUoTy5Kd0B6bAR7SlmojG+pKnaTS7/ABaYw6kTaorOhPbeNltvZC017un8fJCzgP6zFbbvg9R0frVtGqO+XcTq/Vo/5R8jp0BkYm0u9CxWnE0cIA0sXPe5vC2+DaPaSqf07jDSErRP+avaxs3mavGxRY/PnshcLMmgqCATmUjeemDnq1WxC3dxYxpp4ykdug8ibiOLPWzEtKBdmt4NymRZQbjOUjs4rxlSTnU1mar6cLW1VGL2/nLYYpopW4U71NDNzSl3lfDCX3PLOxgNm0dOyEqc6e2J7Svbe9SpVlt+vYx+1f6VGvp2aYqrNlsFcL4JuLqwHFfbs5QYkUamutpT6Rs1bVMR3PcV9IP/AOTf/st7JiN/83xLqX/tv/1+o364qvLh6p+0moPQoZvWBG65fsYK3QsM3DlyT+xXdRj0lsIl0gV+GSaZmawybS1xe99zckRnNdHql5G3qK7dbK1WsdvAYDV59GCOOXNVOyaCPwYRszmiQtTV0pnms/IUpmFH4vl1a3/XPKffyAoeb7Q7I06vs6xYqv8A+odF8k19Sc1dn5vif/Kt6njZR3S7iLpH3lH/AC+xJ6jz8tU9XL9oxna72RtO9SHexe0qYTscmBNt6iWmzlXIh/EGNc9tT4ky1zTsVn+1vzZnT8/43N6yV7KQq+8Z5Yfoo9z82e9ax/xeZ0Sf6ax7X65jor9Ivj5s4NYWC/Bq1ggtLmATE5AG8JfQwPotGNWGrI26PuOmo7d62MkRSl9HcwF+DqSx6CAt/wDMIyxml8TRr6ukMc4kvqirVMqfIuM+YTAD9pSMrWHHaw+9Gy2ktqIem6UtaNRbt31FnWMsoVxSQqKFRFYIABn2k7Bx7RGmtjW2Fjox1Hbp1HtfPkdmuaXloaNTvUgH0ShE+CxFHKV5a1ST7WN+gP1ZS9WPWYyNRt00wx6ihmy5W2ZsZB4xQg5fSLj0x41lGylJRlliZoXpuaWT8HqZT94WtbvXXMxYqVa3GTtjQ62o8NFrDRyuo69OSzuaf75ElWaT1eIEyaGWZanYzA99b96ZuQdG3njDpZzeIolLR1vaw168svh+FvZy6usN4PFmllg/ALNuRcDMCss2v5x7I9pL2zXpCpm1i+eNnzLhVolFAV3pSxoMUl1aA8HNvnA5RYTF6SuVgOMg8kRqnszUkXli1cW0qD3rd9Pns7mOGlUuXOw+oYhXHATWRiAbfJkhgTu4o3TScWVls5Qrx4e0vMprRqgqSjVVHfPTlCQu1xmDd8F+0LAgjkMQIwl1o8DrK1zRz0FbdJfD8dgz6L429fi8qYVCMiXmZScpyKVzWO65ZRbbblMbYSlUqJkS4VOzsJ0Vtcnsfe15YH3T03wyq6v8xEmr1GUOj/1MO8rrAtH+Ep6WptsWkrc3nS3mhP6g+7EWMMpPsZd3Fzq1J0/+6HzSz5ERVH/AZPNWTP6QjF+7XeSYfrpf4LzLHxfTGmpwtNWIzI9LKcWAYNmUqUK8W4WPOd0SJVYr2Zciko2NWrmrSe1Sa/JXODYbNmYNWOoJQTZLAeYHDn0B1v0RHjFumy6rVoRu6ae/D+eMeRnHNJ1qsOpKKXLfhZRUE7CGIUooUDaSc0JVNaKiKFo6NxUrSaw/97SdxeQZWN4cjb0lUqnpBIP4xnJYqRXcRKMlOzqyXFyNWE4T8F0llywLIZjsnmPLcjsuR6IRjq1sGVWv02jnLjhZ+DRB6K6WnD5tSUlCY0zvQS2UKQzEG1jm37tka4VNRsl3NkrqEMvGCa0QwWYuGYhUzVIM2SyywRtYeEzW5CbW6DGynB6kpMiXlxB3NKlHg9pFaJaV1dFLMqTJVlZ8xLpMJBIA2WYDcIwp1JQWEiRd2dC4lrzltS4NE3JwvhdIZ6TEbgphnqzWNrNKYXzbr8kZqOarIsq2pYRcXtWH8zp1YNPo62dSTkmcGzMA+VsgmSyRmBtazKN/MsZUMxk4sw0oqdejGtFrK7duH9jRj+mNdLWppJtOSHaakuYyvm4NmNtg2P3psD0b48nVmsxaM7ext5OFaMt2G1nj9Bg1S4JNpqaY89SjTmUhG2MFUGxI4iSx2c0bLeDisshaXuYVaijB5wQKYTP7oOG4GbwXDk8JkbJbLvzWtbnjXqvpc44kx16Xq/U1lnV3Z2ktrboKioFOlPKeaF4RmyKTYnKF29GaM7iMpYSRH0PVpUteU5JbjE/QeT8Vd7T2rOBU377PwmwkWva+8R46K6PdtPY6Sn6Xtn7GfhghsM0frBhNVTNTzA7TZLy1OXvtozW28WUH0xhGEtRrBKq3dD0uFVSWEmn9Cf0U0ZmHCJ9LVIZbzGcqGymxspRthP2h+EbKdN9G4shXd7BXcatN5Sx+SJ0J0Xq5MmuWdJKGbTlJYzSzmazbNjbN/HGFOnJKWVwJN9e0Kk6TjLOJZe8gsO0VxenuZCTJRcWbJMl3IHLZowVOrHcS6t7Y1eu08c0/sMWgOgU2TUCprbBluUl3zMXP22I2bOTbt5LRspUWnrSIGkNJwnT6Klx3vs7DRpVoTVz8SeolqnBl5ZBLqDZVUHZ0gwnRk55Rna6RoU7ZU5N5w+HebdOtCqmqr3nyeDyES7Znse9QA7LcohVoylLKMbHSNGjQUJ5zt4dpOaeaNGtp5ay8onSyMpY2XKRZlvY8gPojZVpa6WN5C0feq3qNy6r/AGjGimANT0LU1UEfMz5gpJUqwA3kDbsj2nTxHVkeXt4qldVaWVjAk4lq4qEmXpJiun2SWyTF5jxekH0CI8reSewtqWmaM44qrD8Udejur9kmrNrGU5TcS1ObMRtGZt1r8QveMoW7zmRou9MRcHCit/E4deZvTSOtb2ImHPjRoF9W0vVj1mAGJTAGJ1MkwWmIjj95QfXHjSe8yhOUHmLx3HRToqLZFVVHEoAHYIJYEpSk8yeWIeqwh6irncZy7fPd2/KIts8uTL7TUFTpUor94SLKVolnPkVpVhHwuleWLZx30snimLe3oIJU8zGMZx1lgkWtd0aqn49wi4HpVbDauln97MlyZwlhtmwqVMvzlY7uToiPCp7Li95cXdpmrTuKe2Mms9/P4+ZIalZZFNPc7mmKB/An/u/CM6CwiHpWetUS5IfZNPKR2dElo7eEyhQzdJG+N2EiucpySTbaRmqaW6MkzIyMLMrEWI5CIPD2MQ14vWjnJqkCRLlcEglJKsRkBUJZrlhbnue2PEopYM5OrOWu8t8zjaVQCWJZWkEsNmCHgsoYixbKdl7bLxjinjGw3KV25ay1s89p5r52HzgonNSTAuxczSjlA4ht2Dmg+je/B7Tjd03mCks9jNsrHKOUgRJ1MiAWCq8sKB0Aw14JYyjF2t1N6zhJvuZw0+J4XLczJb0aOftrwYbtEYqVJPOUbpW9/OOrKM2vib5mldBe5nyCeXYx2c4F49dWnzRgrC8xhQkam04oAbmoS/LkmE9uSPOnp8zNaLvcdR+K+5rfTjDuOch/6Uw/2R469LmZrRV9/a/Ffc8nWJQ/tWP/AE5nuh6RT5nvqW8/t+a+55/SPQ/tH/lv7oek0z31Lef2rxRqmazaMbjOboT3sI89KpmS0FdPl4/g0HWpSeJU/dl/+pHnpcO02f8AH7nnHxf2PDa1KXilVB6RL/1x56XDkz1fw/cf3R+f2NZ1q0/7Gd/k98eelx5GX/Hq398fmeG1ryeKRNPSyj3w9LjyPV/D1XjNfM0PrZX7NKx6ZoH9hjz0vsNi/h18any/JrOtrkpP/wC3/wAceemdnzMv+O/+T/8AP5PDa2H4qZfTMP8Aph6W+Rkv4dj/ANT5fk1nWvN8nl/fb3R56W+Rl/x2H/Ufgan1q1HFJkjpzn8xHnpcuRmv4eo8Zv5Gk606vil0/wB2Z/rjz0ufJGf/AB+2/ul4r7GttZ9Z4sgdCP8Am8eelT7D1aAtecvFfY1NrLrf+F9z/vD0qZ76ite3xNT6xa0/bljoRYek1D1aEtFwfic8zT2uP+2A6El/mseekVOZmtD2a/p+b+5pbTeuP+3P3JX+mHT1OY9U2a/o+b+5ofTCtP8AvD9ij8odNU5j1Zar+hfM1NpVWH/eJnbDpZ8x6utf7EL+lWKTpyIJ0x3AYkBiSAbRvt5yk3llRpi3pUqcXCKW0ubQM/4bS9WPWYllAMAMAbFMAeztBHKDA9Twyq5eiGIyL8CTttfgpuW9r2vcrfee2IHQ1Y7vM6taTsavvPnHP3OWpocSXwxVnoaY3skxg41VzJdOvo+W7U8EvMjJ9TUL+secvnFx641NyW/JNhC3l1VF92DjdyTcm5O8neeeMTesJYRlZzAWDEDkBIhtPHGL3oGnMd5PaYbRiK4Hi8eHuQvHoyF4DJi8BkyDA8yF4DIQPMnm8D3IXgMheAyF4DIXgMheAyF4DIXgMheAyF4DIXgMheAyF4DIXgMheAyF4HmQvAZMXj08yYvA8yYj0xyYgYmI9PCMxzwV6fyiTa72UWnPdw7/AKF46CfVtL1Y9Ziac0T4MAewYA9hoA9BoA9hoACb79vTALYcdRhFO/hyJTdKLfttGLhF70b4XVeHVm18WRtRobRN/scvms4/ONboU3wJUNLXcf6/FIjajV1THwHmp6VYfiIwdrDgSoaeuF1kn++8jZ+rQ/7OoH8SW/ENGDtOTJMf4g/up+D/AARk/V5VjwTJboYj2lEa3az7CVHTtu96kvh+SNn6IVq75DHzSjeyTGDoVFwJMdLWkv6/k19COnYXPTw5M1fORx6xGDpyW9EmN1Rl1Zp/FHHeMTdkIDJi8D3Jm8enmTEeHuQvA8yF4DIXgMheAyF4DIXgMheAyF4DIXgMheAyF4DIXgMheAyF4DIXj0ZMXgeZC8DzJiB4Yj08CB4RmOeCvT+USrbeyj057uPf9Cx9FtYFFIopEqa0wOiANZCRfp44mHNEr+k6g8eZ/LaAMjWfQePM/ltAHoa0MP8AHmfy2gDP6UcP8eZ/LaAM/pSw/wAeb/LaAM/pSw/x5v8ALaAD9KeH+PN/ltAGf0p4f483+W0AH6U8P8eb/LaAD9KeH+PN/ltAB+lPD/Hm/wAtoAP0p4f483+W0AH6U8P8eb/LaANM7WThj+HmbzpN/XHjSZlGco9VtEdP0swRt8r7spl9m0YOlB8CTG/uY7pvxz5kbPxXA23GoTzQ/wDdeMHbwJMdMXS3tP4fYjp9ThR/V1VQPOk5vVaMHargyTHT1VdaCfivuR0+qpB4FTm6ZUxffGDtXwZJjp6m+tBr45+xwHFpfKewxh6PMkLTNtzfgY+NpfKeyHo8z31zbc34B8bSuU9kPR5j1zbc34GPjWXynsh6PMeubXm/APjWXynsh6PMeubXm/APjWXynsh6PMeubXm/APjWXynsh6PMeubXm/APjWXynsh6PMeubXm/APjWXynsh6PMeubXm/APjWXynsh6PMeubXm/APjWXynsh6PMeubXm/APjWXynsh6PMeubXm/APjWXynsh6PMeubXm/APjWXynsh6PMeubXm/APjWXynsh6PMeubXm/Ax8ay+U9kPR5j1xa834B8ay+U9kPR5nnri15vwD40l8p7IejzHri15vwMfGkvlPZHvo8zz1xbc34B8aS+U9kPR5j1vbc34HFidWrqAt9h5I3UKcoN5KzSd7SuIRVPg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152400"/>
            <a:ext cx="8686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Teacher Talk Mistakes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Teachers talk too much.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Running Commentary ( I am now going to…)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talk when they don’t have students’ attention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talk too much without pausing! 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do not demonstrate /show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speak then translate immediately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use language that is far above the level of their students.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check if students have understood by asking “do you understand? Got it?  Etc..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Making Teacher Talk Comprehensible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400" dirty="0"/>
          </a:p>
          <a:p>
            <a:pPr>
              <a:buNone/>
            </a:pPr>
            <a:r>
              <a:rPr lang="en-US" sz="6400" dirty="0"/>
              <a:t>			</a:t>
            </a:r>
            <a:endParaRPr lang="en-US" sz="7400" dirty="0"/>
          </a:p>
          <a:p>
            <a:endParaRPr lang="en-US" dirty="0"/>
          </a:p>
        </p:txBody>
      </p:sp>
      <p:pic>
        <p:nvPicPr>
          <p:cNvPr id="1028" name="Picture 4" descr="http://whenmorninggildstheskies.files.wordpress.com/2012/02/blah-blah-bl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74494"/>
            <a:ext cx="6096000" cy="47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Two sides of teacher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tepbystep.com/wp-content/uploads/2013/04/Difference-Between-Verbal-and-Nonverbal-Communicati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3" y="1600200"/>
            <a:ext cx="33147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uggamind.com/images/os2v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752600"/>
            <a:ext cx="2590800" cy="26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thought-msl.wikispaces.com/file/view/Non-Verbal-Communication-Examples.jpg/295343682/335x162/Non-Verbal-Communication-Examp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1049"/>
            <a:ext cx="31908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343400" y="1752600"/>
            <a:ext cx="0" cy="4358802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99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2124</TotalTime>
  <Words>655</Words>
  <Application>Microsoft Office PowerPoint</Application>
  <PresentationFormat>On-screen Show (4:3)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Airmole Shaded</vt:lpstr>
      <vt:lpstr>Arial</vt:lpstr>
      <vt:lpstr>Book Antiqua</vt:lpstr>
      <vt:lpstr>Borders Divide, But Hearts Shal</vt:lpstr>
      <vt:lpstr>Calibri</vt:lpstr>
      <vt:lpstr>Constantia</vt:lpstr>
      <vt:lpstr>Gill Sans Ultra Bold Condensed</vt:lpstr>
      <vt:lpstr>Showcard Gothic</vt:lpstr>
      <vt:lpstr>Wingdings</vt:lpstr>
      <vt:lpstr>Wingdings 2</vt:lpstr>
      <vt:lpstr>Flow</vt:lpstr>
      <vt:lpstr>Teacher Talk: Teaching English in English (T.E.E.)</vt:lpstr>
      <vt:lpstr>Teaching English In English</vt:lpstr>
      <vt:lpstr>How practical is T.E.E.?</vt:lpstr>
      <vt:lpstr>What is English Teacher Talk for us?</vt:lpstr>
      <vt:lpstr>Demonstration Time</vt:lpstr>
      <vt:lpstr>PowerPoint Presentation</vt:lpstr>
      <vt:lpstr>PowerPoint Presentation</vt:lpstr>
      <vt:lpstr>Making Teacher Talk Comprehensible</vt:lpstr>
      <vt:lpstr>Two sides of teacher talk</vt:lpstr>
      <vt:lpstr>Visual Clues</vt:lpstr>
      <vt:lpstr>Providing Visual Clues</vt:lpstr>
      <vt:lpstr>Application</vt:lpstr>
      <vt:lpstr>Practice Time!</vt:lpstr>
      <vt:lpstr>PowerPoint Presentation</vt:lpstr>
      <vt:lpstr>PowerPoint Presentation</vt:lpstr>
      <vt:lpstr>Using Speech</vt:lpstr>
      <vt:lpstr>About Speed</vt:lpstr>
      <vt:lpstr>Recipe for Increasing English</vt:lpstr>
      <vt:lpstr>Summary</vt:lpstr>
      <vt:lpstr>Summary of Goals for Successful English Teacher Talk</vt:lpstr>
      <vt:lpstr>ENGLISH-MEDIUM EDUCATION IS ONE CAUSE OF EDUCATIONAL FAILURE</vt:lpstr>
      <vt:lpstr>Paul Nation (2011)</vt:lpstr>
    </vt:vector>
  </TitlesOfParts>
  <Company>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Whitehead, George E.K. (Prof.)</cp:lastModifiedBy>
  <cp:revision>175</cp:revision>
  <dcterms:created xsi:type="dcterms:W3CDTF">2010-10-12T23:40:18Z</dcterms:created>
  <dcterms:modified xsi:type="dcterms:W3CDTF">2017-09-15T00:58:02Z</dcterms:modified>
</cp:coreProperties>
</file>