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68" r:id="rId3"/>
    <p:sldId id="257" r:id="rId4"/>
    <p:sldId id="266" r:id="rId5"/>
    <p:sldId id="293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2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5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2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3/14/2018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2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lemaker.com/" TargetMode="External"/><Relationship Id="rId2" Type="http://schemas.openxmlformats.org/officeDocument/2006/relationships/hyperlink" Target="http://www.eslhq.com/workshee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fl.net/worksheet-generator/" TargetMode="External"/><Relationship Id="rId4" Type="http://schemas.openxmlformats.org/officeDocument/2006/relationships/hyperlink" Target="http://www.toolsforeducators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zzlemake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8AB7-4315-47AF-9508-14D5EB6CC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Supplementary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B77A4-2368-43CE-B31A-A5F87F0FF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Worksheets</a:t>
            </a:r>
          </a:p>
        </p:txBody>
      </p:sp>
    </p:spTree>
    <p:extLst>
      <p:ext uri="{BB962C8B-B14F-4D97-AF65-F5344CB8AC3E}">
        <p14:creationId xmlns:p14="http://schemas.microsoft.com/office/powerpoint/2010/main" val="250024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5DFB-87E2-4D46-8B93-5CA26EF2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39F9D-BE16-411B-84E8-6758565C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21E16-2AA1-42DC-9E2C-9FB942AF6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9" t="19445" r="22890" b="11944"/>
          <a:stretch/>
        </p:blipFill>
        <p:spPr>
          <a:xfrm>
            <a:off x="1" y="-1"/>
            <a:ext cx="118300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3D62-F4D6-456A-904E-5F650063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6E0C-D211-458A-A590-3B911849B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F92B5-C3C2-4DAA-ACD4-A9C90505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" t="20555" r="4297" b="10000"/>
          <a:stretch/>
        </p:blipFill>
        <p:spPr>
          <a:xfrm>
            <a:off x="22097" y="-66676"/>
            <a:ext cx="12327827" cy="69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B52F-3ECA-4AE2-A1C6-F7528AB8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7645-FCB6-4AC9-81F6-2BB707F54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87339-81D1-49F0-9B18-1FF0D99C8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6" t="12083" r="35156" b="17361"/>
          <a:stretch/>
        </p:blipFill>
        <p:spPr>
          <a:xfrm>
            <a:off x="3031998" y="0"/>
            <a:ext cx="5054727" cy="66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DE0F-3919-4628-B226-AB150BC7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Create your own worksheets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AD51-E9F0-4AFC-BC44-C49E7517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http://www.eslhq.com/worksheets/</a:t>
            </a:r>
            <a:endParaRPr lang="en-CA" dirty="0"/>
          </a:p>
          <a:p>
            <a:r>
              <a:rPr lang="en-CA" dirty="0">
                <a:hlinkClick r:id="rId3"/>
              </a:rPr>
              <a:t>www.puzzlemaker.com</a:t>
            </a:r>
            <a:endParaRPr lang="en-CA" dirty="0"/>
          </a:p>
          <a:p>
            <a:r>
              <a:rPr lang="en-CA" dirty="0">
                <a:hlinkClick r:id="rId4"/>
              </a:rPr>
              <a:t>http://www.toolsforeducators.com/</a:t>
            </a:r>
            <a:endParaRPr lang="en-CA" dirty="0"/>
          </a:p>
          <a:p>
            <a:r>
              <a:rPr lang="en-CA" dirty="0">
                <a:hlinkClick r:id="rId5"/>
              </a:rPr>
              <a:t>https://www.tefl.net/worksheet-generator/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6190B5-891E-46C3-98A3-6CFBE1283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Graphic Organizers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E281FB-0B9F-4977-A4E4-F555AB0C3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6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1F42-4F45-4120-8F3A-C4B3113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1513-A862-41A6-B1BD-6273BB5F4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2E261-46DB-4E7B-92CB-FFFF09E6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1" y="76199"/>
            <a:ext cx="4754880" cy="6781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51F05-09B3-4B1F-B68C-7CABED24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422" y="0"/>
            <a:ext cx="5229826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BBE-376A-418C-B805-D9AFDB78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199B-C0A3-4972-8CC6-23CACD10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B86-F21C-41DC-8726-0F964564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69" y="2093976"/>
            <a:ext cx="4684377" cy="3265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D1425-01F7-4BCA-AF8B-43BCAB13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82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2A4D-D3CC-4C51-964B-34E0AFF8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C27B-4772-4D7C-98F7-BA7EE8EE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CA808-F264-4A46-9887-7DD36F01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68" y="373544"/>
            <a:ext cx="9225280" cy="64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257E-EDEA-43C1-A559-96DABDE2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5655-C3C0-4B6F-AE8E-33F1B42B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AA25-A506-40ED-A703-5CE66231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5" y="1736344"/>
            <a:ext cx="4625122" cy="2410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9CAF4-9B6C-4C70-A073-48F7A7AC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8024" y="330199"/>
            <a:ext cx="49759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0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D452-1102-44CC-933D-98663055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CC45-F54C-4C1D-A751-92C6AA2D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B3672-6274-4A5F-9958-BBFA9E99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4" y="838200"/>
            <a:ext cx="5382151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F356E-A2CA-409C-A556-7EC7073C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21972" y="317279"/>
            <a:ext cx="5026726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295-D9EA-4E6F-9B26-05435683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use worksheets?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32D9-02F5-4BAE-ACCE-AAA5FA6B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ESL worksheets">
            <a:extLst>
              <a:ext uri="{FF2B5EF4-FFF2-40B4-BE49-F238E27FC236}">
                <a16:creationId xmlns:a16="http://schemas.microsoft.com/office/drawing/2014/main" id="{FCAACC33-2DF3-4847-A4DF-1E54891C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067560"/>
            <a:ext cx="2665601" cy="37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SL worksheets">
            <a:extLst>
              <a:ext uri="{FF2B5EF4-FFF2-40B4-BE49-F238E27FC236}">
                <a16:creationId xmlns:a16="http://schemas.microsoft.com/office/drawing/2014/main" id="{B14F14BC-EC63-4704-B7BF-6A2A2902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121408"/>
            <a:ext cx="2998018" cy="3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SL grammar worksheets">
            <a:extLst>
              <a:ext uri="{FF2B5EF4-FFF2-40B4-BE49-F238E27FC236}">
                <a16:creationId xmlns:a16="http://schemas.microsoft.com/office/drawing/2014/main" id="{888231B3-CD50-4FB0-8D55-59A175496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73" y="2121408"/>
            <a:ext cx="25050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07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DCFF-94E1-45E5-B9CD-0EDC59FE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6E19A-5E73-4B2F-B193-4C9C79B4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7209-306E-4191-9CD9-C890FD9B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4" y="0"/>
            <a:ext cx="5179051" cy="6680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33280-EA6A-4B9D-A661-D5950A39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96" y="63499"/>
            <a:ext cx="5077501" cy="6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A166-2274-4763-B406-07061D55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204F-6354-441E-B22D-1D50A040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60EF3-E35A-4961-96C0-55C99519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5" y="0"/>
            <a:ext cx="52710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F05EC-912C-424A-9019-2022A8C9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45" y="934720"/>
            <a:ext cx="6427216" cy="48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6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55F8-775B-4210-BD9B-EC26DA6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BF1B-D403-401C-85AA-12126AA8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E9373-8DC5-4DDF-B1A8-AF1B5EF8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82" y="391160"/>
            <a:ext cx="7565476" cy="5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1F25-80AB-437D-BA97-690EFD69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B51C-34D0-48C0-A2AC-7A7DBB23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4CDEE-2F73-4F73-B28E-857AFE13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95" y="0"/>
            <a:ext cx="527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D9A6-23D8-47BE-B1C1-76EF9C1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F0AB7-47B1-4E18-9B54-7CD0C4CD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C33A3-F051-4649-BD68-567AC913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1" y="720970"/>
            <a:ext cx="7658940" cy="5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85FB-4FB2-4622-9701-60BBF76B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35DED-29D4-4FB1-8A52-1A4FA441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2 supplementary worksheets for a textbook unit lesson of your choice.</a:t>
            </a:r>
          </a:p>
          <a:p>
            <a:endParaRPr lang="en-CA" dirty="0"/>
          </a:p>
          <a:p>
            <a:r>
              <a:rPr lang="en-CA" dirty="0"/>
              <a:t>IF you do not have a textbook I will give you a .pdf file. </a:t>
            </a:r>
          </a:p>
          <a:p>
            <a:endParaRPr lang="en-CA" dirty="0"/>
          </a:p>
          <a:p>
            <a:r>
              <a:rPr lang="en-CA" dirty="0"/>
              <a:t>You can choose the focus of the lesson and this will guide you in choosing an appropriate worksheet design. </a:t>
            </a:r>
          </a:p>
        </p:txBody>
      </p:sp>
    </p:spTree>
    <p:extLst>
      <p:ext uri="{BB962C8B-B14F-4D97-AF65-F5344CB8AC3E}">
        <p14:creationId xmlns:p14="http://schemas.microsoft.com/office/powerpoint/2010/main" val="4208488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72C8-3AC7-4AAE-8866-0A9E95B8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things to focus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CE7-1A16-4E90-8DA7-840D13438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Useful/ purposeful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Clear instructions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Visually appealing and not cluttered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Not intimidating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Age/ Level appropriate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39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7C1F-2A42-4BB6-9A7F-AA8D5D8B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Features of Effective Worksheets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FAC48-9ACC-4200-9B6E-1EE4652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5094978" cy="431294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clear &amp; attractive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clearly labels questions/tasks with numbers or letters (so they can easily be referred to orally during feedback or answers)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appropriate to the age, level and ability of the students can be created (and stored) on a computer and is thus easy to edit and print repeatedly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Is not intimidating (visuals, text, difficulty, length etc.)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has a font that is easy to read and of large enough size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uses images for a specific purpose only, and without cluttering up the worksheet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does not have irrelevant graphics and borders</a:t>
            </a:r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7FCC51-587D-4617-AA6A-C464BC718101}"/>
              </a:ext>
            </a:extLst>
          </p:cNvPr>
          <p:cNvSpPr txBox="1">
            <a:spLocks/>
          </p:cNvSpPr>
          <p:nvPr/>
        </p:nvSpPr>
        <p:spPr>
          <a:xfrm>
            <a:off x="6704589" y="2093975"/>
            <a:ext cx="5094978" cy="4164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has a descriptive title at the top and a space for the student to write their name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gives students sufficient space to write their answers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has clear, unambiguous instructions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uses bold OR italics OR underline for emphasis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is no longer than one or two pages (that is, front and back of a single sheet)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should be accessible to the learner (at that level) and answerable in a relatively short period, say 5 to 15 minutes (worksheets are not exam papers)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sz="1800" dirty="0"/>
              <a:t>should have the easier tasks first - success is motivational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439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5BE4-15F1-400B-85B5-F5947F57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6961-5A51-4B13-824C-E2B87C9D6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https://www.tefl.net/esl-worksheets/guide.htm</a:t>
            </a:r>
          </a:p>
        </p:txBody>
      </p:sp>
    </p:spTree>
    <p:extLst>
      <p:ext uri="{BB962C8B-B14F-4D97-AF65-F5344CB8AC3E}">
        <p14:creationId xmlns:p14="http://schemas.microsoft.com/office/powerpoint/2010/main" val="306571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3013-9890-4B4C-B399-88C623C8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use worksheets?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5B50-2579-433C-8D80-5149343A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4" y="2093976"/>
            <a:ext cx="5773404" cy="4050792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they can make good fillers and warm-ups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useful for revision, practice and test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they can reinforce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some worksheets can be done in pairs or small groups, helping develop communication and teamwork skills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in large classes, when stronger learners have finished you can have some worksheets handy to keep them happy</a:t>
            </a:r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FD37A4-7FDD-4F81-98C3-941DDE1A987D}"/>
              </a:ext>
            </a:extLst>
          </p:cNvPr>
          <p:cNvSpPr txBox="1">
            <a:spLocks/>
          </p:cNvSpPr>
          <p:nvPr/>
        </p:nvSpPr>
        <p:spPr>
          <a:xfrm>
            <a:off x="6215166" y="2093976"/>
            <a:ext cx="5773404" cy="4050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endParaRPr lang="en-CA" dirty="0"/>
          </a:p>
          <a:p>
            <a:pPr marL="457200" indent="-457200">
              <a:buFont typeface="+mj-lt"/>
              <a:buAutoNum type="arabicPeriod" startAt="6"/>
            </a:pPr>
            <a:r>
              <a:rPr lang="en-CA" dirty="0"/>
              <a:t>worksheets can help stimulate independent learning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CA" dirty="0"/>
              <a:t>they can provide a good deal of repetition, often vital for internalizing concepts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CA" dirty="0"/>
              <a:t>they are useful for assessment of learning and/or progress (especially targeted to specific areas)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CA" dirty="0"/>
              <a:t>they are flexible and can supplement a text book very well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CA" dirty="0"/>
              <a:t>they let students keep their work as reference material if they so wish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93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6B6C-2B1D-485D-A9D4-F8F47090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Different things to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18E49-DF4D-4E4A-9E41-1CF00CD7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6146"/>
            <a:ext cx="5322300" cy="503185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Aims/ Target Language</a:t>
            </a:r>
          </a:p>
          <a:p>
            <a:r>
              <a:rPr lang="en-CA" dirty="0"/>
              <a:t>Worksheet type</a:t>
            </a:r>
          </a:p>
          <a:p>
            <a:pPr lvl="1"/>
            <a:r>
              <a:rPr lang="en-CA" dirty="0"/>
              <a:t>Fill in the blank</a:t>
            </a:r>
          </a:p>
          <a:p>
            <a:pPr lvl="1"/>
            <a:r>
              <a:rPr lang="en-CA" dirty="0"/>
              <a:t>Matching</a:t>
            </a:r>
          </a:p>
          <a:p>
            <a:pPr lvl="1"/>
            <a:r>
              <a:rPr lang="en-CA" dirty="0"/>
              <a:t>Multiple choice</a:t>
            </a:r>
          </a:p>
          <a:p>
            <a:pPr lvl="1"/>
            <a:r>
              <a:rPr lang="en-CA" dirty="0"/>
              <a:t>Puzzle (</a:t>
            </a:r>
            <a:r>
              <a:rPr lang="en-CA" dirty="0">
                <a:hlinkClick r:id="rId2"/>
              </a:rPr>
              <a:t>www.puzzlemaker.com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Sorting</a:t>
            </a:r>
          </a:p>
          <a:p>
            <a:pPr lvl="1"/>
            <a:r>
              <a:rPr lang="en-CA" dirty="0"/>
              <a:t>Labelling</a:t>
            </a:r>
          </a:p>
          <a:p>
            <a:pPr lvl="1"/>
            <a:r>
              <a:rPr lang="en-CA" dirty="0"/>
              <a:t>Graphic organizer</a:t>
            </a:r>
          </a:p>
          <a:p>
            <a:pPr lvl="1"/>
            <a:r>
              <a:rPr lang="en-CA" dirty="0"/>
              <a:t>Writing</a:t>
            </a:r>
          </a:p>
          <a:p>
            <a:pPr lvl="1"/>
            <a:r>
              <a:rPr lang="en-CA" dirty="0"/>
              <a:t>Etc.</a:t>
            </a:r>
          </a:p>
          <a:p>
            <a:r>
              <a:rPr lang="en-CA" dirty="0"/>
              <a:t>Organization/ Format</a:t>
            </a:r>
          </a:p>
          <a:p>
            <a:r>
              <a:rPr lang="en-CA" sz="2000" dirty="0"/>
              <a:t>Content</a:t>
            </a:r>
          </a:p>
          <a:p>
            <a:pPr lvl="1"/>
            <a:r>
              <a:rPr lang="en-CA" dirty="0"/>
              <a:t>Visuals</a:t>
            </a:r>
          </a:p>
          <a:p>
            <a:pPr lvl="1"/>
            <a:r>
              <a:rPr lang="en-CA" dirty="0"/>
              <a:t>Font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89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72C8-3AC7-4AAE-8866-0A9E95B8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things to focus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CE7-1A16-4E90-8DA7-840D13438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Useful/ purposeful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Clear instructions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Visually appealing and not cluttered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Not intimidating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Age/ Level appropriate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294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3114-78E5-4AD1-8B9D-6759C748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F52D-00F5-45B0-923A-EEBC8627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F66AF-91DC-467D-8024-D006FB91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7" t="22385" r="34162" b="8992"/>
          <a:stretch/>
        </p:blipFill>
        <p:spPr>
          <a:xfrm>
            <a:off x="2852256" y="58723"/>
            <a:ext cx="5722887" cy="6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7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F461-22C8-4207-9C1E-C106A8CB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711E-FC42-452C-BCDB-627CC14F4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AD857-7719-4D8A-A344-B5DE90D2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8" t="18472" r="33359" b="20833"/>
          <a:stretch/>
        </p:blipFill>
        <p:spPr>
          <a:xfrm>
            <a:off x="2657475" y="-15623"/>
            <a:ext cx="6527393" cy="67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5B74-4588-4AA2-838D-5F683948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C574-11B7-4185-BA5E-39C46C7B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A26C6-E317-46C6-9DA1-57C82249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5" t="26528" r="9297" b="23750"/>
          <a:stretch/>
        </p:blipFill>
        <p:spPr>
          <a:xfrm>
            <a:off x="69723" y="123823"/>
            <a:ext cx="11969671" cy="6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1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E134-967B-4C32-8D7E-DC563ABF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D0D7-A248-4EA5-9BDC-3EDB0FE6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483AC-770C-4146-A960-1C049C927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7" t="23055" r="34140" b="11945"/>
          <a:stretch/>
        </p:blipFill>
        <p:spPr>
          <a:xfrm>
            <a:off x="66674" y="0"/>
            <a:ext cx="1222057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0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200</TotalTime>
  <Words>453</Words>
  <Application>Microsoft Office PowerPoint</Application>
  <PresentationFormat>Widescreen</PresentationFormat>
  <Paragraphs>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Bookman Old Style</vt:lpstr>
      <vt:lpstr>Century Gothic</vt:lpstr>
      <vt:lpstr>Wingdings</vt:lpstr>
      <vt:lpstr>Wood Type</vt:lpstr>
      <vt:lpstr>Supplementary Materials</vt:lpstr>
      <vt:lpstr>Why use worksheets?</vt:lpstr>
      <vt:lpstr>Why use worksheets?</vt:lpstr>
      <vt:lpstr>Different things to consider…</vt:lpstr>
      <vt:lpstr>Key things to focus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your own worksheets online</vt:lpstr>
      <vt:lpstr>Graphic Organizers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Key things to focus on</vt:lpstr>
      <vt:lpstr>Features of Effective Worksheets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Materials &amp; Activities</dc:title>
  <dc:creator>Whitehead, George E.K. (Prof.)</dc:creator>
  <cp:lastModifiedBy>Whitehead, George E.K. (Prof.)</cp:lastModifiedBy>
  <cp:revision>29</cp:revision>
  <dcterms:created xsi:type="dcterms:W3CDTF">2018-02-06T03:50:10Z</dcterms:created>
  <dcterms:modified xsi:type="dcterms:W3CDTF">2018-03-14T01:22:20Z</dcterms:modified>
</cp:coreProperties>
</file>