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298" r:id="rId3"/>
    <p:sldId id="293" r:id="rId4"/>
    <p:sldId id="296" r:id="rId5"/>
    <p:sldId id="303" r:id="rId6"/>
    <p:sldId id="270" r:id="rId7"/>
    <p:sldId id="297" r:id="rId8"/>
    <p:sldId id="271" r:id="rId9"/>
    <p:sldId id="302" r:id="rId10"/>
    <p:sldId id="299" r:id="rId11"/>
    <p:sldId id="277" r:id="rId12"/>
    <p:sldId id="307" r:id="rId13"/>
    <p:sldId id="294" r:id="rId14"/>
    <p:sldId id="295" r:id="rId15"/>
    <p:sldId id="304" r:id="rId16"/>
    <p:sldId id="305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301" r:id="rId29"/>
    <p:sldId id="291" r:id="rId30"/>
    <p:sldId id="300" r:id="rId31"/>
    <p:sldId id="290" r:id="rId32"/>
    <p:sldId id="265" r:id="rId33"/>
    <p:sldId id="27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6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8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6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7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5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2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9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3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772C379-9A7C-4C87-A116-CBE9F58B04C5}" type="datetimeFigureOut">
              <a:rPr lang="en-US" smtClean="0"/>
              <a:t>11/3/2020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3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2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zzlemaker.com/" TargetMode="External"/><Relationship Id="rId2" Type="http://schemas.openxmlformats.org/officeDocument/2006/relationships/hyperlink" Target="http://www.eslhq.com/workshee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fl.net/worksheet-generator/" TargetMode="External"/><Relationship Id="rId4" Type="http://schemas.openxmlformats.org/officeDocument/2006/relationships/hyperlink" Target="http://www.toolsforeducators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8AB7-4315-47AF-9508-14D5EB6CC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Supplementary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B77A4-2368-43CE-B31A-A5F87F0FFA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Worksheets</a:t>
            </a:r>
          </a:p>
        </p:txBody>
      </p:sp>
    </p:spTree>
    <p:extLst>
      <p:ext uri="{BB962C8B-B14F-4D97-AF65-F5344CB8AC3E}">
        <p14:creationId xmlns:p14="http://schemas.microsoft.com/office/powerpoint/2010/main" val="250024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E444-0003-46B6-A621-29C4A2BD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0B0F9-1A07-4435-B2DF-472FE1F18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CD73C-10D6-4132-AE1C-ED94E9EEB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7" t="10886" r="32293" b="7066"/>
          <a:stretch/>
        </p:blipFill>
        <p:spPr>
          <a:xfrm>
            <a:off x="3632433" y="-1"/>
            <a:ext cx="4999839" cy="68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2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B52F-3ECA-4AE2-A1C6-F7528AB8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E7645-FCB6-4AC9-81F6-2BB707F54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87339-81D1-49F0-9B18-1FF0D99C8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66" t="12083" r="35156" b="17361"/>
          <a:stretch/>
        </p:blipFill>
        <p:spPr>
          <a:xfrm>
            <a:off x="3031998" y="0"/>
            <a:ext cx="5054727" cy="66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F984-8DF6-4947-92B2-905C436A5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 of worksheets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DE5734-2CCB-4D12-AF84-A4C7C303E7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examples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832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8FCB-6D9C-4A31-AE3C-A7FBBAB1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F4A4B-B6FD-4B71-B757-14FAE35A5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4B0EE-2644-46A8-BABA-C8E7038E6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59" t="10000" r="32569" b="8991"/>
          <a:stretch/>
        </p:blipFill>
        <p:spPr>
          <a:xfrm>
            <a:off x="3716322" y="0"/>
            <a:ext cx="5025006" cy="68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6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AB52-6A84-419D-B2D2-732CFC07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93E4-0D64-4459-8A30-3274F97F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4A0AB-72C5-4BC4-BE30-EE70A7F85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48" t="11375" r="32952" b="5933"/>
          <a:stretch/>
        </p:blipFill>
        <p:spPr>
          <a:xfrm>
            <a:off x="3806630" y="73403"/>
            <a:ext cx="4578740" cy="659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49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34E8D-4E01-4299-87E4-10A4E3D6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BE06A-52AD-4537-81A2-CC20CB0B0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B754F-3CD0-44A3-9AE5-CAFA364EB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52" t="14067" r="32638" b="3119"/>
          <a:stretch/>
        </p:blipFill>
        <p:spPr>
          <a:xfrm>
            <a:off x="4001549" y="0"/>
            <a:ext cx="4933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08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529A-E28A-42F4-AB76-C137D348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E643-323E-47A6-AE2F-F63D1225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525B5-B799-4C18-954F-992D68CD3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5" t="11621" r="32569" b="8134"/>
          <a:stretch/>
        </p:blipFill>
        <p:spPr>
          <a:xfrm>
            <a:off x="3867324" y="0"/>
            <a:ext cx="452565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8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6190B5-891E-46C3-98A3-6CFBE1283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Graphic Organizers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E281FB-0B9F-4977-A4E4-F555AB0C37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Ideas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767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21F42-4F45-4120-8F3A-C4B3113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41513-A862-41A6-B1BD-6273BB5F4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2E261-46DB-4E7B-92CB-FFFF09E6C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1" y="76199"/>
            <a:ext cx="4754880" cy="6781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A51F05-09B3-4B1F-B68C-7CABED24D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422" y="0"/>
            <a:ext cx="5229826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1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FBBE-376A-418C-B805-D9AFDB78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1199B-C0A3-4972-8CC6-23CACD10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A9B86-F21C-41DC-8726-0F964564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69" y="2093976"/>
            <a:ext cx="4684377" cy="3265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D1425-01F7-4BCA-AF8B-43BCAB13E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827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8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7C1F-2A42-4BB6-9A7F-AA8D5D8B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Features of Effective Worksheets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FAC48-9ACC-4200-9B6E-1EE46528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5094978" cy="431294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is clear &amp; attractive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clearly labels questions/tasks with numbers or letters (so they can easily be referred to orally during feedback or answers)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is appropriate to the age, level and ability of the students can be created (and stored) on a computer and is thus easy to edit and print repeatedly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Is not intimidating (visuals, text, difficulty, length etc.)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has a font that is easy to read and of large enough size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uses images for a specific purpose only, and without cluttering up the worksheet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7FCC51-587D-4617-AA6A-C464BC718101}"/>
              </a:ext>
            </a:extLst>
          </p:cNvPr>
          <p:cNvSpPr txBox="1">
            <a:spLocks/>
          </p:cNvSpPr>
          <p:nvPr/>
        </p:nvSpPr>
        <p:spPr>
          <a:xfrm>
            <a:off x="6704589" y="2093975"/>
            <a:ext cx="5094978" cy="4164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has a descriptive title at the top and a space for the student to write their name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gives students sufficient space to write their answers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has clear, unambiguous instructions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uses bold OR italics OR underline for emphasis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is no longer than one or two pages (that is, front and back of a single sheet)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Can be completed in 5 to 15 minutes (worksheets are not exam papers)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should have the easier tasks first - success is motivational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447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2A4D-D3CC-4C51-964B-34E0AFF8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0C27B-4772-4D7C-98F7-BA7EE8EE6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CA808-F264-4A46-9887-7DD36F01F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68" y="373544"/>
            <a:ext cx="9225280" cy="64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09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257E-EDEA-43C1-A559-96DABDE2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45655-C3C0-4B6F-AE8E-33F1B42BC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6AA25-A506-40ED-A703-5CE662311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25" y="1736344"/>
            <a:ext cx="4625122" cy="2410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9CAF4-9B6C-4C70-A073-48F7A7AC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48024" y="330199"/>
            <a:ext cx="4975951" cy="61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2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D452-1102-44CC-933D-98663055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CC45-F54C-4C1D-A751-92C6AA2D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B3672-6274-4A5F-9958-BBFA9E996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84" y="838200"/>
            <a:ext cx="5382151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AF356E-A2CA-409C-A556-7EC7073CE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21972" y="317279"/>
            <a:ext cx="5026726" cy="60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07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DCFF-94E1-45E5-B9CD-0EDC59FE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6E19A-5E73-4B2F-B193-4C9C79B4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7209-306E-4191-9CD9-C890FD9B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4" y="0"/>
            <a:ext cx="5179051" cy="6680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33280-EA6A-4B9D-A661-D5950A39E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496" y="63499"/>
            <a:ext cx="5077501" cy="67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51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A166-2274-4763-B406-07061D55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D204F-6354-441E-B22D-1D50A0405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60EF3-E35A-4961-96C0-55C99519D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5" y="0"/>
            <a:ext cx="527101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6F05EC-912C-424A-9019-2022A8C93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45" y="934720"/>
            <a:ext cx="6427216" cy="48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26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E55F8-775B-4210-BD9B-EC26DA62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BF1B-D403-401C-85AA-12126AA8A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E9373-8DC5-4DDF-B1A8-AF1B5EF8C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582" y="391160"/>
            <a:ext cx="7565476" cy="576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00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1F25-80AB-437D-BA97-690EFD69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4B51C-34D0-48C0-A2AC-7A7DBB23B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4CDEE-2F73-4F73-B28E-857AFE133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495" y="0"/>
            <a:ext cx="5271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97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D9A6-23D8-47BE-B1C1-76EF9C1B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F0AB7-47B1-4E18-9B54-7CD0C4CD4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C33A3-F051-4649-BD68-567AC913D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41" y="720970"/>
            <a:ext cx="7658940" cy="54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48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7C1F-2A42-4BB6-9A7F-AA8D5D8B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Features of Effective Worksheets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FAC48-9ACC-4200-9B6E-1EE46528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5094978" cy="4312949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is clear &amp; attractive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clearly labels questions/tasks with numbers or letters (so they can easily be referred to orally during feedback or answers)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is appropriate to the age, level and ability of the students can be created (and stored) on a computer and is thus easy to edit and print repeatedly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Is not intimidating (visuals, text, difficulty, length etc.)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has a font that is easy to read and of large enough size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uses images for a specific purpose only, and without cluttering up the worksheet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does not have irrelevant graphics and borders</a:t>
            </a:r>
          </a:p>
          <a:p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7FCC51-587D-4617-AA6A-C464BC718101}"/>
              </a:ext>
            </a:extLst>
          </p:cNvPr>
          <p:cNvSpPr txBox="1">
            <a:spLocks/>
          </p:cNvSpPr>
          <p:nvPr/>
        </p:nvSpPr>
        <p:spPr>
          <a:xfrm>
            <a:off x="6704589" y="2093975"/>
            <a:ext cx="5094978" cy="4164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has a descriptive title at the top and a space for the student to write their name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gives students sufficient space to write their answers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has clear, unambiguous instructions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uses bold OR italics OR underline for emphasis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is no longer than one or two pages (that is, front and back of a single sheet)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should be accessible to the learner (at that level) and answerable in a relatively short period, say 5 to 15 minutes (worksheets are not exam papers)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should have the easier tasks first - success is motivational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7761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72C8-3AC7-4AAE-8866-0A9E95B8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things to focus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2CE7-1A16-4E90-8DA7-840D13438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Useful/ purposeful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Clear instructions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Visually appealing and not cluttered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Not intimidating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Age/ Level appropriate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039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72C8-3AC7-4AAE-8866-0A9E95B8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things to focus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2CE7-1A16-4E90-8DA7-840D13438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Useful/ purposeful </a:t>
            </a:r>
            <a:r>
              <a:rPr lang="en-CA" sz="1000" dirty="0"/>
              <a:t>( *connected to learning objectives rather than time filling)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Clear instructions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Visually appealing and not cluttered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Not intimidating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Age/ Level appropriate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2944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47F6-91B0-46D0-9588-4B8A4AD8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and Websites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FDFF-6BB7-4783-B77B-9CB351FF1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 Publisher</a:t>
            </a:r>
          </a:p>
          <a:p>
            <a:r>
              <a:rPr lang="en-US" dirty="0"/>
              <a:t>OpenOffice Draw</a:t>
            </a:r>
          </a:p>
          <a:p>
            <a:r>
              <a:rPr lang="en-US" dirty="0"/>
              <a:t>Canva (canva.com)</a:t>
            </a:r>
          </a:p>
          <a:p>
            <a:r>
              <a:rPr lang="en-US" dirty="0" err="1"/>
              <a:t>Designhill</a:t>
            </a:r>
            <a:r>
              <a:rPr lang="en-US" dirty="0"/>
              <a:t> (designhill.com)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5245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85FB-4FB2-4622-9701-60BBF76B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35DED-29D4-4FB1-8A52-1A4FA441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Create 2 supplementary worksheets for a textbook unit lesson of your choice.</a:t>
            </a:r>
          </a:p>
          <a:p>
            <a:endParaRPr lang="en-CA" dirty="0"/>
          </a:p>
          <a:p>
            <a:r>
              <a:rPr lang="en-CA" dirty="0"/>
              <a:t>IF you do not have a textbook I will give you a .pdf file. </a:t>
            </a:r>
          </a:p>
          <a:p>
            <a:endParaRPr lang="en-CA" dirty="0"/>
          </a:p>
          <a:p>
            <a:r>
              <a:rPr lang="en-CA" dirty="0"/>
              <a:t>You can choose the focus of the lesson and this will guide you in choosing an appropriate worksheet design. </a:t>
            </a:r>
          </a:p>
        </p:txBody>
      </p:sp>
    </p:spTree>
    <p:extLst>
      <p:ext uri="{BB962C8B-B14F-4D97-AF65-F5344CB8AC3E}">
        <p14:creationId xmlns:p14="http://schemas.microsoft.com/office/powerpoint/2010/main" val="4208488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5BE4-15F1-400B-85B5-F5947F57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E6961-5A51-4B13-824C-E2B87C9D6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https://www.tefl.net/esl-worksheets/guide.htm</a:t>
            </a:r>
          </a:p>
        </p:txBody>
      </p:sp>
    </p:spTree>
    <p:extLst>
      <p:ext uri="{BB962C8B-B14F-4D97-AF65-F5344CB8AC3E}">
        <p14:creationId xmlns:p14="http://schemas.microsoft.com/office/powerpoint/2010/main" val="3065715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DE0F-3919-4628-B226-AB150BC7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3AD51-E9F0-4AFC-BC44-C49E7517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http://www.eslhq.com/worksheets/</a:t>
            </a:r>
            <a:endParaRPr lang="en-CA" dirty="0"/>
          </a:p>
          <a:p>
            <a:r>
              <a:rPr lang="en-CA" dirty="0">
                <a:hlinkClick r:id="rId3"/>
              </a:rPr>
              <a:t>www.puzzlemaker.com</a:t>
            </a:r>
            <a:endParaRPr lang="en-CA" dirty="0"/>
          </a:p>
          <a:p>
            <a:r>
              <a:rPr lang="en-CA" dirty="0">
                <a:hlinkClick r:id="rId4"/>
              </a:rPr>
              <a:t>http://www.toolsforeducators.com/</a:t>
            </a:r>
            <a:endParaRPr lang="en-CA" dirty="0"/>
          </a:p>
          <a:p>
            <a:r>
              <a:rPr lang="en-CA" dirty="0">
                <a:hlinkClick r:id="rId5"/>
              </a:rPr>
              <a:t>https://www.tefl.net/worksheet-generator/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9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F984-8DF6-4947-92B2-905C436A5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 of worksheets</a:t>
            </a:r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DE5734-2CCB-4D12-AF84-A4C7C303E7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issues you notice?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08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2FB7-0671-4A58-B78C-4A7F5B20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MaZes</a:t>
            </a:r>
            <a:r>
              <a:rPr lang="en-US" dirty="0"/>
              <a:t> </a:t>
            </a:r>
            <a:r>
              <a:rPr lang="en-US" dirty="0" err="1"/>
              <a:t>Runnner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5669E-F1B1-48B7-9A3F-42C0AF5E3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539" y="2093976"/>
            <a:ext cx="10058400" cy="4050792"/>
          </a:xfrm>
        </p:spPr>
        <p:txBody>
          <a:bodyPr/>
          <a:lstStyle/>
          <a:p>
            <a:r>
              <a:rPr lang="en-US" dirty="0"/>
              <a:t>Start at the blue dot.</a:t>
            </a:r>
          </a:p>
          <a:p>
            <a:endParaRPr lang="en-US" dirty="0"/>
          </a:p>
          <a:p>
            <a:r>
              <a:rPr lang="en-US" dirty="0"/>
              <a:t>Find the exit.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953E6-DB3B-4279-B63F-6017D0928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21651" r="44059" b="32600"/>
          <a:stretch/>
        </p:blipFill>
        <p:spPr>
          <a:xfrm>
            <a:off x="5947794" y="2152867"/>
            <a:ext cx="4083283" cy="37739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7F1F919-642A-4E4A-8093-001DA918FFBC}"/>
              </a:ext>
            </a:extLst>
          </p:cNvPr>
          <p:cNvSpPr/>
          <p:nvPr/>
        </p:nvSpPr>
        <p:spPr>
          <a:xfrm>
            <a:off x="6165908" y="2165200"/>
            <a:ext cx="83890" cy="7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21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3114-78E5-4AD1-8B9D-6759C748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1F52D-00F5-45B0-923A-EEBC8627B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F66AF-91DC-467D-8024-D006FB91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27" t="22385" r="34162" b="8992"/>
          <a:stretch/>
        </p:blipFill>
        <p:spPr>
          <a:xfrm>
            <a:off x="2852256" y="58723"/>
            <a:ext cx="5722887" cy="67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7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CFB2-D387-4D48-950B-43996E81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B731A-F2D0-4141-8F7E-F9222919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A2A6E-9459-477F-AF61-9AEEFFD24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17" t="19572" r="35872" b="10000"/>
          <a:stretch/>
        </p:blipFill>
        <p:spPr>
          <a:xfrm>
            <a:off x="3946134" y="335391"/>
            <a:ext cx="4299731" cy="60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9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F461-22C8-4207-9C1E-C106A8CB8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D711E-FC42-452C-BCDB-627CC14F4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AD857-7719-4D8A-A344-B5DE90D24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8" t="18472" r="33359" b="20833"/>
          <a:stretch/>
        </p:blipFill>
        <p:spPr>
          <a:xfrm>
            <a:off x="2657475" y="-15623"/>
            <a:ext cx="6527393" cy="67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5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5B043-D4DB-4663-BEB1-349A0BF5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A5A91-1FB8-4F15-B3D0-C056CDE49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9211F-9621-48C1-9499-F3AC6FCBF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9" t="19082" r="25482" b="20612"/>
          <a:stretch/>
        </p:blipFill>
        <p:spPr>
          <a:xfrm>
            <a:off x="2801921" y="920692"/>
            <a:ext cx="6781367" cy="48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40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235</TotalTime>
  <Words>595</Words>
  <Application>Microsoft Office PowerPoint</Application>
  <PresentationFormat>Widescreen</PresentationFormat>
  <Paragraphs>102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Bookman Old Style</vt:lpstr>
      <vt:lpstr>Century Gothic</vt:lpstr>
      <vt:lpstr>Wingdings</vt:lpstr>
      <vt:lpstr>Wood Type</vt:lpstr>
      <vt:lpstr>Supplementary Materials</vt:lpstr>
      <vt:lpstr>Features of Effective Worksheets </vt:lpstr>
      <vt:lpstr>Key things to focus on</vt:lpstr>
      <vt:lpstr>Examples of worksheets</vt:lpstr>
      <vt:lpstr>MaZes Runnner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worksheets</vt:lpstr>
      <vt:lpstr>PowerPoint Presentation</vt:lpstr>
      <vt:lpstr>PowerPoint Presentation</vt:lpstr>
      <vt:lpstr>PowerPoint Presentation</vt:lpstr>
      <vt:lpstr>PowerPoint Presentation</vt:lpstr>
      <vt:lpstr>Graphic Organizers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Features of Effective Worksheets </vt:lpstr>
      <vt:lpstr>Key things to focus on</vt:lpstr>
      <vt:lpstr>Programs and Websites</vt:lpstr>
      <vt:lpstr>Task</vt:lpstr>
      <vt:lpstr>References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Materials &amp; Activities</dc:title>
  <dc:creator>Whitehead, George E.K. (Prof.)</dc:creator>
  <cp:lastModifiedBy>Reviewer</cp:lastModifiedBy>
  <cp:revision>35</cp:revision>
  <dcterms:created xsi:type="dcterms:W3CDTF">2018-02-06T03:50:10Z</dcterms:created>
  <dcterms:modified xsi:type="dcterms:W3CDTF">2020-11-03T00:57:19Z</dcterms:modified>
</cp:coreProperties>
</file>