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3" r:id="rId3"/>
    <p:sldId id="279" r:id="rId4"/>
    <p:sldId id="293" r:id="rId5"/>
    <p:sldId id="274" r:id="rId6"/>
    <p:sldId id="276" r:id="rId7"/>
    <p:sldId id="280" r:id="rId8"/>
    <p:sldId id="292" r:id="rId9"/>
    <p:sldId id="285" r:id="rId10"/>
    <p:sldId id="286" r:id="rId11"/>
    <p:sldId id="294" r:id="rId12"/>
    <p:sldId id="295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4" autoAdjust="0"/>
    <p:restoredTop sz="94660"/>
  </p:normalViewPr>
  <p:slideViewPr>
    <p:cSldViewPr>
      <p:cViewPr varScale="1">
        <p:scale>
          <a:sx n="93" d="100"/>
          <a:sy n="93" d="100"/>
        </p:scale>
        <p:origin x="864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070FC-8C9D-4006-AEE6-53962C84CA2F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B7C34-AE4A-460C-8142-6451B9E6E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4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2019-10-30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457200" y="2285992"/>
            <a:ext cx="8229600" cy="1143000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2019-10-30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62263" y="51347"/>
            <a:ext cx="1000131" cy="1036773"/>
            <a:chOff x="13317" y="34771"/>
            <a:chExt cx="1272534" cy="13101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9" name="자유형 8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2019-10-30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29454" y="428606"/>
            <a:ext cx="1757346" cy="5357851"/>
          </a:xfrm>
        </p:spPr>
        <p:txBody>
          <a:bodyPr vert="eaVert"/>
          <a:lstStyle>
            <a:lvl1pPr algn="l">
              <a:defRPr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28596" y="428606"/>
            <a:ext cx="6357982" cy="5368939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5" name="자유형 24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6" name="자유형 25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00202"/>
            <a:ext cx="8258204" cy="4525963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2019-10-30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72386" cy="1000132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71407" y="106210"/>
            <a:ext cx="1000131" cy="1036773"/>
            <a:chOff x="13317" y="34771"/>
            <a:chExt cx="1272534" cy="13101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21" name="자유형 2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1857364"/>
            <a:ext cx="69071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2019-10-30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4414" y="3286124"/>
            <a:ext cx="691514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142845" y="1857364"/>
            <a:ext cx="1000131" cy="1036773"/>
            <a:chOff x="13317" y="34771"/>
            <a:chExt cx="1272534" cy="1310103"/>
          </a:xfrm>
        </p:grpSpPr>
        <p:sp>
          <p:nvSpPr>
            <p:cNvPr id="26" name="자유형 2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7" name="자유형 2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8" name="자유형 2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9" name="자유형 2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30" name="자유형 2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11" name="자유형 1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2019-10-30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4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2019-10-30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71407" y="71414"/>
            <a:ext cx="1000131" cy="1036774"/>
            <a:chOff x="13317" y="34771"/>
            <a:chExt cx="1272535" cy="1310104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969940" y="1030550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4" name="자유형 23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  <a:prstDash val="solid"/>
                </a:ln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2019-10-30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106211"/>
            <a:ext cx="1000131" cy="1036773"/>
            <a:chOff x="13317" y="34771"/>
            <a:chExt cx="1272534" cy="1310103"/>
          </a:xfrm>
        </p:grpSpPr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2019-10-30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6400" y="384598"/>
            <a:ext cx="7500990" cy="481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b"/>
          <a:lstStyle>
            <a:lvl1pPr algn="l">
              <a:defRPr sz="2400" b="1">
                <a:ln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7662" y="1089026"/>
            <a:ext cx="4686304" cy="5054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71580" y="1089026"/>
            <a:ext cx="2686038" cy="5054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2019-10-30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자유형 10"/>
          <p:cNvSpPr>
            <a:spLocks/>
          </p:cNvSpPr>
          <p:nvPr/>
        </p:nvSpPr>
        <p:spPr bwMode="gray">
          <a:xfrm>
            <a:off x="340905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gray">
          <a:xfrm>
            <a:off x="71407" y="653955"/>
            <a:ext cx="247040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gray">
          <a:xfrm>
            <a:off x="73902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4" name="자유형 13"/>
          <p:cNvSpPr>
            <a:spLocks/>
          </p:cNvSpPr>
          <p:nvPr/>
        </p:nvSpPr>
        <p:spPr bwMode="gray">
          <a:xfrm>
            <a:off x="823251" y="894237"/>
            <a:ext cx="248287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gray">
          <a:xfrm>
            <a:off x="344103" y="376692"/>
            <a:ext cx="479107" cy="517546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3857652" cy="928694"/>
          </a:xfrm>
        </p:spPr>
        <p:txBody>
          <a:bodyPr anchor="b"/>
          <a:lstStyle>
            <a:lvl1pPr algn="l">
              <a:defRPr sz="2000" b="1">
                <a:ln>
                  <a:noFill/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9190" y="1928802"/>
            <a:ext cx="3857652" cy="3357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2019-10-30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 rot="21422455">
            <a:off x="609122" y="1000108"/>
            <a:ext cx="4000528" cy="4857784"/>
          </a:xfrm>
          <a:prstGeom prst="rect">
            <a:avLst/>
          </a:prstGeom>
          <a:solidFill>
            <a:srgbClr val="F8F8F8"/>
          </a:solidFill>
          <a:ln w="3175" cap="sq" cmpd="sng" algn="ctr">
            <a:solidFill>
              <a:srgbClr val="C0C0C0"/>
            </a:solidFill>
            <a:prstDash val="solid"/>
          </a:ln>
          <a:effectLst>
            <a:outerShdw blurRad="5715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"/>
          </p:nvPr>
        </p:nvSpPr>
        <p:spPr>
          <a:xfrm>
            <a:off x="642910" y="1000108"/>
            <a:ext cx="4004390" cy="4857784"/>
          </a:xfrm>
          <a:prstGeom prst="rect">
            <a:avLst/>
          </a:prstGeom>
          <a:solidFill>
            <a:schemeClr val="accent3"/>
          </a:solidFill>
          <a:ln w="3175" cap="sq" cmpd="sng" algn="ctr">
            <a:solidFill>
              <a:srgbClr val="F8F8F8"/>
            </a:solidFill>
            <a:prstDash val="solid"/>
            <a:miter lim="800000"/>
          </a:ln>
          <a:effectLst>
            <a:outerShdw blurRad="38100" dist="50800" dir="3000000" algn="tl" rotWithShape="0">
              <a:srgbClr val="000000">
                <a:alpha val="40000"/>
              </a:srgbClr>
            </a:outerShdw>
          </a:effectLst>
          <a:sp3d contourW="12700" prstMaterial="plastic">
            <a:contourClr>
              <a:srgbClr val="000000">
                <a:alpha val="35294"/>
              </a:srgb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ko-KR" altLang="en-US"/>
              <a:t>그림을 추가하려면 아이콘을 클릭하십시오</a:t>
            </a:r>
            <a:endParaRPr kumimoji="0" lang="en-US"/>
          </a:p>
        </p:txBody>
      </p:sp>
      <p:grpSp>
        <p:nvGrpSpPr>
          <p:cNvPr id="3" name="그룹 2"/>
          <p:cNvGrpSpPr/>
          <p:nvPr/>
        </p:nvGrpSpPr>
        <p:grpSpPr>
          <a:xfrm>
            <a:off x="8116469" y="45696"/>
            <a:ext cx="1000131" cy="1036773"/>
            <a:chOff x="13317" y="34771"/>
            <a:chExt cx="1272534" cy="1310103"/>
          </a:xfrm>
        </p:grpSpPr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1">
                  <a:alpha val="40000"/>
                </a:scheme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10F5D69-EBE6-4F48-BFB5-533FFF7F99E2}" type="datetimeFigureOut">
              <a:rPr lang="ko-KR" altLang="en-US" smtClean="0"/>
              <a:pPr/>
              <a:t>2019-10-30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pc="50" dirty="0" smtClean="0">
          <a:ln>
            <a:noFill/>
            <a:prstDash val="solid"/>
          </a:ln>
          <a:gradFill flip="none" rotWithShape="1">
            <a:gsLst>
              <a:gs pos="0">
                <a:schemeClr val="tx2"/>
              </a:gs>
              <a:gs pos="26000">
                <a:schemeClr val="tx2"/>
              </a:gs>
              <a:gs pos="41000">
                <a:schemeClr val="tx2">
                  <a:shade val="90000"/>
                </a:schemeClr>
              </a:gs>
              <a:gs pos="67000">
                <a:schemeClr val="tx2">
                  <a:shade val="50000"/>
                </a:schemeClr>
              </a:gs>
              <a:gs pos="95000">
                <a:schemeClr val="tx2"/>
              </a:gs>
            </a:gsLst>
            <a:lin ang="5400000" scaled="1"/>
            <a:tileRect/>
          </a:gradFill>
          <a:effectLst>
            <a:outerShdw blurRad="50800" dist="50800" dir="54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"/>
        <a:buChar char="u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u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"/>
        <a:buChar char="u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"/>
        <a:buChar char="u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tx2"/>
        </a:buClr>
        <a:buSzPct val="60000"/>
        <a:buFont typeface="Wingdings"/>
        <a:buChar char="u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"/>
        <a:buChar char="u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55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50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hyperlink" Target="http://www.youtube.com/watch?v=yvEt_JcWXU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Documents%20and%20Settings\chan\&#48148;&#53461;%20&#54868;&#47732;\track71.mp3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2500306"/>
            <a:ext cx="7572428" cy="714380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Strange things we believe and do! </a:t>
            </a:r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8229600" cy="1143000"/>
          </a:xfrm>
        </p:spPr>
        <p:txBody>
          <a:bodyPr/>
          <a:lstStyle/>
          <a:p>
            <a:r>
              <a:rPr lang="en-US" altLang="ko-KR" dirty="0"/>
              <a:t>Superstitions</a:t>
            </a:r>
            <a:endParaRPr lang="ko-KR" altLang="en-US" dirty="0"/>
          </a:p>
        </p:txBody>
      </p:sp>
      <p:pic>
        <p:nvPicPr>
          <p:cNvPr id="22530" name="Picture 2" descr="http://vegas-betting-lines.info/wp-content/uploads/Gambler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BE7F3"/>
              </a:clrFrom>
              <a:clrTo>
                <a:srgbClr val="CBE7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143248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1571612"/>
            <a:ext cx="8858280" cy="2286016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ko-KR" sz="2000" i="0" u="none" strike="noStrike" kern="1200" cap="none" spc="50" normalizeH="0" baseline="0" noProof="0" dirty="0">
                <a:ln>
                  <a:noFill/>
                  <a:prstDash val="solid"/>
                </a:ln>
                <a:uLnTx/>
                <a:uFillTx/>
                <a:ea typeface="+mj-ea"/>
                <a:cs typeface="+mj-cs"/>
              </a:rPr>
              <a:t>With your group, talk about some</a:t>
            </a:r>
            <a:r>
              <a:rPr kumimoji="0" lang="en-US" altLang="ko-KR" sz="2000" i="0" u="none" strike="noStrike" kern="1200" cap="none" spc="50" normalizeH="0" noProof="0" dirty="0">
                <a:ln>
                  <a:noFill/>
                  <a:prstDash val="solid"/>
                </a:ln>
                <a:uLnTx/>
                <a:uFillTx/>
                <a:ea typeface="+mj-ea"/>
                <a:cs typeface="+mj-cs"/>
              </a:rPr>
              <a:t> cultural </a:t>
            </a:r>
            <a:r>
              <a:rPr kumimoji="0" lang="en-US" altLang="ko-KR" sz="2000" i="0" u="none" strike="noStrike" kern="1200" cap="none" spc="50" normalizeH="0" baseline="0" noProof="0" dirty="0">
                <a:ln>
                  <a:noFill/>
                  <a:prstDash val="solid"/>
                </a:ln>
                <a:uLnTx/>
                <a:uFillTx/>
                <a:ea typeface="+mj-ea"/>
                <a:cs typeface="+mj-cs"/>
              </a:rPr>
              <a:t>superstitions in your country. </a:t>
            </a:r>
          </a:p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ko-KR" sz="2000" i="0" u="none" strike="noStrike" kern="1200" cap="none" spc="50" normalizeH="0" baseline="0" noProof="0" dirty="0">
              <a:ln>
                <a:noFill/>
                <a:prstDash val="solid"/>
              </a:ln>
              <a:uLnTx/>
              <a:uFillTx/>
              <a:ea typeface="+mj-ea"/>
              <a:cs typeface="+mj-cs"/>
            </a:endParaRPr>
          </a:p>
          <a:p>
            <a:pPr lvl="1" algn="ctr" latinLnBrk="0" hangingPunct="0">
              <a:spcBef>
                <a:spcPct val="0"/>
              </a:spcBef>
            </a:pPr>
            <a:r>
              <a:rPr lang="en-US" altLang="ko-KR" sz="2000" b="1" spc="50" dirty="0">
                <a:ln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*</a:t>
            </a:r>
            <a:r>
              <a:rPr kumimoji="0" lang="en-US" altLang="ko-KR" sz="2000" b="1" i="0" u="none" strike="noStrike" kern="1200" cap="none" spc="50" normalizeH="0" baseline="0" noProof="0" dirty="0">
                <a:ln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Try to think of at least 3*</a:t>
            </a:r>
            <a:br>
              <a:rPr kumimoji="0" lang="en-US" altLang="ko-KR" sz="2000" i="0" u="none" strike="noStrike" kern="1200" cap="none" spc="50" normalizeH="0" baseline="0" noProof="0" dirty="0">
                <a:ln>
                  <a:noFill/>
                  <a:prstDash val="solid"/>
                </a:ln>
                <a:uLnTx/>
                <a:uFillTx/>
                <a:ea typeface="+mj-ea"/>
                <a:cs typeface="+mj-cs"/>
              </a:rPr>
            </a:br>
            <a:r>
              <a:rPr kumimoji="0" lang="en-US" altLang="ko-KR" sz="2000" i="0" u="none" strike="noStrike" kern="1200" cap="none" spc="50" normalizeH="0" baseline="0" noProof="0" dirty="0">
                <a:ln>
                  <a:noFill/>
                  <a:prstDash val="solid"/>
                </a:ln>
                <a:uLnTx/>
                <a:uFillTx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ko-KR" sz="2000" i="0" u="none" strike="noStrike" kern="1200" cap="none" spc="50" normalizeH="0" baseline="0" noProof="0" dirty="0">
                <a:ln>
                  <a:noFill/>
                  <a:prstDash val="solid"/>
                </a:ln>
                <a:uLnTx/>
                <a:uFillTx/>
                <a:ea typeface="+mj-ea"/>
                <a:cs typeface="+mj-cs"/>
              </a:rPr>
              <a:t>Do you believe </a:t>
            </a:r>
            <a:r>
              <a:rPr lang="en-US" altLang="ko-KR" sz="2000" spc="50" dirty="0">
                <a:ln>
                  <a:noFill/>
                  <a:prstDash val="solid"/>
                </a:ln>
                <a:ea typeface="+mj-ea"/>
                <a:cs typeface="+mj-cs"/>
              </a:rPr>
              <a:t>them</a:t>
            </a:r>
            <a:r>
              <a:rPr kumimoji="0" lang="en-US" altLang="ko-KR" sz="2000" i="0" u="none" strike="noStrike" kern="1200" cap="none" spc="50" normalizeH="0" baseline="0" noProof="0" dirty="0">
                <a:ln>
                  <a:noFill/>
                  <a:prstDash val="solid"/>
                </a:ln>
                <a:uLnTx/>
                <a:uFillTx/>
                <a:ea typeface="+mj-ea"/>
                <a:cs typeface="+mj-cs"/>
              </a:rPr>
              <a:t>? Why, </a:t>
            </a:r>
            <a:r>
              <a:rPr kumimoji="0" lang="en-US" altLang="ko-KR" sz="2000" i="0" u="none" strike="noStrike" kern="1200" cap="none" spc="50" normalizeH="0" baseline="0" noProof="0" dirty="0" err="1">
                <a:ln>
                  <a:noFill/>
                  <a:prstDash val="solid"/>
                </a:ln>
                <a:uLnTx/>
                <a:uFillTx/>
                <a:ea typeface="+mj-ea"/>
                <a:cs typeface="+mj-cs"/>
              </a:rPr>
              <a:t>wh</a:t>
            </a:r>
            <a:r>
              <a:rPr lang="en-US" altLang="ko-KR" sz="2000" spc="50" baseline="0" dirty="0">
                <a:ln>
                  <a:noFill/>
                  <a:prstDash val="solid"/>
                </a:ln>
                <a:ea typeface="+mj-ea"/>
                <a:cs typeface="+mj-cs"/>
              </a:rPr>
              <a:t>y</a:t>
            </a:r>
            <a:r>
              <a:rPr lang="en-US" altLang="ko-KR" sz="2000" spc="50" dirty="0">
                <a:ln>
                  <a:noFill/>
                  <a:prstDash val="solid"/>
                </a:ln>
                <a:ea typeface="+mj-ea"/>
                <a:cs typeface="+mj-cs"/>
              </a:rPr>
              <a:t> not?</a:t>
            </a:r>
            <a:endParaRPr kumimoji="0" lang="ko-KR" altLang="en-US" sz="2000" i="0" u="none" strike="noStrike" kern="1200" cap="none" spc="50" normalizeH="0" baseline="0" noProof="0" dirty="0">
              <a:ln>
                <a:noFill/>
                <a:prstDash val="solid"/>
              </a:ln>
              <a:uLnTx/>
              <a:uFillTx/>
              <a:ea typeface="+mj-ea"/>
              <a:cs typeface="+mj-cs"/>
            </a:endParaRPr>
          </a:p>
        </p:txBody>
      </p:sp>
      <p:pic>
        <p:nvPicPr>
          <p:cNvPr id="4098" name="Picture 2" descr="http://theparanormalpost.com/wp-content/uploads/2011/04/superstitious_1024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36459"/>
              </a:clrFrom>
              <a:clrTo>
                <a:srgbClr val="73645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04" y="4607703"/>
            <a:ext cx="3000396" cy="2250297"/>
          </a:xfrm>
          <a:prstGeom prst="rect">
            <a:avLst/>
          </a:prstGeom>
          <a:noFill/>
        </p:spPr>
      </p:pic>
      <p:pic>
        <p:nvPicPr>
          <p:cNvPr id="8" name="Picture 2" descr="http://theparanormalpost.com/wp-content/uploads/2011/04/superstitious_1024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36459"/>
              </a:clrFrom>
              <a:clrTo>
                <a:srgbClr val="73645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607703"/>
            <a:ext cx="3143272" cy="2250297"/>
          </a:xfrm>
          <a:prstGeom prst="rect">
            <a:avLst/>
          </a:prstGeom>
          <a:noFill/>
        </p:spPr>
      </p:pic>
      <p:pic>
        <p:nvPicPr>
          <p:cNvPr id="9" name="Picture 2" descr="http://theparanormalpost.com/wp-content/uploads/2011/04/superstitious_1024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36459"/>
              </a:clrFrom>
              <a:clrTo>
                <a:srgbClr val="73645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07703"/>
            <a:ext cx="3000396" cy="2250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 hangingPunct="0"/>
            <a:r>
              <a:rPr lang="en-US" dirty="0"/>
              <a:t>Choose a country</a:t>
            </a:r>
          </a:p>
          <a:p>
            <a:pPr latinLnBrk="0" hangingPunct="0"/>
            <a:endParaRPr lang="en-US" dirty="0"/>
          </a:p>
          <a:p>
            <a:pPr latinLnBrk="0" hangingPunct="0"/>
            <a:r>
              <a:rPr lang="en-US" dirty="0"/>
              <a:t>Find 2 superstitions each and the reason for the superstition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Superstition Fair</a:t>
            </a:r>
          </a:p>
        </p:txBody>
      </p:sp>
    </p:spTree>
    <p:extLst>
      <p:ext uri="{BB962C8B-B14F-4D97-AF65-F5344CB8AC3E}">
        <p14:creationId xmlns:p14="http://schemas.microsoft.com/office/powerpoint/2010/main" val="882026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  <a:p>
            <a:r>
              <a:rPr lang="en-US" dirty="0"/>
              <a:t>Dice</a:t>
            </a:r>
          </a:p>
          <a:p>
            <a:r>
              <a:rPr lang="en-US" dirty="0"/>
              <a:t>Face</a:t>
            </a:r>
          </a:p>
          <a:p>
            <a:r>
              <a:rPr lang="en-US" dirty="0"/>
              <a:t>Palm</a:t>
            </a:r>
          </a:p>
          <a:p>
            <a:r>
              <a:rPr lang="en-US"/>
              <a:t>Other?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Fortune Telling</a:t>
            </a:r>
          </a:p>
        </p:txBody>
      </p:sp>
    </p:spTree>
    <p:extLst>
      <p:ext uri="{BB962C8B-B14F-4D97-AF65-F5344CB8AC3E}">
        <p14:creationId xmlns:p14="http://schemas.microsoft.com/office/powerpoint/2010/main" val="272633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643050"/>
            <a:ext cx="8258204" cy="714380"/>
          </a:xfrm>
        </p:spPr>
        <p:txBody>
          <a:bodyPr>
            <a:normAutofit/>
          </a:bodyPr>
          <a:lstStyle/>
          <a:p>
            <a:r>
              <a:rPr lang="en-US" sz="1800" dirty="0"/>
              <a:t>a belief that certain events or things will bring good </a:t>
            </a:r>
            <a:r>
              <a:rPr lang="en-US" sz="1800"/>
              <a:t>or bad events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superstition?</a:t>
            </a:r>
          </a:p>
        </p:txBody>
      </p:sp>
      <p:pic>
        <p:nvPicPr>
          <p:cNvPr id="5124" name="Picture 4" descr="http://www.travelandleisure.com/images/amexpub/0037/6123/201308-w-good-luck-charm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714620"/>
            <a:ext cx="3647803" cy="3071834"/>
          </a:xfrm>
          <a:prstGeom prst="rect">
            <a:avLst/>
          </a:prstGeom>
          <a:noFill/>
        </p:spPr>
      </p:pic>
      <p:pic>
        <p:nvPicPr>
          <p:cNvPr id="5128" name="Picture 8" descr="http://comps.canstockphoto.com/can-stock-photo_csp17601838.jpg"/>
          <p:cNvPicPr>
            <a:picLocks noChangeAspect="1" noChangeArrowheads="1"/>
          </p:cNvPicPr>
          <p:nvPr/>
        </p:nvPicPr>
        <p:blipFill>
          <a:blip r:embed="rId3"/>
          <a:srcRect b="5448"/>
          <a:stretch>
            <a:fillRect/>
          </a:stretch>
        </p:blipFill>
        <p:spPr bwMode="auto">
          <a:xfrm>
            <a:off x="428596" y="2643182"/>
            <a:ext cx="3286148" cy="3231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re you superstitious에 대한 이미지 검색결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7" y="0"/>
            <a:ext cx="921725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2000240"/>
            <a:ext cx="8258204" cy="1714512"/>
          </a:xfrm>
        </p:spPr>
        <p:txBody>
          <a:bodyPr/>
          <a:lstStyle/>
          <a:p>
            <a:r>
              <a:rPr lang="en-US" dirty="0"/>
              <a:t>Cultural</a:t>
            </a:r>
          </a:p>
          <a:p>
            <a:r>
              <a:rPr lang="en-US" dirty="0"/>
              <a:t>Personal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atinLnBrk="0" hangingPunct="0"/>
            <a:r>
              <a:rPr lang="en-US" dirty="0"/>
              <a:t>Two Categories of Superstitions</a:t>
            </a:r>
          </a:p>
        </p:txBody>
      </p:sp>
      <p:sp>
        <p:nvSpPr>
          <p:cNvPr id="1026" name="AutoShape 2" descr="data:image/jpeg;base64,/9j/4AAQSkZJRgABAQAAAQABAAD/2wCEAAkGBxISEhUUExQWFBUVFxcUFxcUGBcVFBUVFRQWFhQUFxQYHCggGBolHBQUITEhJSksLi4uFx8zODMsNygtLisBCgoKDg0OGxAQGywkICQsLCwsLCwsLCwsLCwsLCwsLCwsLCwsLCwsLCwsLCwsLCwsLCwsLCwsLCwsLCwsLCwsLP/AABEIAMABBgMBIgACEQEDEQH/xAAcAAACAgMBAQAAAAAAAAAAAAAFBgQHAAIDCAH/xABHEAABAwIEAwMIBQoFBAMBAAABAAIDBBEFEiExBkFRE2FxBxUiMoGRobFScpLB0RQWI0JDU2KissIkY3OC4TM0k/FU0vAl/8QAGgEAAgMBAQAAAAAAAAAAAAAAAQMAAgQFBv/EAC0RAAICAQMDAgUDBQAAAAAAAAABAhEDBBIhMUFRBRMVIkJhkTJxoQaxwdHw/9oADAMBAAIRAxEAPwC66qpbG0veQ1o1JOwQs8S0/KRp8Fx44ktRyn+H+4KtaGvBFlmzZ3jlSHY8W5WWezianOgkaVIbjDDqCqar8R7N2YJjwLiqNzdVnnq8iVpIu8CXcsE4zH1Wpx6L6QQWGvikbyQGvqAHEKYtZOb5QueNIdDxJB9ML4eJqcftAq2lkud1Arap1rBaPfZXai1DxbSj9q33r5+d9J++Z71SElQ4G5UY4pc7I+7IFF6njOj27dnvXZnFVMdpWlUTBIHG6ZKG2UIPO0Si2G4/CdnBcjxPTg27RqQYpvR0K54U3PIQUnJq5RXCReGOx+dxdSjeVo961/PKj/fM+P4IRJw+08lyHDTeiR8Rl4Q32I+RgZxVTHaRpXT85YPphAY8CaOS6HBx0VX6lPskUeHwGvzlg+mFzk4qpm7yNCD+Zh0UWrwIHkovUp+EBYgrL5QcOabOqYge8raLj/D3erUxnwKS6vhWMnUBc4eGomnYJ3xDjoX9leSw2cV0p2lafatvznp/3jUo02DttopAwUdEl+o5PCFvG+wz/nPT/vGr5+c9P+8alh+C9yjOwQ9EPiWTwirxscPznp/3jV8PFNN+8ak04IVGqMGKnxLJ4X8kUJMeXcW0o3laPao8nHdA3eojHiVXFZhR6oHVcOF/MpsNdN/qSNkNHFq2y3h5Q8N/+VF9pF8Lx6CoF4pGvF7Xabi/RUCzg519E58FRPpn9mefpfd9y1YtSpz2orn0qxw3J2W+CsXOmPohYtRiF7ygn/BTfV/uCqSidsrW8pb7YfUHoz+4KlMPxEaLHqY2zThfAfxCna5l0pzS5SQDbwTU5+eMqtMZmeyUj3JOOO7gM3Q68P8AED2Oyl1wUx1lRmFwVVGF1Rc8DndWS2A9le/JW2KLFN2QZauS9rrsKnK253QV1Sc5aV9c651OivRULUdUx981lFraSPW1kIrKgM2XOCsc5HaALUUQaUSjrgNLobG70dUH/Kj2lkuQ3HG2On5bYaFHuECM9zukNriEe4fqnh7SBpzWScbRp2pIuJp0WXCBtxSzBcqO3F781k2MoMq1keGgucQABck6ADqTyQZ2NMjY58jg1jRmcTyAVFeULj+aueWMJZAD6LAfW6Ofbc/JaMGlllf2KSmkWxjXlSw6AlrXmZw0/Ri7b/WOnuulap8tEZ9WndbveP8A6qmACVu2ILqQ0OFdrEPJLyWpJ5U43nWN7faD+C7xcewO/WcPFv4FVSyAdFJgpW3/AOSE1aLE/pKPLJdy6cL4xhP7RntOX+qye8Gr45RoQfAg/JeaoKQci4e26ZeGYnRkyk6NsxgGhdK6waB8/cl5PTINWnRFqGj0N2QWv5O3otMPzdmwON3BrQ49XAAE+9dpXWC4lI1WyLUZGhLeJ4nGOaHcY42YwQCq+qcRe87p+LDu5JKVDrNiLDzXJk7Sd0qUchKN07dFp9tIp7khrwhjHlb10AZWxgc4wf53KLw7HZyn4t/3sX+kP63KadJZi05Nw5Hik9ULFlJ6oWLqGYVvKof/AOZU/wCn/c1eboqktXpPyoNvhtSP8v8AuC8t1c9tEqat0Mi6Q24fxIGNIKWMYrBLIXIU55X2NCOJRdk32E8FH6VpVqU894rdyrvhnD85BVhsp8jbcrLLmmt4yMW4gKspBcuQipnsmCeoZqEuYkwX0TYsXTIDnlzkXw6PZB2aFEaetyoyYFFhWsflCC08d5LrarrS9bUDTmHVKZoxqg+zYJhwadjG3KA1dK+JsRfZjpX5WiQ5GZWi73uduBbnb3nRHsRnoYYxO2SV2doZnjp5XUV81ssWrXufvr2uU2uQdAqLTyfUGTOuiMmxgufb3AfgpsFX6OrXWsDex2JsDttfmlqkxOJjMhkqA3O1x7SCoY1wcbOIFNMLZQTy17yi1DjmHBwaxtG42AaZe0p5NBsTO19trC7tdEvNp8kOkG/wv7spHIn3AfHtbPOGwQ5cgIzkyRsu8+q05nCwHXbVIc2AVTdTC4/UtIPewkK+aDHaZ8joR27HxtD3iEMnY0HleIE9+22uyK0o7Zuanq+0HdlJHc5un3LNL1LLp1TxUvu/80XWGE3+v+DzFaxsdCNwRY6dQuoC9D47w06oFqiGCfoSCyQfVkFiD7feq/xjyVyAF1MXdeymsT3hszdD3XA8Vq03rODI6yfK/v0/P+yuTSzXMef2K/iCnQMXOTD5YnFkjCxwNiHAg3U2GlfvbTuK78I3yjBJkmmguQBudB33TXgMTX1UTBrFT+l3OkG7j4uKXKMlgLyNQLNv1PO/cLo/gcohZ/E8gnw5feka2ezG0v2L4I7pouzD5gWhbV0nolB+GJQ5gv0RuoAyFcOOlk0bJTSZS3H9T6Y8UlGvsU/eUqmGUu5g3VYSWW3Fj2xoVKVuxhoMRTJRVu2qQqd40RuiqdlJxREmyzOHqz0rIriZ/wAbFf8AdD+tyXeCiC+53TPjQtWw/wCiP63oYIfPuLzdKh1pPVCxZSeqFi2iQDx9BnopmfSbb4heY8d4bmY4kDMPivUfGDrU0h6D7wq0cWP3CFc2NhG0UT2ZGjgR4rArhxHhyGQHQFJWMcHuZcx+5ADg0cuG63JZPENX2jVXGFXa7K4WIKsLhqm7Tmufmx3Lg1Y5pR5FbHg5jtDzUOR5I1T5jnDd0rV2DuGgT1jklyhalC7sAOctgUQZgshUpuAyW2uo4tBtA+mgLnNAsLkC52FzubDbwCaaYdhYQg9q+zA4hj5HOubiNrhljB03ubA6jW3CgoxAzM/1z8B0HTvPsQvEKmOVoaC50732AIc1kcVr9pyuTy3FvHXZjwKEVOatvojJkyuT2x6dwhWOcXOp85eQf8VMXGRzni4/J45H+kGNvra1yPBSOE6iFkktJUi8U4szkA488wIIJsAP4mja90NiYI2hrdgPaTzJ7ydVFxKIubdvrtOZvXTW3w+C0z0y9v7iFP5vsGsj43uhkuJIza+oD2EXZILgbgjkNbr69zjvZ3jY/NDZq59RGKmWq7WoaS0w5HGQRjVxAYMrI9QQbWuCCQuscmgINwdRttyTtPm3xp9UUnCnwbdnCP1OzJ3dETGfey1+e6lYXUOpy58Y7cPIc6QEtrI8oIux4P6Qam7Tv8ohqHXsRmB5af8Av2LXsdbxnKe5TLhx5E00SM5R6MsXB+Nf0YdI4SxZS4ygZXMs8M/TR39A3IFxoddAAmunq2yNDmHMDzH3hUdBiMkUhcx3YzOGUusHRTN2yTMIs8d9rhH8M4obCc4c5jiWtkpQwFrSR/1IC03dGQCSLHY7HQ+Q9T9C23PD+P8Auh1dNq0+J/kZPKDTRujzZQZNgRoSLG4PUc9duSqGmlDPXJJ+j+Ks7ijEGvhbICMpaXXBuPVuCDzCq7DQxxAkBOYmx1Dm87/PRb/6fnNYHGXZ8WK18UpprwHYnGUxttvrbpm/4sm2mw1pI7vuSrTPysdJzd6Le6+p9zR8USw/FHbXT9dKUmkDSwVNssvh6vawhhT3Dlc245qmcFLnPDzfQqyaLH2MaA4hJw5OzDmgrtCv5R8E7SN1uhXniaZzXFp3BsfYvSnFWMxyNNiFR2OYLmkc8Dc3TlNJ8i1BsB0cxJCYqXkg9NSWOyMU5O1rqmRpmrHGkPfA7nZwR4JxxMk1kV/3Q/rcgHAlGcouLFMGKstWxD/KH9blfA49EIy22PNJ6oWLKT1QsWkUBeNv+1k8PvCql7rBWrxybUkv1fvCpiWpJUHY3wTo5ieamRPDhYoNFJZSGTKFwDxPguV3aMGvzRTgMSOueV0XjozUacuaZsLwdkDNPcjHHHqIyzrhHGtp3EJWxOFwOybapxQ2ajc5P4ozWJ4e++yJROe1lyPb06/C6LHB3BQeIR2cQad3H5f/AK/sUjFNgcmL8xE0lnEiNgMkrg0uDYmWLrgbZtG6keshTKx0z31D/WkJyjQZIg4ljABoBryWldUjsDGDrUy5TZwJEMDv1hbT08x36L4ZANB0+CZB78jk+3CI1tjRu6VchMuElY48rNG1w0eFrakc7nXVcTLZNcwUFuGsVbBO6KRueCpBaWAamR1mtOYWcNy3e3pdy5VNJLSyvp5GlpYbszbujOrSDz0Pv0QGqkJ1B1BDh3EI1iL3VNKyqY17pIj+ne94c6wytsBvlFwbcg7QWCxt7Mm5Da3ROjZ/+V0Y/Nzt4oI2u6C62NTfUHVavcQraFqqUgZZm3YdnDl3grnS1DopGOaQXxkPhe7UH+F3Vp59N1AZjMjRZwD28wei0ZLHICI3ZTe4bJsOtnjl4hVnKMlREmidXV8jqV+zI3vOVm7m2NpSbCzQXXOUWAvoALIVhDSX33s34vIaPhcorUMa9haDdrRztrzLj3k6+1ROHYi63MyPAGw1vkaLn/csyxxxrjjuxu5yDuJsLOxadMzO0Hg5xaD/ACKbhVOCQStOPYjHVMbbRtPCB3WzLhg9aLgHRcqc3ljv8m/GlBbRsdiTIG6nXoELnx9zzfYIDxNUgNuDqEtnGCFMeG1ZTJPmh/ZXF25XWSNrgkalxwjdGcMxjO8BCeOSJGRNmwkk3ATTwzw2DYke9SaQtyXNlGk4rbCbDW3RCWHJJfKM9+K4ZY+GUDIgNkIxWZrq6PLyjA/ncq+ruPZXXyi3iVO4Dr3zzFzzc3sO4W2+Kdp9LPHLdIRPLGXCLspPVCxZSeqFi2igB5QXWopj/D/cFR0b1ePlAH+Cm+r/AHBUVmF7KDIdCSx1ypEbS5wA5qOxFMBZeTXkiWbpDtgVCGMBIXaskX104DQEMnqldIxtts0nkXalkO6HPkuV3p7nwV0wNBuD0kjeU+bI9oGzYi726n8E5w1Aaq38p8xfM5otqxjRfQalg1PIekrRdOytCi+qe+Roe0N7CFsTWghwG5zAjS51JXySYLXEHyCecy5BIXjMIv8Apg5dm+F7W8VBkkt4qY3UC8lbO8sqiyTrm+RR3PQlIKidjKpOEYjJEXxsLQJrNJcC4N31yC+Y6kagoaXLVxSpcoulQSq6YwyGMk6WIJbkOovq3kQbi3csa/8A9qTUxmeA1DpHyytID72AaNtrelpbUdUMhLnbGw5knQIwl2BJBBtuYUqCNo2A77aE93gocQLdBb28x4LtG7r8NPZ3pli2bV1QSwxxg3Oht8dUYwLBHzSMZG3QW7SQnRgAs4NHNx122uhcRNtTzJ0tprt4BOfBlQc7gPVDPjpZZtTncFceo3FDd1CfFFAHO7R9riNjPa0EKuMUn7I6eyysTi2bKIjfR+cHxaQf7vgq9xfD85JCxYIWk+w+c64AdXXPk3Kiop5leuEuGyDktqSQq7I0ZRnA5AHXPsQXKQbEKdSkgqso7uCydKx0mxd+XKHITLOu2GYbLKLgaKXRYM5tQ1sguD9ydGoqhLtsEOc617G3gnnyUuu531/uCMTYDH2QNh0ULgCmEdRK0bCT7gg5WFKi8KT1QsWUnqhYqlxd8opIoZ7a+jy39YKg3uObY+4r0viMDZLMcLtcbEIe7hWmP6g9ygVKigo5kewB4zXVtP4OpT+oPcuTuC6ceqLKWFytCTVVR2UYO6o1jnC0kRLmekOiXg83tz6K6diaJDNTZbT1QbZoWr5BGwkoZh8pe4vPs8FayoZMuUanVIPlCd+kzaEFgdrzymxH8o96bql90r8bwZ4A8bsOU/Uks0/zZPijZF1E3F5bTyWs0FwcA0WFnNBFge6yH9otqo3yu6jK49Xt0PwyqOSqRfA2jZz1zJWXXxBshl1l19DVmbogEmUFYYg8WBD22IOvdf3ErQEHqB05e9RgurSigMmRDpp8/epHbADa3tuVFZLbvvyGh9vcse0k677IynRVRsLYVTOmeGjnoAOVz+CeqWm7ECNulrFx6lBODHBmYkakWB6Jh/JnPBybrlZ5uUqNuKFKwbxdUXbE2/qlzvAHKB8il11WF94yD4JzG5wcS1rgbW9HXT3gpafVFbcCqCRlycyYcOI2W7MRY7QhLLpytWzFNKbRmno2P10QeX0Tbospq8gWuuFTNc3US5sNvoWt5P5GvjYbdQUSxaG07NLalLnkqlJZbezyE+YlC0yXPIfFB9QkmuhywC3j8EqeT6YvqJSf3n3BN1bXR9i0XGyXeDms/KHZNi4k+KCfJC5aT1QsWUnqhYrBNKj1m+KkBR6n1m+K7XUBZsSuU1yNCtnhDZahzCoBs+OqCPRkFx1S5jvDrXHtIxrvpsU1RyslFjutGwlhtu0qFSjcfrHF/ZHSx1Cm4VHp3BH/ACgYADIJGC2uvggc0zY2Brd+QVl5Iz5Vy62CB8R17YmWkjzxPGU2NvS3sTuNtCByRZkZAudyoWI0oljfG79YaHoRq0+wgI8g7lc1NK6x7M5mOs+2mZvTfX3b6KEKd5Nshv4FMH5PNTm0rdNwQb3YbCQNcNrXBspb6hxsGzOuLNu1oZkHN7wPW25HmlOTQ5IUpYS0kOBaRuCLEeK0zdEf4iAe1szefoP3+swnu3Gv0Ql9Wi7QGYSsXxfbIkMBW4J5LtBTlymMgBdl5DdLlkovGG4PcH8MMmaZJXllgXDa2m1xzUd1GHyOOgFzt07kcwZpfdgdbQN/ED4qPUUuR5HsWH3ZOTtmyWKMaRJw2IR7JowaosUqRdUVoJTcJMl3LdqEvj6vdJXSg7Rns2j+EEn5kpccUb46Fq+o+vf3tafvQG66mP8ASjny6mFfF3pKOSU2Y0uPcE34N5PJpLGT0R0G/vVrKt0JbVm5V4YN5NoWC5bfvdqj0fBNPb1W/BCwOSK68nWJxQRkEgEm+q04t43/AEloTe255aJtxzyfxOByix6t0VfM4Le2bK/Vl9D18UatgTsE1vEtVNzNtrNv9yffI8X3dnvfPz3tlCI0PD8MTRcAd5Rbh6JjagZLWIB08SjSRYtuk9ULFlJ6oWKBONc61j3rgKtdMU2QN7yCgyrGSGYFfKimDgglNV2RmmqA5QgDrKd8ZuFKocWDtHotPCHCxSvilAWG4UIFMXoGyxm2psqlfhjmTv7TkfR7grEoMWLTZ2y0x/Bm1LCWaHqN1ZSBRX9U9p2UN4UPGaCopXHOCW8ncvao0Ff1R3WDad6+FsjcjxccjzHeDyKQK13ZPdGWsdlOUFzbkjlsVYtw8JN4uoMrhJbR3onxGx93yVZruWiBX4m7IWBrGtOhAG+t+Z6gKAt3hahBFzF3pocx7lpHESdEWpYrDRUnKkGKs2jj0WkQs/Xnt7F3K4ytvY9NUi7NEOORqwbDjJGXtcQ+MmVoAuHgAgg9Nj71xbUF5zHfn7V1wDFmMa3cOa7ToWO9Zp+a4OAbI8A3Ae4AjpfRZknbs05H0ZLjZdEcOZeRo7wFBp3IpStNnFvrZSG/WOjT7z8EKbdC3JJWVtj8jqisncwZs0jrW10BsD7gEwcOcAySkGU5R9Eb+0qw+FeBo42Aka8ydyU0x0AZo0WXRvsjnOQK4f4Vp6dos1rfmmJrI2j0QELqIXdVFkqnNFkaKBCtr7c1Cp693VAauuOt13w+S4VkgMMtxQg2OyiVOVzr2UKU2ctpn2IKsBAviuRzIyQovkrrHSucXcnkDw0/FHcXphNCfD7lD4Bw3sDGBs8F48C42PwVdvNjVKy6aT1QsWUnqhYiWI+JbDxQSpYjmIcvFCqhqDKsGl1lMo6uyhzBR89kAjnS1AcFtU04eLFL1BW2TDTzBwRAKOL4cWkkKLhuJujNjsnWtpg8JLxbDy0k2UCHJqOCrZYgXPJVlxd5P5oSX04uN8v4dE0UNc5h3TZh2MNeLOUBVHnftJ4nBr4ntPQj7wiNVS9ozJK0tDufToR4K/q3BoJhqxviAkzijgZ72HsrIOTQaPPFdhcjJHMtexIuNjY2utocMPNN3E2HyRSuzsLbk6nY69UHLlneSVGlY0yAKcNXRoXV653VLbLqNGrishFzZfHKTRs1ujdIlG8keXbkvkMpC7VjSBdRaeF7z6LXO+qCfkguQSdBijnVg8LYWXxiU7Zjb/bp+KT8C4LrpnD9GYmHeSWzbDuYfSJ9ntVyYfRMhgZDHtG22u5O5ce8m5TIY3e4RlyJqjWnOUWJUesqmi9ih1Q+QPIJsELxSikOrXFD3op0yqwyas6yYj6WpUbEMUaosdEWauuT3oJi5zHTkmRyxfCBLDJK2dauoDjoo9ZiphGig08uuqFcQTXc1oT1whVDrhtb2oB6olVkZd0s4M/IzwC0rcXcTYbIlWuRlLy+NsTd5XBng3d59wt7Uf7LJVRM2yxNH8zlnk+wVz8s0g0AOW/fbX4LapdfED3AD4lBl4lh0nqhYspPVCxAYcMQ5eKgTtU3FDYDxUQG4UKsD1QUF6LVkaFyhAKNY5bI3htbZLr10gqLFAg/xSBwuoeJ0QeEPwqvR0EEKwCv8QoC0qLA8tKdcUorhK1VS2KgUwphuJuHNHoMRad0lRGyJQTKEC+P4DDVRuDmgkjdeduKsGdSTuYfVNy093RehaWsIVceVvDw9naAatN/xSskLQzFOnRUz3LkSsc9SqGOO93vaO4kfJIqjTaOlHQlwufYprKRTYsUpgNZAfBrj8gpMeIUrtA4jxY63wCQ/cf0stuh5RzpaZrm+kAba2OxtrY9ybcLxWzQ0Ma230AB8kuEx5XEPbax1uBqdhrzWtLjsMWhuSOg0+JWvSXTvyZNTy1Ra2DVJcNVMnqWtO6q9nG5aPQiJH1m/JfGcZl7vTaQeh0+N7D2rRk3fShEIr6mPOKztdqFG/KNEttxsnaPMO5wzfZIClsrgRcaeOhHcQuVnhkTuSo6GJwaqLJtS8OFig07Gi+i7z1WiET1eqTG0OBlVTPDi4DRAe1Dp7u5J5oq+N3onQ/NL3FOBgHtGaHn3ro4s98MyZdO0tyJ00zBHoeS58LUH5VVNbu0an7kn9u5xAB0Vz+RrBdDM4b7eHJa0ZaLQoaYRxhoFrBINUy2IHwHzKshJHEUYbiEducQP871C1DlSeqFiyk9ULEAkXF2ks0S+cbjj0cH+xpKbnsuoEmFMO4UBQsVGPwHYSfYKHyYrGeT/slOnmaPoFnmaPoFCUIb69n0X/ZK4mtH0X/ZKsLzNH0CzzNH0CFBEWmxbL+q/wCymCg4siaLOEn2CUa8zR9As8zR9AiCgfJxbSkftP8AxuQetxqB2wk+wU0eZo+gWeZo+gUJQjHEWdH/AGSujMVYOT/slOvmaPoFnmaPoFAii3HI+j/slDOJqllTCWND7kEatI+KsHzNH0CzzNH0CgKPLzeA6sk5hpysbk+9SPzOqm+rDf6z/uAXpnzNH0CzzNH0CgTzZFwlWcwxvc3U++ykN4UnBvlJ7tNf9zrn3Bei/M0fQLPM0fQI2Cjzy3h6cWtA0d97n529oC6S4DUH9nr4hegvM0fQLPM0fQKbmSjz03h6p/d/ELduAVP0PivQXmaPoFnmaPoEdzJtPP8AHgdU31WnwJv7jv8Af3olDT1IFjCD35iNethp7reCu7zNH0CzzNH0CDdqmRKnaKXNJM5pBYQbaFpuL94PJDYsJqb3cz4q+vM0fQLPM0fQJMsEH2obHJJdzztX4FWlwdGwadXWXeegxB7Mroxe1vWXoLzNH0CzzNH0CKxRJ7sjzjhHClS147VgDb62N9OeiuzAMbpaeIMAkFhbSMpi8zR9As8zR9AmLgVRBHGFN/mf+NyE1k7amrZLGHZWsDTmBab5nHY+KZPM0fQLvBhzG7BQJIphZoWLoAsUI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ISEhUUExQWFBUVFxcUFxcUGBcVFBUVFRQWFhQUFxQYHCggGBolHBQUITEhJSksLi4uFx8zODMsNygtLisBCgoKDg0OGxAQGywkICQsLCwsLCwsLCwsLCwsLCwsLCwsLCwsLCwsLCwsLCwsLCwsLCwsLCwsLCwsLCwsLCwsLP/AABEIAMABBgMBIgACEQEDEQH/xAAcAAACAgMBAQAAAAAAAAAAAAAFBgQHAAIDCAH/xABHEAABAwIEAwMIBQoFBAMBAAABAAIDBBEFEiExBkFRE2FxBxUiMoGRobFScpLB0RQWI0JDU2KissIkY3OC4TM0k/FU0vAl/8QAGgEAAgMBAQAAAAAAAAAAAAAAAQMAAgQFBv/EAC0RAAICAQMDAgUDBQAAAAAAAAABAhEDBBIhMUFRBRMVIkJhkTJxoQaxwdHw/9oADAMBAAIRAxEAPwC66qpbG0veQ1o1JOwQs8S0/KRp8Fx44ktRyn+H+4KtaGvBFlmzZ3jlSHY8W5WWezianOgkaVIbjDDqCqar8R7N2YJjwLiqNzdVnnq8iVpIu8CXcsE4zH1Wpx6L6QQWGvikbyQGvqAHEKYtZOb5QueNIdDxJB9ML4eJqcftAq2lkud1Arap1rBaPfZXai1DxbSj9q33r5+d9J++Z71SElQ4G5UY4pc7I+7IFF6njOj27dnvXZnFVMdpWlUTBIHG6ZKG2UIPO0Si2G4/CdnBcjxPTg27RqQYpvR0K54U3PIQUnJq5RXCReGOx+dxdSjeVo961/PKj/fM+P4IRJw+08lyHDTeiR8Rl4Q32I+RgZxVTHaRpXT85YPphAY8CaOS6HBx0VX6lPskUeHwGvzlg+mFzk4qpm7yNCD+Zh0UWrwIHkovUp+EBYgrL5QcOabOqYge8raLj/D3erUxnwKS6vhWMnUBc4eGomnYJ3xDjoX9leSw2cV0p2lafatvznp/3jUo02DttopAwUdEl+o5PCFvG+wz/nPT/vGr5+c9P+8alh+C9yjOwQ9EPiWTwirxscPznp/3jV8PFNN+8ak04IVGqMGKnxLJ4X8kUJMeXcW0o3laPao8nHdA3eojHiVXFZhR6oHVcOF/MpsNdN/qSNkNHFq2y3h5Q8N/+VF9pF8Lx6CoF4pGvF7Xabi/RUCzg519E58FRPpn9mefpfd9y1YtSpz2orn0qxw3J2W+CsXOmPohYtRiF7ygn/BTfV/uCqSidsrW8pb7YfUHoz+4KlMPxEaLHqY2zThfAfxCna5l0pzS5SQDbwTU5+eMqtMZmeyUj3JOOO7gM3Q68P8AED2Oyl1wUx1lRmFwVVGF1Rc8DndWS2A9le/JW2KLFN2QZauS9rrsKnK253QV1Sc5aV9c651OivRULUdUx981lFraSPW1kIrKgM2XOCsc5HaALUUQaUSjrgNLobG70dUH/Kj2lkuQ3HG2On5bYaFHuECM9zukNriEe4fqnh7SBpzWScbRp2pIuJp0WXCBtxSzBcqO3F781k2MoMq1keGgucQABck6ADqTyQZ2NMjY58jg1jRmcTyAVFeULj+aueWMJZAD6LAfW6Ofbc/JaMGlllf2KSmkWxjXlSw6AlrXmZw0/Ri7b/WOnuulap8tEZ9WndbveP8A6qmACVu2ILqQ0OFdrEPJLyWpJ5U43nWN7faD+C7xcewO/WcPFv4FVSyAdFJgpW3/AOSE1aLE/pKPLJdy6cL4xhP7RntOX+qye8Gr45RoQfAg/JeaoKQci4e26ZeGYnRkyk6NsxgGhdK6waB8/cl5PTINWnRFqGj0N2QWv5O3otMPzdmwON3BrQ49XAAE+9dpXWC4lI1WyLUZGhLeJ4nGOaHcY42YwQCq+qcRe87p+LDu5JKVDrNiLDzXJk7Sd0qUchKN07dFp9tIp7khrwhjHlb10AZWxgc4wf53KLw7HZyn4t/3sX+kP63KadJZi05Nw5Hik9ULFlJ6oWLqGYVvKof/AOZU/wCn/c1eboqktXpPyoNvhtSP8v8AuC8t1c9tEqat0Mi6Q24fxIGNIKWMYrBLIXIU55X2NCOJRdk32E8FH6VpVqU894rdyrvhnD85BVhsp8jbcrLLmmt4yMW4gKspBcuQipnsmCeoZqEuYkwX0TYsXTIDnlzkXw6PZB2aFEaetyoyYFFhWsflCC08d5LrarrS9bUDTmHVKZoxqg+zYJhwadjG3KA1dK+JsRfZjpX5WiQ5GZWi73uduBbnb3nRHsRnoYYxO2SV2doZnjp5XUV81ssWrXufvr2uU2uQdAqLTyfUGTOuiMmxgufb3AfgpsFX6OrXWsDex2JsDttfmlqkxOJjMhkqA3O1x7SCoY1wcbOIFNMLZQTy17yi1DjmHBwaxtG42AaZe0p5NBsTO19trC7tdEvNp8kOkG/wv7spHIn3AfHtbPOGwQ5cgIzkyRsu8+q05nCwHXbVIc2AVTdTC4/UtIPewkK+aDHaZ8joR27HxtD3iEMnY0HleIE9+22uyK0o7Zuanq+0HdlJHc5un3LNL1LLp1TxUvu/80XWGE3+v+DzFaxsdCNwRY6dQuoC9D47w06oFqiGCfoSCyQfVkFiD7feq/xjyVyAF1MXdeymsT3hszdD3XA8Vq03rODI6yfK/v0/P+yuTSzXMef2K/iCnQMXOTD5YnFkjCxwNiHAg3U2GlfvbTuK78I3yjBJkmmguQBudB33TXgMTX1UTBrFT+l3OkG7j4uKXKMlgLyNQLNv1PO/cLo/gcohZ/E8gnw5feka2ezG0v2L4I7pouzD5gWhbV0nolB+GJQ5gv0RuoAyFcOOlk0bJTSZS3H9T6Y8UlGvsU/eUqmGUu5g3VYSWW3Fj2xoVKVuxhoMRTJRVu2qQqd40RuiqdlJxREmyzOHqz0rIriZ/wAbFf8AdD+tyXeCiC+53TPjQtWw/wCiP63oYIfPuLzdKh1pPVCxZSeqFi2iQDx9BnopmfSbb4heY8d4bmY4kDMPivUfGDrU0h6D7wq0cWP3CFc2NhG0UT2ZGjgR4rArhxHhyGQHQFJWMcHuZcx+5ADg0cuG63JZPENX2jVXGFXa7K4WIKsLhqm7Tmufmx3Lg1Y5pR5FbHg5jtDzUOR5I1T5jnDd0rV2DuGgT1jklyhalC7sAOctgUQZgshUpuAyW2uo4tBtA+mgLnNAsLkC52FzubDbwCaaYdhYQg9q+zA4hj5HOubiNrhljB03ubA6jW3CgoxAzM/1z8B0HTvPsQvEKmOVoaC50732AIc1kcVr9pyuTy3FvHXZjwKEVOatvojJkyuT2x6dwhWOcXOp85eQf8VMXGRzni4/J45H+kGNvra1yPBSOE6iFkktJUi8U4szkA488wIIJsAP4mja90NiYI2hrdgPaTzJ7ydVFxKIubdvrtOZvXTW3w+C0z0y9v7iFP5vsGsj43uhkuJIza+oD2EXZILgbgjkNbr69zjvZ3jY/NDZq59RGKmWq7WoaS0w5HGQRjVxAYMrI9QQbWuCCQuscmgINwdRttyTtPm3xp9UUnCnwbdnCP1OzJ3dETGfey1+e6lYXUOpy58Y7cPIc6QEtrI8oIux4P6Qam7Tv8ohqHXsRmB5af8Av2LXsdbxnKe5TLhx5E00SM5R6MsXB+Nf0YdI4SxZS4ygZXMs8M/TR39A3IFxoddAAmunq2yNDmHMDzH3hUdBiMkUhcx3YzOGUusHRTN2yTMIs8d9rhH8M4obCc4c5jiWtkpQwFrSR/1IC03dGQCSLHY7HQ+Q9T9C23PD+P8Auh1dNq0+J/kZPKDTRujzZQZNgRoSLG4PUc9duSqGmlDPXJJ+j+Ks7ijEGvhbICMpaXXBuPVuCDzCq7DQxxAkBOYmx1Dm87/PRb/6fnNYHGXZ8WK18UpprwHYnGUxttvrbpm/4sm2mw1pI7vuSrTPysdJzd6Le6+p9zR8USw/FHbXT9dKUmkDSwVNssvh6vawhhT3Dlc245qmcFLnPDzfQqyaLH2MaA4hJw5OzDmgrtCv5R8E7SN1uhXniaZzXFp3BsfYvSnFWMxyNNiFR2OYLmkc8Dc3TlNJ8i1BsB0cxJCYqXkg9NSWOyMU5O1rqmRpmrHGkPfA7nZwR4JxxMk1kV/3Q/rcgHAlGcouLFMGKstWxD/KH9blfA49EIy22PNJ6oWLKT1QsWkUBeNv+1k8PvCql7rBWrxybUkv1fvCpiWpJUHY3wTo5ieamRPDhYoNFJZSGTKFwDxPguV3aMGvzRTgMSOueV0XjozUacuaZsLwdkDNPcjHHHqIyzrhHGtp3EJWxOFwOybapxQ2ajc5P4ozWJ4e++yJROe1lyPb06/C6LHB3BQeIR2cQad3H5f/AK/sUjFNgcmL8xE0lnEiNgMkrg0uDYmWLrgbZtG6keshTKx0z31D/WkJyjQZIg4ljABoBryWldUjsDGDrUy5TZwJEMDv1hbT08x36L4ZANB0+CZB78jk+3CI1tjRu6VchMuElY48rNG1w0eFrakc7nXVcTLZNcwUFuGsVbBO6KRueCpBaWAamR1mtOYWcNy3e3pdy5VNJLSyvp5GlpYbszbujOrSDz0Pv0QGqkJ1B1BDh3EI1iL3VNKyqY17pIj+ne94c6wytsBvlFwbcg7QWCxt7Mm5Da3ROjZ/+V0Y/Nzt4oI2u6C62NTfUHVavcQraFqqUgZZm3YdnDl3grnS1DopGOaQXxkPhe7UH+F3Vp59N1AZjMjRZwD28wei0ZLHICI3ZTe4bJsOtnjl4hVnKMlREmidXV8jqV+zI3vOVm7m2NpSbCzQXXOUWAvoALIVhDSX33s34vIaPhcorUMa9haDdrRztrzLj3k6+1ROHYi63MyPAGw1vkaLn/csyxxxrjjuxu5yDuJsLOxadMzO0Hg5xaD/ACKbhVOCQStOPYjHVMbbRtPCB3WzLhg9aLgHRcqc3ljv8m/GlBbRsdiTIG6nXoELnx9zzfYIDxNUgNuDqEtnGCFMeG1ZTJPmh/ZXF25XWSNrgkalxwjdGcMxjO8BCeOSJGRNmwkk3ATTwzw2DYke9SaQtyXNlGk4rbCbDW3RCWHJJfKM9+K4ZY+GUDIgNkIxWZrq6PLyjA/ncq+ruPZXXyi3iVO4Dr3zzFzzc3sO4W2+Kdp9LPHLdIRPLGXCLspPVCxZSeqFi2igB5QXWopj/D/cFR0b1ePlAH+Cm+r/AHBUVmF7KDIdCSx1ypEbS5wA5qOxFMBZeTXkiWbpDtgVCGMBIXaskX104DQEMnqldIxtts0nkXalkO6HPkuV3p7nwV0wNBuD0kjeU+bI9oGzYi726n8E5w1Aaq38p8xfM5otqxjRfQalg1PIekrRdOytCi+qe+Roe0N7CFsTWghwG5zAjS51JXySYLXEHyCecy5BIXjMIv8Apg5dm+F7W8VBkkt4qY3UC8lbO8sqiyTrm+RR3PQlIKidjKpOEYjJEXxsLQJrNJcC4N31yC+Y6kagoaXLVxSpcoulQSq6YwyGMk6WIJbkOovq3kQbi3csa/8A9qTUxmeA1DpHyytID72AaNtrelpbUdUMhLnbGw5knQIwl2BJBBtuYUqCNo2A77aE93gocQLdBb28x4LtG7r8NPZ3pli2bV1QSwxxg3Oht8dUYwLBHzSMZG3QW7SQnRgAs4NHNx122uhcRNtTzJ0tprt4BOfBlQc7gPVDPjpZZtTncFceo3FDd1CfFFAHO7R9riNjPa0EKuMUn7I6eyysTi2bKIjfR+cHxaQf7vgq9xfD85JCxYIWk+w+c64AdXXPk3Kiop5leuEuGyDktqSQq7I0ZRnA5AHXPsQXKQbEKdSkgqso7uCydKx0mxd+XKHITLOu2GYbLKLgaKXRYM5tQ1sguD9ydGoqhLtsEOc617G3gnnyUuu531/uCMTYDH2QNh0ULgCmEdRK0bCT7gg5WFKi8KT1QsWUnqhYqlxd8opIoZ7a+jy39YKg3uObY+4r0viMDZLMcLtcbEIe7hWmP6g9ygVKigo5kewB4zXVtP4OpT+oPcuTuC6ceqLKWFytCTVVR2UYO6o1jnC0kRLmekOiXg83tz6K6diaJDNTZbT1QbZoWr5BGwkoZh8pe4vPs8FayoZMuUanVIPlCd+kzaEFgdrzymxH8o96bql90r8bwZ4A8bsOU/Uks0/zZPijZF1E3F5bTyWs0FwcA0WFnNBFge6yH9otqo3yu6jK49Xt0PwyqOSqRfA2jZz1zJWXXxBshl1l19DVmbogEmUFYYg8WBD22IOvdf3ErQEHqB05e9RgurSigMmRDpp8/epHbADa3tuVFZLbvvyGh9vcse0k677IynRVRsLYVTOmeGjnoAOVz+CeqWm7ECNulrFx6lBODHBmYkakWB6Jh/JnPBybrlZ5uUqNuKFKwbxdUXbE2/qlzvAHKB8il11WF94yD4JzG5wcS1rgbW9HXT3gpafVFbcCqCRlycyYcOI2W7MRY7QhLLpytWzFNKbRmno2P10QeX0Tbospq8gWuuFTNc3US5sNvoWt5P5GvjYbdQUSxaG07NLalLnkqlJZbezyE+YlC0yXPIfFB9QkmuhywC3j8EqeT6YvqJSf3n3BN1bXR9i0XGyXeDms/KHZNi4k+KCfJC5aT1QsWUnqhYrBNKj1m+KkBR6n1m+K7XUBZsSuU1yNCtnhDZahzCoBs+OqCPRkFx1S5jvDrXHtIxrvpsU1RyslFjutGwlhtu0qFSjcfrHF/ZHSx1Cm4VHp3BH/ACgYADIJGC2uvggc0zY2Brd+QVl5Iz5Vy62CB8R17YmWkjzxPGU2NvS3sTuNtCByRZkZAudyoWI0oljfG79YaHoRq0+wgI8g7lc1NK6x7M5mOs+2mZvTfX3b6KEKd5Nshv4FMH5PNTm0rdNwQb3YbCQNcNrXBspb6hxsGzOuLNu1oZkHN7wPW25HmlOTQ5IUpYS0kOBaRuCLEeK0zdEf4iAe1szefoP3+swnu3Gv0Ql9Wi7QGYSsXxfbIkMBW4J5LtBTlymMgBdl5DdLlkovGG4PcH8MMmaZJXllgXDa2m1xzUd1GHyOOgFzt07kcwZpfdgdbQN/ED4qPUUuR5HsWH3ZOTtmyWKMaRJw2IR7JowaosUqRdUVoJTcJMl3LdqEvj6vdJXSg7Rns2j+EEn5kpccUb46Fq+o+vf3tafvQG66mP8ASjny6mFfF3pKOSU2Y0uPcE34N5PJpLGT0R0G/vVrKt0JbVm5V4YN5NoWC5bfvdqj0fBNPb1W/BCwOSK68nWJxQRkEgEm+q04t43/AEloTe255aJtxzyfxOByix6t0VfM4Le2bK/Vl9D18UatgTsE1vEtVNzNtrNv9yffI8X3dnvfPz3tlCI0PD8MTRcAd5Rbh6JjagZLWIB08SjSRYtuk9ULFlJ6oWKBONc61j3rgKtdMU2QN7yCgyrGSGYFfKimDgglNV2RmmqA5QgDrKd8ZuFKocWDtHotPCHCxSvilAWG4UIFMXoGyxm2psqlfhjmTv7TkfR7grEoMWLTZ2y0x/Bm1LCWaHqN1ZSBRX9U9p2UN4UPGaCopXHOCW8ncvao0Ff1R3WDad6+FsjcjxccjzHeDyKQK13ZPdGWsdlOUFzbkjlsVYtw8JN4uoMrhJbR3onxGx93yVZruWiBX4m7IWBrGtOhAG+t+Z6gKAt3hahBFzF3pocx7lpHESdEWpYrDRUnKkGKs2jj0WkQs/Xnt7F3K4ytvY9NUi7NEOORqwbDjJGXtcQ+MmVoAuHgAgg9Nj71xbUF5zHfn7V1wDFmMa3cOa7ToWO9Zp+a4OAbI8A3Ae4AjpfRZknbs05H0ZLjZdEcOZeRo7wFBp3IpStNnFvrZSG/WOjT7z8EKbdC3JJWVtj8jqisncwZs0jrW10BsD7gEwcOcAySkGU5R9Eb+0qw+FeBo42Aka8ydyU0x0AZo0WXRvsjnOQK4f4Vp6dos1rfmmJrI2j0QELqIXdVFkqnNFkaKBCtr7c1Cp693VAauuOt13w+S4VkgMMtxQg2OyiVOVzr2UKU2ctpn2IKsBAviuRzIyQovkrrHSucXcnkDw0/FHcXphNCfD7lD4Bw3sDGBs8F48C42PwVdvNjVKy6aT1QsWUnqhYiWI+JbDxQSpYjmIcvFCqhqDKsGl1lMo6uyhzBR89kAjnS1AcFtU04eLFL1BW2TDTzBwRAKOL4cWkkKLhuJujNjsnWtpg8JLxbDy0k2UCHJqOCrZYgXPJVlxd5P5oSX04uN8v4dE0UNc5h3TZh2MNeLOUBVHnftJ4nBr4ntPQj7wiNVS9ozJK0tDufToR4K/q3BoJhqxviAkzijgZ72HsrIOTQaPPFdhcjJHMtexIuNjY2utocMPNN3E2HyRSuzsLbk6nY69UHLlneSVGlY0yAKcNXRoXV653VLbLqNGrishFzZfHKTRs1ujdIlG8keXbkvkMpC7VjSBdRaeF7z6LXO+qCfkguQSdBijnVg8LYWXxiU7Zjb/bp+KT8C4LrpnD9GYmHeSWzbDuYfSJ9ntVyYfRMhgZDHtG22u5O5ce8m5TIY3e4RlyJqjWnOUWJUesqmi9ih1Q+QPIJsELxSikOrXFD3op0yqwyas6yYj6WpUbEMUaosdEWauuT3oJi5zHTkmRyxfCBLDJK2dauoDjoo9ZiphGig08uuqFcQTXc1oT1whVDrhtb2oB6olVkZd0s4M/IzwC0rcXcTYbIlWuRlLy+NsTd5XBng3d59wt7Uf7LJVRM2yxNH8zlnk+wVz8s0g0AOW/fbX4LapdfED3AD4lBl4lh0nqhYspPVCxAYcMQ5eKgTtU3FDYDxUQG4UKsD1QUF6LVkaFyhAKNY5bI3htbZLr10gqLFAg/xSBwuoeJ0QeEPwqvR0EEKwCv8QoC0qLA8tKdcUorhK1VS2KgUwphuJuHNHoMRad0lRGyJQTKEC+P4DDVRuDmgkjdeduKsGdSTuYfVNy093RehaWsIVceVvDw9naAatN/xSskLQzFOnRUz3LkSsc9SqGOO93vaO4kfJIqjTaOlHQlwufYprKRTYsUpgNZAfBrj8gpMeIUrtA4jxY63wCQ/cf0stuh5RzpaZrm+kAba2OxtrY9ybcLxWzQ0Ma230AB8kuEx5XEPbax1uBqdhrzWtLjsMWhuSOg0+JWvSXTvyZNTy1Ra2DVJcNVMnqWtO6q9nG5aPQiJH1m/JfGcZl7vTaQeh0+N7D2rRk3fShEIr6mPOKztdqFG/KNEttxsnaPMO5wzfZIClsrgRcaeOhHcQuVnhkTuSo6GJwaqLJtS8OFig07Gi+i7z1WiET1eqTG0OBlVTPDi4DRAe1Dp7u5J5oq+N3onQ/NL3FOBgHtGaHn3ro4s98MyZdO0tyJ00zBHoeS58LUH5VVNbu0an7kn9u5xAB0Vz+RrBdDM4b7eHJa0ZaLQoaYRxhoFrBINUy2IHwHzKshJHEUYbiEducQP871C1DlSeqFiyk9ULEAkXF2ks0S+cbjj0cH+xpKbnsuoEmFMO4UBQsVGPwHYSfYKHyYrGeT/slOnmaPoFnmaPoFCUIb69n0X/ZK4mtH0X/ZKsLzNH0CzzNH0CFBEWmxbL+q/wCymCg4siaLOEn2CUa8zR9As8zR9AiCgfJxbSkftP8AxuQetxqB2wk+wU0eZo+gWeZo+gUJQjHEWdH/AGSujMVYOT/slOvmaPoFnmaPoFAii3HI+j/slDOJqllTCWND7kEatI+KsHzNH0CzzNH0CgKPLzeA6sk5hpysbk+9SPzOqm+rDf6z/uAXpnzNH0CzzNH0CgTzZFwlWcwxvc3U++ykN4UnBvlJ7tNf9zrn3Bei/M0fQLPM0fQI2Cjzy3h6cWtA0d97n529oC6S4DUH9nr4hegvM0fQLPM0fQKbmSjz03h6p/d/ELduAVP0PivQXmaPoFnmaPoEdzJtPP8AHgdU31WnwJv7jv8Af3olDT1IFjCD35iNethp7reCu7zNH0CzzNH0CDdqmRKnaKXNJM5pBYQbaFpuL94PJDYsJqb3cz4q+vM0fQLPM0fQJMsEH2obHJJdzztX4FWlwdGwadXWXeegxB7Mroxe1vWXoLzNH0CzzNH0CKxRJ7sjzjhHClS147VgDb62N9OeiuzAMbpaeIMAkFhbSMpi8zR9As8zR9AmLgVRBHGFN/mf+NyE1k7amrZLGHZWsDTmBab5nHY+KZPM0fQLvBhzG7BQJIphZoWLoAsUI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theclinkroom.com/wp-content/uploads/2011/05/Rally-C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29066"/>
            <a:ext cx="2786082" cy="2039176"/>
          </a:xfrm>
          <a:prstGeom prst="rect">
            <a:avLst/>
          </a:prstGeom>
          <a:noFill/>
        </p:spPr>
      </p:pic>
      <p:pic>
        <p:nvPicPr>
          <p:cNvPr id="1032" name="Picture 8" descr="http://www.milwaukeemarketingresults.com/image/emms/UserFiles/Image/lucky%20sock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357694"/>
            <a:ext cx="2399061" cy="1820811"/>
          </a:xfrm>
          <a:prstGeom prst="rect">
            <a:avLst/>
          </a:prstGeom>
          <a:noFill/>
        </p:spPr>
      </p:pic>
      <p:pic>
        <p:nvPicPr>
          <p:cNvPr id="1034" name="Picture 10" descr="http://top-10-list.org/wp-content/uploads/2012/08/open-the-umbrella-inside.jpg"/>
          <p:cNvPicPr>
            <a:picLocks noChangeAspect="1" noChangeArrowheads="1"/>
          </p:cNvPicPr>
          <p:nvPr/>
        </p:nvPicPr>
        <p:blipFill>
          <a:blip r:embed="rId4"/>
          <a:srcRect l="21429" r="21848"/>
          <a:stretch>
            <a:fillRect/>
          </a:stretch>
        </p:blipFill>
        <p:spPr bwMode="auto">
          <a:xfrm>
            <a:off x="3786182" y="1643050"/>
            <a:ext cx="2286016" cy="2011680"/>
          </a:xfrm>
          <a:prstGeom prst="rect">
            <a:avLst/>
          </a:prstGeom>
          <a:noFill/>
        </p:spPr>
      </p:pic>
      <p:pic>
        <p:nvPicPr>
          <p:cNvPr id="1036" name="Picture 12" descr="http://sonlive.ru/wp-content/uploads/2010/12/FoodSuperstitions_large.jpg"/>
          <p:cNvPicPr>
            <a:picLocks noChangeAspect="1" noChangeArrowheads="1"/>
          </p:cNvPicPr>
          <p:nvPr/>
        </p:nvPicPr>
        <p:blipFill>
          <a:blip r:embed="rId5"/>
          <a:srcRect l="6285" r="18296"/>
          <a:stretch>
            <a:fillRect/>
          </a:stretch>
        </p:blipFill>
        <p:spPr bwMode="auto">
          <a:xfrm>
            <a:off x="6286512" y="1643051"/>
            <a:ext cx="2400334" cy="2000264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2643174" y="2285992"/>
            <a:ext cx="107157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1297998" y="3416854"/>
            <a:ext cx="776622" cy="229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64643">
            <a:off x="2270896" y="3551438"/>
            <a:ext cx="1772572" cy="242663"/>
          </a:xfrm>
          <a:prstGeom prst="rightArrow">
            <a:avLst>
              <a:gd name="adj1" fmla="val 50000"/>
              <a:gd name="adj2" fmla="val 68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Superstitions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19053" t="25807" r="48286" b="38709"/>
          <a:stretch>
            <a:fillRect/>
          </a:stretch>
        </p:blipFill>
        <p:spPr bwMode="auto">
          <a:xfrm>
            <a:off x="435090" y="2357430"/>
            <a:ext cx="42083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7734" t="25926" r="37109" b="32407"/>
          <a:stretch>
            <a:fillRect/>
          </a:stretch>
        </p:blipFill>
        <p:spPr bwMode="auto">
          <a:xfrm>
            <a:off x="4786314" y="2357430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600203"/>
            <a:ext cx="8258204" cy="2043112"/>
          </a:xfrm>
        </p:spPr>
        <p:txBody>
          <a:bodyPr/>
          <a:lstStyle/>
          <a:p>
            <a:r>
              <a:rPr lang="en-US" dirty="0"/>
              <a:t>What superstitions did you see in the video?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you see?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8794" y="285728"/>
            <a:ext cx="5686436" cy="1000132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Canadian  Superstitions</a:t>
            </a:r>
          </a:p>
        </p:txBody>
      </p:sp>
      <p:pic>
        <p:nvPicPr>
          <p:cNvPr id="4" name="Picture 2" descr="http://29.media.tumblr.com/tumblr_ksorfdziDZ1qzwjw1o1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571612"/>
            <a:ext cx="2743714" cy="1837458"/>
          </a:xfrm>
          <a:prstGeom prst="rect">
            <a:avLst/>
          </a:prstGeom>
          <a:noFill/>
        </p:spPr>
      </p:pic>
      <p:pic>
        <p:nvPicPr>
          <p:cNvPr id="5" name="Picture 4" descr="http://1.bp.blogspot.com/_1XbCsR5voz8/SmTB616X_nI/AAAAAAAAE90/MphW3xrEYqI/s400/IMG_13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857628"/>
            <a:ext cx="3143272" cy="2357454"/>
          </a:xfrm>
          <a:prstGeom prst="rect">
            <a:avLst/>
          </a:prstGeom>
          <a:noFill/>
        </p:spPr>
      </p:pic>
      <p:pic>
        <p:nvPicPr>
          <p:cNvPr id="6" name="Picture 2" descr="http://theresesunngren.files.wordpress.com/2008/09/025_stege.jpg"/>
          <p:cNvPicPr>
            <a:picLocks noChangeAspect="1" noChangeArrowheads="1"/>
          </p:cNvPicPr>
          <p:nvPr/>
        </p:nvPicPr>
        <p:blipFill>
          <a:blip r:embed="rId5" cstate="print"/>
          <a:srcRect t="11336"/>
          <a:stretch>
            <a:fillRect/>
          </a:stretch>
        </p:blipFill>
        <p:spPr bwMode="auto">
          <a:xfrm>
            <a:off x="2643174" y="1714488"/>
            <a:ext cx="2479525" cy="2235098"/>
          </a:xfrm>
          <a:prstGeom prst="rect">
            <a:avLst/>
          </a:prstGeom>
          <a:noFill/>
        </p:spPr>
      </p:pic>
      <p:pic>
        <p:nvPicPr>
          <p:cNvPr id="7" name="Picture 2" descr="http://t2.gstatic.com/images?q=tbn:zigStMaJBbYeoM:http://www.naturalremedyreports.com/wp-content/uploads/2008/12/treatment-for-ringing-in-the-ears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928802"/>
            <a:ext cx="1665874" cy="1763867"/>
          </a:xfrm>
          <a:prstGeom prst="rect">
            <a:avLst/>
          </a:prstGeom>
          <a:noFill/>
        </p:spPr>
      </p:pic>
      <p:pic>
        <p:nvPicPr>
          <p:cNvPr id="8" name="Picture 2" descr="http://www.thinkgeek.com/images/products/other/ab6e_senz_mini_umbrella_indoors_embed.jpg"/>
          <p:cNvPicPr>
            <a:picLocks noChangeAspect="1" noChangeArrowheads="1"/>
          </p:cNvPicPr>
          <p:nvPr/>
        </p:nvPicPr>
        <p:blipFill>
          <a:blip r:embed="rId8" cstate="print"/>
          <a:srcRect b="10681"/>
          <a:stretch>
            <a:fillRect/>
          </a:stretch>
        </p:blipFill>
        <p:spPr bwMode="auto">
          <a:xfrm>
            <a:off x="357158" y="4357693"/>
            <a:ext cx="2000264" cy="1786625"/>
          </a:xfrm>
          <a:prstGeom prst="rect">
            <a:avLst/>
          </a:prstGeom>
          <a:noFill/>
        </p:spPr>
      </p:pic>
      <p:pic>
        <p:nvPicPr>
          <p:cNvPr id="9" name="Picture 4" descr="http://t3.gstatic.com/images?q=tbn:C-QzOuYMwY0eXM::&amp;t=1&amp;usg=__UF4hCvBgAgYPnhVfL3vmGTCTfw4=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071942"/>
            <a:ext cx="2071702" cy="2410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472386" cy="1000132"/>
          </a:xfrm>
        </p:spPr>
        <p:txBody>
          <a:bodyPr>
            <a:normAutofit/>
          </a:bodyPr>
          <a:lstStyle/>
          <a:p>
            <a:r>
              <a:rPr lang="en-US" dirty="0"/>
              <a:t>Friday the 13</a:t>
            </a:r>
            <a:r>
              <a:rPr lang="en-US" baseline="30000" dirty="0"/>
              <a:t>th</a:t>
            </a:r>
            <a:r>
              <a:rPr lang="en-US" dirty="0"/>
              <a:t> &amp; #13</a:t>
            </a:r>
          </a:p>
        </p:txBody>
      </p:sp>
      <p:pic>
        <p:nvPicPr>
          <p:cNvPr id="7" name="Picture 2" descr="http://www.bubblews.com/assets/images/news/993997935_13874156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214818"/>
            <a:ext cx="3071834" cy="23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data:image/jpeg;base64,/9j/4AAQSkZJRgABAQAAAQABAAD/2wCEAAkGBhQSEBQUEhQUFRQVFxcVFBcXFxUXFxUXFRUVFxQUFRcXHCYeFxwkGhcUHy8gJCcpLCwsGB4xNTAqNSYrLCkBCQoKDgwOGg8PGiwkHCQsLCwsLCwsLCksKSwsLCwsKSwsLCwsLCwpLCwsLCwpLCwsLCwsLCwsLCwsLCksLCwsLP/AABEIAQMAwgMBIgACEQEDEQH/xAAaAAABBQEAAAAAAAAAAAAAAAAFAAECAwQG/8QAQhAAAgECAwUFBQQIBQQDAAAAAQIAAxEEEiEFEzFBUSJhcYGRBhQyobEjUsHRFTNCcpKy4fAkU2KCooPC0uJDY6P/xAAYAQEBAQEBAAAAAAAAAAAAAAABAAIDBP/EAB4RAQEBAAMBAQADAAAAAAAAAAABEQIhMRJBYYHR/9oADAMBAAIRAxEAPwB5MSEkGnmdUrRSOaItHAlHlZqRGrLAsMaVmpG3scS6NKTWjb+IXgxpQa0Y1pYmmPMe/j+8RwNgMkJh95i95lhEAZMPB3vUXvcgJipJb2Cveove4AWFaPvoI97i97lYhffRveIJ98kWxcBRf3iPAnvcUumRb3an9+NuKX34L3Ykt2JnXfBE0qf3jIlKX3jMGQRsgjqxuO66mVNVpd8zFBKsQ2VGI4hSfQEy1Y2GpT75E106GB6FLEsiN2VzuEUMrAnMCc3S2kljErUK9JKjI61LaqDbU2I1HEGby4xoocSnSR94XpI0qBY2H4nXuAuT5AzYNkGwuj355qmHpDyBdm9QJSaWTfJGLpNdfZel0Vr8SM9Gp6btsx/hg4W49eH5yvRW3TrFdJSBEBC1Yt7Pf6R1C98w+6tVrsu93VOmiszdLgfiYqexKuWpmrEOrFUW/wAZC5jbX7s1JRbBGyd/p/WKy9DMewcz0lJJJuw16AzocJg04ntW6kqLg2I7ILEXB10/GCCcq9DH3Qm7EYF2N1NBB0ArnzuSTMtamyFQ2U5tAVJOtr63AI9POViVblYtwJoCSYpzNpxk93EXuwm3dyQpTNWMPuwihDdxQAdeK8a8e8HQrxrx7xrxRXldUXVh1Vh/xMnEB/fjAM+xNrs1BGqEsKdamosBdVNNl5am3HrpIYvCLSoUQKi1cuIBupuBnAJF/EXgfZG0KlOm606bMd4jKw4K1O7WItrcA+knjtt7/IKdHdpTYVHC69olRmJt9es9Dj+usppZV65j/I35yldsU8zgBsqLmZrEX4CyoQDp1PGXh+yv7/8A2uP/ABmf3UnEklbqaeU34E34X8JiOsN+lLugNMoHF1JYNc8dbAW0tpI1qICrb/V/Ow+gjLg2ZqWlQCmDo5Uqv3VQjVu9jbgJrxSfZp3lz/8Ao4lTZJ4wZI4SWZBJBRMoN92eriatMELTK0zVY8lRVbQ8uE1HEipWwrLfJvnA8FFJQT5AHzmOptc0cTWApCpmVLgm1gqKSe/lKj7S1d5UQUUDObKLj7NmVUOU8NbLOs8c7Oxf2PQGmvTOfTP+U0itVyZaaqOwGzte1yL2Fud76mZfZLSiL8mJPkxBk/tKgTsBqWVTYPlLHKNG0Og105zP66SL8NtVnCKEXeOmY3JyqNRfTUm/ASjDYhqq2cAOjurW4ErTqaiamwb71KqhQQCjpfTLe4s1uPlLMJgMua/E7yo1r2F7Jpfpn+UKrhkEmBGAkgJkHAkgIlkplFaKS0imdWAV495Xni3kWkyY14weRNSI1LNEDqI2eLNBBlT2ZxJpkUsLiWu2bOlNnQ6vqjKOFivPrM6eyuOsE91rgXJuaTrxtfM5AGXS+ug1h5MSRwJHgSPpHbFMRqzHxJnX6jHy24CtTDFaoY0yeKEZlINwy3Fj4c51OH2VgnF1xZXucAEeN7CcQHlgqy48jY7Svs3A0wS2KZ+6mFJ+hH0nKbUxSO/2alaajKik3NuZJ6kknzmfexs8rdMiMQlgqSQqTLeB+I9nMRWeo9HD1KoZQMyZSF7ABBB1BuJRT9jdphiwwtQE2v2adtCDwJtxAhgNJBpucmbwVbMwr4dQj5c63zAEEAkklbjQ8bG3fOl2cMAwAff0T0Vsyd9rgkDutAIaPmmfo3i7OnT2cg/W1H/iv8lAgna21KJUph6RQMRndiWdgvBRcnKNb2vAoqRZo3kz8pSRaQvJAzGnExJCQBlimCxKKLNHgnNkxgZv25RpLWYUGLU7AqTxseRg2azBqeaLNMz1Km9VKaZsw1JvYa2uSL2HfLFpVylRwlIikWU9vUlTrlFhf5TXxWfpbmj3mfCVs6K1rXB8rEg/SEqGzC2upHPKrPbxyiwPcSPKHzTrLeOGhD9C3vlL6D9qlUH8ga3nB1WkVJB/vul82LU80fNKrx5Qrg0cNMIqVGrbumgNgDcmyjs5tTwE2vsvEimamWjly5770Hs5c3Dwmvm0fXawGSDTNhnzqpt8QBt48oVp7FqFM2ljwHPx1sPnM47cZb4zAiPeX1Nl1AeyrNpfQD6KzTKD8tCOhEsOVZePeV3j3gzVl5O8DYzG1d+tGigYkKSTewzdTyEqFfF7pqgpoUUkaE37NwxAvwFjrNTjaxeUH7yQMHbFxrVqQdgAbkad0M0MFe5ZgoHczE91kBA8yJYNVCTBjPQYAnU24DKST4Bb/OUUcYC2UghuNiCPrCzFutd4pG8UynOGMBNowkcYSdMY0KrbRehUpshtm7Dc7rdTaFqjIjBSWDNVrIhHBWc3zMOB0KixB4wN7TUcqIejfh/SIbbqpVOmHY1HsAWuEcBVz34qDpr3d03xZqzY4y07HijspHgwuPnCOJ2gtJAWVm6ADTUni1iFseXODthgjeBirHOGJUhh21vxHfy5QptHCF6VRF43IF/3sy6+FpiztuHbGi7gIzFACTmRQCRcAZviPOwjVlLZib/Cp17iR9LekpqbK7TsVDZ6YUgkDKwGhvY3Hz0E0YelkTKTcqgF+vaH5SpuZ0x5Y4WXlh0jFhKMqNn7SdcYaIPYqKCw7xSNiOnCC8PiGp4N3LMTUbdJdjYKBd7AnTSw84sViTTxodQGKpexbKLBGvr4TLV3lRFoBVG6JN8667wrbibdOc3F+um9n6Oamn7h48NEY6+YE7PB7BVsK9YvdgtwoIuutjn9Jx3svVAppf8Ay2+aOPrlnW7B2lTSlXDk3dLLYE3Pa004cRMfr18Mz+/8EKOyMI1J3DVQEAzEhbZjwA011nM7Ww6ilRcfE2fN5NYfK0I4rao91p0UvfMzVO8/sa8xb6QPtKr9lTHe31lWr1Kw3ivK80cPMvNayYPajptHdqexU3YccfhS+nqZfhSoFMFzvt3VenTBOVs+c3fS17X9IDrYxqe0HqBc+7AJFwNMigm57yI6bfdKbKaK72ku7NS4ui3IGnXUi4M6zxzo77MLbC3/AHz6B2PyU+surY8UkReLdlQCDbXnmtbylewtMD/03/5U6g+pHrJbSwzVN3l4LUVm15C/rOV9duOfqeK2vYVAiFnpgM1yAMvcOJ8Za/ayPaxtcdRcrp85gq7MZjVDANm/VvfVNb2I6Du4wmKJCjnbKt/mfoJDlJJ0vvFGvGh/TLFmMRvNQCxi6dZ01zwOxWB3lgSBYggsuddPvLzEw1vZEs+f3qkG04U8QLW0Bvk04Q6cQnWQOLSOrA7ZmxdxmvUWoXsSQHAFr8c4BJN+k6TZm1KaALWw9OqB+0CUc/vMvxecFnGr0MgccPuy3tOq/S+BA0wjk9DUNvXNAO1MWtQ2p0UpLe9lLMx6Zmbj4acZgbG90rbGHpC3Ulu427lRxLSO/brAoVdkF3LK9FSVy/aGopAswOUopBuG59Jjo+yFVNVxOGHWz1eRB/yuoE3b5usbenrHSvwNA0gqgh8osTrlbXvsbek6vZ22sFlAqYUqeqMzD0LC3hONFQ9Y+875add1W27s9RdMM7n/AFGw/nP0nL7Tx29fMEWmoFlReCgfU8yYMLxs0rS0XjzODHDTCUYj2fqVGqsm4+0uMzVsjAEJ2SjC2hU698x4b2SxVO+Wphxfj9tTPC/W54EwsDLAZr6WLNn092gQ2YBcp42YW174cwPuVhnXEJYWstQMv/MEiAAZYrQlTqUrbPTXLiHPQsAPUWMHbRx6VCN3TWmi8ACSSTxZmPxHh6QUDJqZXksX3ilV4pjUwX740WSLJNaMNmEzfpOn99fWaWSCMJQw5ocLFatPfMwBsMzA5Da4U6XE3x7ZvQjSxqMbKyk9xll4KqlGqYeslNaWd2p5VAAIGgcAAcQYcw17g9b6W10y2/m5SsxRnJkSYUpbUNiBUIAOU3rVVA04XNQATHi6uYhlIOuViDcHiL31ub25wv8ADWMsaWMI0ysVswHEgeJtICuv3l9RKcRhaL16QrMQNcq2uHbMvZbuImLDbJp2xbMi/wDyrRXXTIbll15aDzm5x3sW4LgR5i9nhegvcG+RYzoqCgLog0sWNka17AXLoxGvS0JCFWkgsIV6Qe7ZSLWvYUwBfrlQfWDaZNyDyJHj0PpCwxMLJZYwllMajxmCYLLFSA/0Uj0qtbe53LWCgkGmTVygHXW47o+28JRolVpisr5xqxJUi9jY89Z0+GfodCyQWW0VUZS4JB5AgciePLh0M1GqlgAgHf2rnuN2t6QkatYwJMCLEjiVsP8ATY/UsfpIYSvnUNaFmJbFJRTIY8sVpKNFIkTl6VdUbE03zWcqdBf4agJ4cNL6zqTAtfYjmpUdQpzggfaIlrqQbh7X1y8DyM6cPWeSG08dQd6TU2q51dFCsuWmq31AGW4Og5w0qAgAgEHOp775ePo055fZ3E2N92QzB2JrUybi+uj3PxHkZ1WDamHBqqzJe5CtlN7EXB8zpNcvRAihhhTWpemSBVzILG2oFjpyE14XDhP2gxLhmKhgoJYaDMBynTLTwLcKlZdNc/G/+ykRMm0PdAh3ZrO/K5UIDfiboGOkz8t/QG8hLGMiROaBNt1QtbDsdAHJJ6AFDeW0faWlnqKyUyqirlcse3dmYJw0DXt5CX7QwLVHpFVdihLWQBjfs20uNND8oJGxMaKgYYaubDKPsm+G500X+s7cfGL6M+yjA0fKr/LU/G0uxqWxFE3Y3zgC+g0voOWshsik9NftEKNmYlToQGa9iOXhOp2ds3DVAL4oKelSnlI665reYmLNblxyeprUXcsGJqdjK3ZAXsgEaG54nlN1ROJ6s3yA/rOsqbAwy6vjaNuWVS7egac1jcucimWZBfKWABa5uSRy1MrMX1rMollLiPEfWREmnGcy53YddRTrF2yg1aNzcXA3hJYA9OPCbMeWCU0q1Vqu9cOtjmyrwPDgCbaDSc/UASmBZGYlr3BzKGUC2ttQb+Y9bNj5WqUxl7SsNRwI7RJbvGnlO/45z132IXRBw+PyslG38xgNWa2KvUF7hQx7IFx0UWHHkIcWmahQBlBF/iOUHNYXBseg9ISo+yVQ3yiic2rWqJry1va85yV03HNYFstUplFt2GDBmbQ9S3W15uwtHLcDlb6C8PVPY/c0yXqYekLfCGux04KqjUnh5wOq/PWVg3T2ikrRTBZI0jeMTFJExryJMzYvaCU7Zja/Dyj+hrzRs0F/p6l96badcMoZTcHgZXUuLSLNIKcxsoJPQXJ9BIubGx0PQ6SSRaRzSJaRvBJ5owPhK3rBRqQB3yAxifeX1Ek0gyQqSlXB4GSzRS01I2aVhpIGSTBkpASYmSvGIb7zepjmsSLXNukpUyQl2FglisRKhJiKWAyQMrEmIpOKNFIB5aNmlZaMWk0mXgL2oHYQ9Db1H9IXLQX7Qrej4Efl+M1PWeXi7a6tUwxJybpFRqFrZh8IcEecr2S98Og5doH+ImD2x1R6AXKliMpqa3CUytlY8ALlR5iavZ7Wlbox9DYn5XnTkxxH/f8AIFuRYWUXGbjbQAg28oz7Q3gK3zAE8iLHrbSx8RMtSjmWxGo7zoy9475CjQKs5JvmN/DSc7XTJhUXJAvx4HxHGSvJVAAFtzF/UyrNMhk2uEKLvL5N4ubLxsQ3CPWw1BCSaSsr7qmuliodLmp+9wMo9oD9gf3l/GQbaaDKKyVAoFOxAF95RUhhx4WZflOnFmtuw8IVD0/u1HX0tDdDHhVHYpqWA/ZVieFwC4J5wR7OVS7VCwyl3ZrG4tnUW+RBj4mkWNFlB+IFvDLx+kzyuNSS+iuIxKOdQoJ07ORTp3KBMVFzqDyJHoSJip7PbKosMy1M2bTUX4g/hN+7sb9bn5w3TZ8rFkcU9qdQjiEYjxCm0cGU7Sa1Cr+430mcGhFDZuagr+89p2UXznKl1ZirjkbiasJTanjTSDuyhQTmN9SAT8zASYhfdMmYZt8CRfWwS17ecP7LqK+0XZSCMosRqOCidr4xPXR0cgJDBiR3gDUA+J4jpLK5VvgUL/EfHixmbGC5qakanUW5ac+4QOuYYRDma5I58cz8zx9JjXScdFnr5XVW/avY/n6iahB2PS5p935j8oREKD2ijxSQIXjM8qLyJaEK0vKq9JXFmuQehsfIxs8jmmgrrbJpMAC1aw4DNT00A+50AlmFwqUhZM1r3OYgn5ARZ4s8bbfU6DDe1lRUCOtKqq8BUpoxHmReXVfbHTs4fDKeR3NMkd47M5kvI55bRi/EYguxZuJ1OlvkNB4SvNKs8fNMksRRFRcpta4OoJGnUAgwfW2ExqZxVQG+b4XsDpyIMIhog0ZbBhsBQakNXDG97gWGgAA4dBDuF2hhwoD4fUc1qVQD/tzaeRgUNHDS1OjTamEBucMzaaDe1AL8rnMTbugitWDMSAFHJRchRyFzqZmDSQaIXhpVjqZelUVfiZSByufGOrSYMyXM4jY9YKFWm5Gt/gPGxPAnmIS9mcFVp1C1RCvZCi4Avbu/GGFMsUx3Q20qSsxO8y3N7GnmHDWzBx85rpbPQmxrIF65R5dnPeClMtVozE17RwdIOu7qGppqcmQXHAKCSTxOsiDKQZYphUstFFeKZLlRUjF5nV4+aOJcakYvKs0WaaxMGzjUqFr1MoXS9r6ngLAd0fAYt94yOb2v6g2kMFislSsmfIWN1a17ENc+FwTrIUqqnFkr8JJtpbly6C95q5jMdBhaKn42I7gL8Re9/wCk0VcLStYO4bvAI+QBmYfgLelvqDMmHqMWXNcmzA6nSx5g6ekzrpJs1NjYkdNO6MHirjtHwH5fhKxBk+KxGVGYa5Rf52/GLB069SmHRaZU3I+0UHQ21B4cJRj/ANVU/d/EQZgG3eHq1B8TEUlPS4JY+mnnHizaLbN2hvAdLWNusLUMCzWN1APO9/ktzAPskASQdBmW/hex+UMLfILEDQG9r266SvVa9X18EynTtDqt/oQDKFeV4Cs7Lma1j8NhbTqfGNezG3U/UyF6aVaNXxQRSzcBa/npK1aY9uN/h38V/mgFy+0VLq38JhDAbQSqCUN7aGClb/CbssD9iX3dtb5rirm5G3Lxk/Yun2XJ6/QTVkg9dCqnjY2jhpkqYzdUwzXPC/eTzMfC4sVQ3Z+FipuAb+BhbGsvrcJYhg7Z9U9tSb5WIHhc2EIIZWJdeKRzRoJxQMe8gDHzSKYaLNK7xTSR/RoLs4dVJHBs4tcWPwggxDZbBw5rU2tfQby+t9BmUDn1ko95asGtmY2iNK6O2lgUcIR43VgYSFbAHicQBzGZCfD9Xacpmi3kt/DgntevRZ/8OtQJ/wDYVZif9oAA7pgvIZ44MyEa6FkYDiVIHjbSD6GzWVBmo1H1uQFfTTu0PD5wnHEZRjNsKk1JmLoygm4DAjTXrOmobMp1F/X0gGvdWFUFQb6HKhHDneBLxiY7E6ql7NIBb3rCqANLtV5f9OAK6AMQpzAG1xezdSL62mcPHzRv8BcDMO3m+wPey/8AdNamTygixAI5ggEehgqBnF1BR3ZZQcttVAfLdrpmJuRp87eJj2ONqTd5P0H9ZZ7lTPGnT/hE0UEC6KAo6AWEaPGyvsp3RbpUFirA5GIuPKxE17N9na3ayUqrFjmNqbAeQtM9HFta1/xHzmlcc9tDbwsv0lkO1lwuGKFsws1zcdDc3HrpNamVXk1aZqXZopXmiiXFgyUrJkpiNJAxXjRXmkzY6uylMttTb6fnFtB3pW7SuNVNhazD4l48pXtX4FPRvqJPadZWojLmsDdRlIFNSD2Sx+LW1jNSaxa30aeYjWw69JtGz6dtapv+5/7TFgjdAe5fofzEbFMRwLcjYcOOo7z4wbnZV6OU2uD4SAMuxC8PP6f0lEAfP8pkobWzmyoxOpsAOWp5zXb8fpMPs5kF+0BUYlbEH4cutv75d8pBa1YPaC1L2uLde+EaeFZhcDQ8yQB6kwL7OUxvWF7i41HPUwnWxeVb6gdPE8BGxLKmHZPi9QQR6gyIaRwuKLXvcWNrX/vrIUm0lT56vVo5xAUXJA8ZWIN28eyg6sfoJQUap49D+2vqJspsDqJzO06K7k5AhKZQ5sQwNvQ3N4Z2Q+WjT8tDqO+OMiqCXgTFidvWIQ89bKqjhoOFo9euQuZdDpp42FiInGwSYMelZgD1F5P3YzNiQzRSW4aKRcVeSBld5JZje2k7xSIMcGIRq0A4s17d3H5yFXZyNxZxpYWVet+Fx1l14wqDqPlFVdgqm7IsAwAtZhoR32P0MMfpnDk3bCqO5HrAf8nMBxR1Cm0tpUXQLSobtubmo7kg8gDoILvERGhqSEGYfY9QKSFBbS3aQcP9wPX0EIiSWUsgZdm4V6dRiy5QfhFwdLnTSdFhcFQcDNXyEnUNTJtfoc2uvhBQEQGsd7Toafs9hluffEGv+UTf0cznqqAEgG45Hr3ydoxSNs/F2pBmDbJJ3YHElrctezbjCm7iAI4TOoI2jjWZSpK8QWsoUtpoTY68TOl2Zh81JAouy2sotr14+MHlR91P4V/KOrEcDH6GClXYNSobbt7ns/qyT5XGhm3aWwcRSogvSdEuq5nBHDgNdb6QKu0ag5xztZzxMejbRNKlgLcpauLMFDaJPSXJih0kyKe+mKDt8IokAWJYopwbTiiimv0fh2Gh8DG2dgkbCZioJs2ttdCbaxRTUHLxm2Sewe4n6CdmMDTFOkci3ZdbgG+p6x4pqeoO29hFR+wAL2+kFmKKHL1GEyiu2Yi/M9IoplVrouTLafARRTU9FOp4yRiilSVoxEUUxFSPORYR4pq+KKnH9+krMUUqjXlqtFFGfoXZzGiii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428596" y="1600203"/>
            <a:ext cx="8501122" cy="2400301"/>
          </a:xfrm>
        </p:spPr>
        <p:txBody>
          <a:bodyPr>
            <a:normAutofit fontScale="70000" lnSpcReduction="20000"/>
          </a:bodyPr>
          <a:lstStyle/>
          <a:p>
            <a:pPr lvl="0" latinLnBrk="0" hangingPunct="0">
              <a:defRPr/>
            </a:pPr>
            <a:r>
              <a:rPr lang="en-US" dirty="0"/>
              <a:t>Friday the 13</a:t>
            </a:r>
            <a:r>
              <a:rPr lang="en-US" baseline="30000" dirty="0"/>
              <a:t>th</a:t>
            </a:r>
            <a:r>
              <a:rPr lang="en-US" dirty="0"/>
              <a:t> is considered an unlucky day </a:t>
            </a:r>
          </a:p>
          <a:p>
            <a:pPr marL="0" lvl="0" indent="0" latinLnBrk="0" hangingPunct="0">
              <a:buNone/>
              <a:defRPr/>
            </a:pPr>
            <a:endParaRPr lang="en-US" dirty="0"/>
          </a:p>
          <a:p>
            <a:pPr lvl="0" latinLnBrk="0" hangingPunct="0">
              <a:defRPr/>
            </a:pPr>
            <a:r>
              <a:rPr lang="en-US" dirty="0"/>
              <a:t>The number 13 has been considered unlucky for a long time</a:t>
            </a:r>
          </a:p>
          <a:p>
            <a:pPr lvl="0" latinLnBrk="0" hangingPunct="0">
              <a:defRPr/>
            </a:pPr>
            <a:endParaRPr lang="en-US" dirty="0"/>
          </a:p>
          <a:p>
            <a:pPr lvl="1" latinLnBrk="0" hangingPunct="0">
              <a:defRPr/>
            </a:pPr>
            <a:r>
              <a:rPr lang="en-US" dirty="0"/>
              <a:t>12 is considered to be the perfect number i.e. 12 months, 12 hours on a clock, etc.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3.bp.blogspot.com/_5_Y6xX-ikgc/TA7DBAuaTGI/AAAAAAAAAAU/NxyLwx3b43A/s1600/no_13th_fl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2374642" cy="3161506"/>
          </a:xfrm>
          <a:prstGeom prst="rect">
            <a:avLst/>
          </a:prstGeom>
          <a:noFill/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214414" y="214290"/>
            <a:ext cx="7472386" cy="100013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algn="ctr" latinLnBrk="0" hangingPunct="0">
              <a:spcBef>
                <a:spcPct val="0"/>
              </a:spcBef>
            </a:pPr>
            <a:r>
              <a:rPr lang="en-US" sz="3200" b="1" spc="50" dirty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More than 80 percent of high-rises lack a 13th floor. </a:t>
            </a:r>
          </a:p>
        </p:txBody>
      </p:sp>
      <p:pic>
        <p:nvPicPr>
          <p:cNvPr id="7" name="Picture 2" descr="http://i895.photobucket.com/albums/ac154/FlyingFinn_photo/Edinburgh_07_2010/Vilnius_Departure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714488"/>
            <a:ext cx="4813136" cy="2643206"/>
          </a:xfrm>
          <a:prstGeom prst="rect">
            <a:avLst/>
          </a:prstGeom>
          <a:noFill/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28596" y="5000636"/>
            <a:ext cx="7472386" cy="100013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algn="ctr" latinLnBrk="0" hangingPunct="0">
              <a:spcBef>
                <a:spcPct val="0"/>
              </a:spcBef>
            </a:pPr>
            <a:r>
              <a:rPr lang="en-US" sz="3200" b="1" spc="50" dirty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Many airplanes don’t have a 13</a:t>
            </a:r>
            <a:r>
              <a:rPr lang="en-US" sz="3200" b="1" spc="50" baseline="30000" dirty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</a:t>
            </a:r>
            <a:r>
              <a:rPr lang="en-US" sz="3200" b="1" spc="50" dirty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aisle.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려청자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고려청자">
      <a:majorFont>
        <a:latin typeface="Georgia"/>
        <a:ea typeface=""/>
        <a:cs typeface=""/>
        <a:font script="Grek" typeface="Arial"/>
        <a:font script="Cyrl" typeface="Arial"/>
        <a:font script="Jpan" typeface="HG明朝E"/>
        <a:font script="Hang" typeface="HY견명조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고려청자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2700000" algn="tl">
              <a:srgbClr val="000000">
                <a:alpha val="43137"/>
              </a:srgbClr>
            </a:outerShdw>
          </a:effectLst>
        </a:effectStyle>
        <a:effectStyle>
          <a:effectLst>
            <a:outerShdw blurRad="38100" dist="38100" dir="3000000" algn="tl">
              <a:srgbClr val="000000">
                <a:alpha val="45490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100000"/>
            </a:lightRig>
          </a:scene3d>
          <a:sp3d contourW="12700" prstMaterial="plastic">
            <a:bevelT w="50800" h="63500"/>
            <a:contourClr>
              <a:srgbClr val="000000">
                <a:alpha val="35294"/>
              </a:srgbClr>
            </a:contourClr>
          </a:sp3d>
        </a:effectStyle>
        <a:effectStyle>
          <a:effectLst>
            <a:outerShdw blurRad="63500" dist="63500" dir="3000000" algn="tl">
              <a:srgbClr val="000000">
                <a:alpha val="50196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bevelT w="101600" h="63500"/>
            <a:contourClr>
              <a:srgbClr val="000000">
                <a:alpha val="40784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5000"/>
                <a:shade val="100000"/>
                <a:hueMod val="100000"/>
                <a:satMod val="100000"/>
              </a:schemeClr>
            </a:gs>
            <a:gs pos="20000">
              <a:schemeClr val="phClr">
                <a:tint val="100000"/>
                <a:shade val="75000"/>
                <a:hueMod val="100000"/>
                <a:satMod val="100000"/>
              </a:schemeClr>
            </a:gs>
            <a:gs pos="55000">
              <a:schemeClr val="phClr">
                <a:tint val="97000"/>
                <a:shade val="100000"/>
                <a:hueMod val="100000"/>
                <a:satMod val="100000"/>
              </a:schemeClr>
            </a:gs>
            <a:gs pos="85000">
              <a:schemeClr val="phClr">
                <a:tint val="100000"/>
                <a:shade val="65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0"/>
                <a:shade val="50000"/>
                <a:hueMod val="100000"/>
                <a:satMod val="100000"/>
              </a:schemeClr>
              <a:schemeClr val="phClr">
                <a:tint val="10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343</TotalTime>
  <Words>164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Georgia</vt:lpstr>
      <vt:lpstr>Verdana</vt:lpstr>
      <vt:lpstr>Wingdings</vt:lpstr>
      <vt:lpstr>Wingdings 2</vt:lpstr>
      <vt:lpstr>고려청자</vt:lpstr>
      <vt:lpstr>Superstitions</vt:lpstr>
      <vt:lpstr>What is a superstition?</vt:lpstr>
      <vt:lpstr>PowerPoint Presentation</vt:lpstr>
      <vt:lpstr>Two Categories of Superstitions</vt:lpstr>
      <vt:lpstr>Cultural Superstitions</vt:lpstr>
      <vt:lpstr>What did you see?</vt:lpstr>
      <vt:lpstr>Common Canadian  Superstitions</vt:lpstr>
      <vt:lpstr>Friday the 13th &amp; #13</vt:lpstr>
      <vt:lpstr>PowerPoint Presentation</vt:lpstr>
      <vt:lpstr>Discussion</vt:lpstr>
      <vt:lpstr>Superstition Fair</vt:lpstr>
      <vt:lpstr>Fortune Telling</vt:lpstr>
    </vt:vector>
  </TitlesOfParts>
  <Company>tourism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Superstitions</dc:title>
  <dc:creator>chan</dc:creator>
  <cp:lastModifiedBy>Reviewer</cp:lastModifiedBy>
  <cp:revision>61</cp:revision>
  <dcterms:created xsi:type="dcterms:W3CDTF">2010-09-07T04:07:39Z</dcterms:created>
  <dcterms:modified xsi:type="dcterms:W3CDTF">2019-10-30T07:34:04Z</dcterms:modified>
</cp:coreProperties>
</file>