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94" r:id="rId8"/>
    <p:sldId id="263" r:id="rId9"/>
    <p:sldId id="281" r:id="rId10"/>
    <p:sldId id="282" r:id="rId11"/>
    <p:sldId id="266" r:id="rId12"/>
    <p:sldId id="283" r:id="rId13"/>
    <p:sldId id="268" r:id="rId14"/>
    <p:sldId id="296" r:id="rId15"/>
    <p:sldId id="297" r:id="rId16"/>
    <p:sldId id="293" r:id="rId17"/>
    <p:sldId id="285" r:id="rId18"/>
    <p:sldId id="291" r:id="rId19"/>
    <p:sldId id="284" r:id="rId20"/>
    <p:sldId id="278" r:id="rId21"/>
    <p:sldId id="295" r:id="rId22"/>
    <p:sldId id="269" r:id="rId23"/>
    <p:sldId id="279" r:id="rId24"/>
    <p:sldId id="280" r:id="rId25"/>
    <p:sldId id="298" r:id="rId26"/>
    <p:sldId id="271" r:id="rId27"/>
    <p:sldId id="288" r:id="rId28"/>
    <p:sldId id="292" r:id="rId29"/>
    <p:sldId id="270" r:id="rId30"/>
    <p:sldId id="300" r:id="rId31"/>
    <p:sldId id="299" r:id="rId32"/>
    <p:sldId id="273" r:id="rId33"/>
    <p:sldId id="301" r:id="rId34"/>
    <p:sldId id="277" r:id="rId35"/>
    <p:sldId id="26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10" d="100"/>
          <a:sy n="110"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4/19/2023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4/19/2023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4/19/2023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hesauru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papago.nav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apago.naver.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apago.naver.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ordtun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02E7-4FFB-49A3-B68C-AA2C59EE577F}"/>
              </a:ext>
            </a:extLst>
          </p:cNvPr>
          <p:cNvSpPr>
            <a:spLocks noGrp="1"/>
          </p:cNvSpPr>
          <p:nvPr>
            <p:ph type="ctrTitle"/>
          </p:nvPr>
        </p:nvSpPr>
        <p:spPr/>
        <p:txBody>
          <a:bodyPr/>
          <a:lstStyle/>
          <a:p>
            <a:r>
              <a:rPr lang="en-CA" dirty="0"/>
              <a:t>Paraphrasing  &amp; Summarizing</a:t>
            </a:r>
          </a:p>
        </p:txBody>
      </p:sp>
      <p:sp>
        <p:nvSpPr>
          <p:cNvPr id="3" name="Subtitle 2">
            <a:extLst>
              <a:ext uri="{FF2B5EF4-FFF2-40B4-BE49-F238E27FC236}">
                <a16:creationId xmlns:a16="http://schemas.microsoft.com/office/drawing/2014/main" id="{40FDA3F6-F660-47C3-93FF-7F267726EF7B}"/>
              </a:ext>
            </a:extLst>
          </p:cNvPr>
          <p:cNvSpPr>
            <a:spLocks noGrp="1"/>
          </p:cNvSpPr>
          <p:nvPr>
            <p:ph type="subTitle" idx="1"/>
          </p:nvPr>
        </p:nvSpPr>
        <p:spPr/>
        <p:txBody>
          <a:bodyPr/>
          <a:lstStyle/>
          <a:p>
            <a:r>
              <a:rPr lang="en-CA" dirty="0"/>
              <a:t>And… Plagiarism… </a:t>
            </a:r>
          </a:p>
        </p:txBody>
      </p:sp>
    </p:spTree>
    <p:extLst>
      <p:ext uri="{BB962C8B-B14F-4D97-AF65-F5344CB8AC3E}">
        <p14:creationId xmlns:p14="http://schemas.microsoft.com/office/powerpoint/2010/main" val="417337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6EF5-42B4-4843-9880-8BCBB7B26A4C}"/>
              </a:ext>
            </a:extLst>
          </p:cNvPr>
          <p:cNvSpPr>
            <a:spLocks noGrp="1"/>
          </p:cNvSpPr>
          <p:nvPr>
            <p:ph type="title"/>
          </p:nvPr>
        </p:nvSpPr>
        <p:spPr/>
        <p:txBody>
          <a:bodyPr/>
          <a:lstStyle/>
          <a:p>
            <a:r>
              <a:rPr lang="en-US" dirty="0"/>
              <a:t>Synonyms</a:t>
            </a:r>
          </a:p>
        </p:txBody>
      </p:sp>
      <p:sp>
        <p:nvSpPr>
          <p:cNvPr id="3" name="Content Placeholder 2">
            <a:extLst>
              <a:ext uri="{FF2B5EF4-FFF2-40B4-BE49-F238E27FC236}">
                <a16:creationId xmlns:a16="http://schemas.microsoft.com/office/drawing/2014/main" id="{8FC001B7-7131-4AB8-8A35-1DF92204F8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35D6F1-EC9C-40B6-8E61-F2329484C4AF}"/>
              </a:ext>
            </a:extLst>
          </p:cNvPr>
          <p:cNvPicPr>
            <a:picLocks noChangeAspect="1"/>
          </p:cNvPicPr>
          <p:nvPr/>
        </p:nvPicPr>
        <p:blipFill rotWithShape="1">
          <a:blip r:embed="rId2"/>
          <a:srcRect l="7344" t="38249" r="39418" b="25933"/>
          <a:stretch/>
        </p:blipFill>
        <p:spPr>
          <a:xfrm>
            <a:off x="4643347" y="1673726"/>
            <a:ext cx="7379854" cy="3310076"/>
          </a:xfrm>
          <a:prstGeom prst="rect">
            <a:avLst/>
          </a:prstGeom>
        </p:spPr>
      </p:pic>
    </p:spTree>
    <p:extLst>
      <p:ext uri="{BB962C8B-B14F-4D97-AF65-F5344CB8AC3E}">
        <p14:creationId xmlns:p14="http://schemas.microsoft.com/office/powerpoint/2010/main" val="43418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6ABC-37A5-4F0F-B988-B78AFD71F274}"/>
              </a:ext>
            </a:extLst>
          </p:cNvPr>
          <p:cNvSpPr>
            <a:spLocks noGrp="1"/>
          </p:cNvSpPr>
          <p:nvPr>
            <p:ph type="title"/>
          </p:nvPr>
        </p:nvSpPr>
        <p:spPr/>
        <p:txBody>
          <a:bodyPr/>
          <a:lstStyle/>
          <a:p>
            <a:r>
              <a:rPr lang="en-CA" dirty="0"/>
              <a:t>Paraphrase with synonyms</a:t>
            </a:r>
          </a:p>
        </p:txBody>
      </p:sp>
      <p:sp>
        <p:nvSpPr>
          <p:cNvPr id="3" name="Content Placeholder 2">
            <a:extLst>
              <a:ext uri="{FF2B5EF4-FFF2-40B4-BE49-F238E27FC236}">
                <a16:creationId xmlns:a16="http://schemas.microsoft.com/office/drawing/2014/main" id="{4ED28519-1E37-400B-9CD6-CD55C8DC2F6A}"/>
              </a:ext>
            </a:extLst>
          </p:cNvPr>
          <p:cNvSpPr>
            <a:spLocks noGrp="1"/>
          </p:cNvSpPr>
          <p:nvPr>
            <p:ph idx="1"/>
          </p:nvPr>
        </p:nvSpPr>
        <p:spPr>
          <a:xfrm>
            <a:off x="5021496" y="479296"/>
            <a:ext cx="6281873" cy="5899408"/>
          </a:xfrm>
        </p:spPr>
        <p:txBody>
          <a:bodyPr>
            <a:normAutofit/>
          </a:bodyPr>
          <a:lstStyle/>
          <a:p>
            <a:endParaRPr lang="en-CA" b="1" dirty="0"/>
          </a:p>
          <a:p>
            <a:r>
              <a:rPr lang="en-CA" b="1" dirty="0"/>
              <a:t>More than half </a:t>
            </a:r>
            <a:r>
              <a:rPr lang="en-CA" dirty="0"/>
              <a:t>of the teachers interviewed </a:t>
            </a:r>
            <a:r>
              <a:rPr lang="en-CA" b="1" dirty="0"/>
              <a:t>said</a:t>
            </a:r>
            <a:r>
              <a:rPr lang="en-CA" dirty="0"/>
              <a:t> that they </a:t>
            </a:r>
            <a:r>
              <a:rPr lang="en-CA" b="1" dirty="0"/>
              <a:t>helped</a:t>
            </a:r>
            <a:r>
              <a:rPr lang="en-CA" dirty="0"/>
              <a:t> students </a:t>
            </a:r>
            <a:r>
              <a:rPr lang="en-CA" b="1" dirty="0"/>
              <a:t>after regular class hours.</a:t>
            </a:r>
          </a:p>
          <a:p>
            <a:endParaRPr lang="en-CA" b="1" dirty="0"/>
          </a:p>
          <a:p>
            <a:r>
              <a:rPr lang="en-CA" b="1" dirty="0"/>
              <a:t>Although</a:t>
            </a:r>
            <a:r>
              <a:rPr lang="en-CA" dirty="0"/>
              <a:t> there is </a:t>
            </a:r>
            <a:r>
              <a:rPr lang="en-CA" b="1" dirty="0"/>
              <a:t>general consensus </a:t>
            </a:r>
            <a:r>
              <a:rPr lang="en-CA" dirty="0"/>
              <a:t>amongst researchers that high-stakes testing in South Korea is </a:t>
            </a:r>
            <a:r>
              <a:rPr lang="en-CA" b="1" dirty="0"/>
              <a:t>holding </a:t>
            </a:r>
            <a:r>
              <a:rPr lang="en-CA" b="1"/>
              <a:t>back the </a:t>
            </a:r>
            <a:r>
              <a:rPr lang="en-CA" b="1" dirty="0"/>
              <a:t>system</a:t>
            </a:r>
            <a:r>
              <a:rPr lang="en-CA" dirty="0"/>
              <a:t>, few agree on </a:t>
            </a:r>
            <a:r>
              <a:rPr lang="en-CA" b="1" dirty="0"/>
              <a:t>which future directions should be taken. </a:t>
            </a:r>
          </a:p>
          <a:p>
            <a:endParaRPr lang="en-CA" b="1" dirty="0"/>
          </a:p>
          <a:p>
            <a:r>
              <a:rPr lang="en-CA" dirty="0"/>
              <a:t>At present, there are 5 times more non-native English speakers than native speakers in the world. </a:t>
            </a:r>
          </a:p>
          <a:p>
            <a:endParaRPr lang="en-CA" b="1" dirty="0"/>
          </a:p>
          <a:p>
            <a:r>
              <a:rPr lang="en-CA" dirty="0"/>
              <a:t>Although a great deal of research has been done which has looked at effective language learners, research into effective language teaching is still in its infancy.</a:t>
            </a:r>
            <a:endParaRPr lang="en-CA" b="1" dirty="0"/>
          </a:p>
        </p:txBody>
      </p:sp>
      <p:sp>
        <p:nvSpPr>
          <p:cNvPr id="4" name="Rectangle 3">
            <a:extLst>
              <a:ext uri="{FF2B5EF4-FFF2-40B4-BE49-F238E27FC236}">
                <a16:creationId xmlns:a16="http://schemas.microsoft.com/office/drawing/2014/main" id="{B1137EEC-5A09-4A2B-A7BD-16FCC0921946}"/>
              </a:ext>
            </a:extLst>
          </p:cNvPr>
          <p:cNvSpPr/>
          <p:nvPr/>
        </p:nvSpPr>
        <p:spPr>
          <a:xfrm>
            <a:off x="1690009" y="5672980"/>
            <a:ext cx="2526333" cy="923330"/>
          </a:xfrm>
          <a:prstGeom prst="rect">
            <a:avLst/>
          </a:prstGeom>
        </p:spPr>
        <p:txBody>
          <a:bodyPr wrap="none">
            <a:spAutoFit/>
          </a:bodyPr>
          <a:lstStyle/>
          <a:p>
            <a:r>
              <a:rPr lang="en-CA" dirty="0">
                <a:hlinkClick r:id="rId2"/>
              </a:rPr>
              <a:t>www.thesaurus.com</a:t>
            </a:r>
            <a:endParaRPr lang="en-CA" dirty="0"/>
          </a:p>
          <a:p>
            <a:endParaRPr lang="en-CA" dirty="0"/>
          </a:p>
          <a:p>
            <a:r>
              <a:rPr lang="en-CA" dirty="0">
                <a:solidFill>
                  <a:schemeClr val="accent2"/>
                </a:solidFill>
              </a:rPr>
              <a:t>MS Word – Right Click</a:t>
            </a:r>
          </a:p>
        </p:txBody>
      </p:sp>
    </p:spTree>
    <p:extLst>
      <p:ext uri="{BB962C8B-B14F-4D97-AF65-F5344CB8AC3E}">
        <p14:creationId xmlns:p14="http://schemas.microsoft.com/office/powerpoint/2010/main" val="39367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55527-24AB-4FE3-96FD-D407E40DB97C}"/>
              </a:ext>
            </a:extLst>
          </p:cNvPr>
          <p:cNvSpPr>
            <a:spLocks noGrp="1"/>
          </p:cNvSpPr>
          <p:nvPr>
            <p:ph type="ctrTitle"/>
          </p:nvPr>
        </p:nvSpPr>
        <p:spPr/>
        <p:txBody>
          <a:bodyPr/>
          <a:lstStyle/>
          <a:p>
            <a:r>
              <a:rPr lang="en-US" dirty="0"/>
              <a:t>Task </a:t>
            </a:r>
          </a:p>
        </p:txBody>
      </p:sp>
      <p:sp>
        <p:nvSpPr>
          <p:cNvPr id="5" name="Subtitle 4">
            <a:extLst>
              <a:ext uri="{FF2B5EF4-FFF2-40B4-BE49-F238E27FC236}">
                <a16:creationId xmlns:a16="http://schemas.microsoft.com/office/drawing/2014/main" id="{B33EB388-63D2-4A10-BB0F-8921D2678D7B}"/>
              </a:ext>
            </a:extLst>
          </p:cNvPr>
          <p:cNvSpPr>
            <a:spLocks noGrp="1"/>
          </p:cNvSpPr>
          <p:nvPr>
            <p:ph type="subTitle" idx="1"/>
          </p:nvPr>
        </p:nvSpPr>
        <p:spPr/>
        <p:txBody>
          <a:bodyPr/>
          <a:lstStyle/>
          <a:p>
            <a:r>
              <a:rPr lang="en-US" dirty="0"/>
              <a:t>Paraphrasing using online translation</a:t>
            </a:r>
          </a:p>
        </p:txBody>
      </p:sp>
    </p:spTree>
    <p:extLst>
      <p:ext uri="{BB962C8B-B14F-4D97-AF65-F5344CB8AC3E}">
        <p14:creationId xmlns:p14="http://schemas.microsoft.com/office/powerpoint/2010/main" val="378435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2BB5-0A59-4A81-8CC2-D5111D87E8FF}"/>
              </a:ext>
            </a:extLst>
          </p:cNvPr>
          <p:cNvSpPr>
            <a:spLocks noGrp="1"/>
          </p:cNvSpPr>
          <p:nvPr>
            <p:ph type="title"/>
          </p:nvPr>
        </p:nvSpPr>
        <p:spPr/>
        <p:txBody>
          <a:bodyPr/>
          <a:lstStyle/>
          <a:p>
            <a:r>
              <a:rPr lang="en-CA" dirty="0"/>
              <a:t>Paraphrase by translation</a:t>
            </a:r>
          </a:p>
        </p:txBody>
      </p:sp>
      <p:sp>
        <p:nvSpPr>
          <p:cNvPr id="3" name="Content Placeholder 2">
            <a:extLst>
              <a:ext uri="{FF2B5EF4-FFF2-40B4-BE49-F238E27FC236}">
                <a16:creationId xmlns:a16="http://schemas.microsoft.com/office/drawing/2014/main" id="{D88190FB-C543-45F9-9004-CD82CB15B229}"/>
              </a:ext>
            </a:extLst>
          </p:cNvPr>
          <p:cNvSpPr>
            <a:spLocks noGrp="1"/>
          </p:cNvSpPr>
          <p:nvPr>
            <p:ph idx="1"/>
          </p:nvPr>
        </p:nvSpPr>
        <p:spPr/>
        <p:txBody>
          <a:bodyPr>
            <a:normAutofit/>
          </a:bodyPr>
          <a:lstStyle/>
          <a:p>
            <a:r>
              <a:rPr lang="en-CA" dirty="0">
                <a:highlight>
                  <a:srgbClr val="FFFF00"/>
                </a:highlight>
              </a:rPr>
              <a:t>In recent years</a:t>
            </a:r>
            <a:r>
              <a:rPr lang="en-CA" dirty="0"/>
              <a:t>, </a:t>
            </a:r>
            <a:r>
              <a:rPr lang="en-CA" dirty="0">
                <a:highlight>
                  <a:srgbClr val="FFFF00"/>
                </a:highlight>
              </a:rPr>
              <a:t>various</a:t>
            </a:r>
            <a:r>
              <a:rPr lang="en-CA" dirty="0"/>
              <a:t> researchers </a:t>
            </a:r>
            <a:r>
              <a:rPr lang="en-CA" dirty="0">
                <a:highlight>
                  <a:srgbClr val="FFFF00"/>
                </a:highlight>
              </a:rPr>
              <a:t>have cautioned </a:t>
            </a:r>
            <a:r>
              <a:rPr lang="en-CA" dirty="0"/>
              <a:t>about teachers developing an </a:t>
            </a:r>
            <a:r>
              <a:rPr lang="en-CA" dirty="0">
                <a:highlight>
                  <a:srgbClr val="FFFF00"/>
                </a:highlight>
              </a:rPr>
              <a:t>overreliance on the use of technology</a:t>
            </a:r>
            <a:r>
              <a:rPr lang="en-CA" dirty="0"/>
              <a:t> in their lessons. </a:t>
            </a:r>
          </a:p>
          <a:p>
            <a:r>
              <a:rPr lang="en-CA" dirty="0"/>
              <a:t>Recently,… warned …relying too much on technology in their classroom.</a:t>
            </a:r>
          </a:p>
          <a:p>
            <a:r>
              <a:rPr lang="en-US" dirty="0"/>
              <a:t>Language teachers play a key role in supporting their students in their language learning efforts by reflecting on and modelling what learners know and how languages can be learnt.</a:t>
            </a:r>
          </a:p>
          <a:p>
            <a:endParaRPr lang="en-US" dirty="0"/>
          </a:p>
          <a:p>
            <a:r>
              <a:rPr lang="en-US" dirty="0">
                <a:highlight>
                  <a:srgbClr val="00FF00"/>
                </a:highlight>
              </a:rPr>
              <a:t>Over the past 15 years, learner agency </a:t>
            </a:r>
            <a:r>
              <a:rPr lang="en-US" dirty="0"/>
              <a:t>is being increasingly </a:t>
            </a:r>
            <a:r>
              <a:rPr lang="en-US" dirty="0">
                <a:highlight>
                  <a:srgbClr val="FFFF00"/>
                </a:highlight>
              </a:rPr>
              <a:t>acknowledged by scholars as a key construct </a:t>
            </a:r>
            <a:r>
              <a:rPr lang="en-US" dirty="0"/>
              <a:t>in language-learning processes and for </a:t>
            </a:r>
            <a:r>
              <a:rPr lang="en-US" dirty="0">
                <a:highlight>
                  <a:srgbClr val="00FF00"/>
                </a:highlight>
              </a:rPr>
              <a:t>language-learner identities</a:t>
            </a:r>
            <a:r>
              <a:rPr lang="en-US" dirty="0"/>
              <a:t>.</a:t>
            </a:r>
            <a:endParaRPr lang="en-CA" dirty="0"/>
          </a:p>
        </p:txBody>
      </p:sp>
      <p:sp>
        <p:nvSpPr>
          <p:cNvPr id="4" name="Rectangle 3">
            <a:extLst>
              <a:ext uri="{FF2B5EF4-FFF2-40B4-BE49-F238E27FC236}">
                <a16:creationId xmlns:a16="http://schemas.microsoft.com/office/drawing/2014/main" id="{7E6A27F4-E96E-4F1A-A9F9-B4F042DDAFD2}"/>
              </a:ext>
            </a:extLst>
          </p:cNvPr>
          <p:cNvSpPr/>
          <p:nvPr/>
        </p:nvSpPr>
        <p:spPr>
          <a:xfrm>
            <a:off x="1116838" y="5512046"/>
            <a:ext cx="3042564" cy="369332"/>
          </a:xfrm>
          <a:prstGeom prst="rect">
            <a:avLst/>
          </a:prstGeom>
        </p:spPr>
        <p:txBody>
          <a:bodyPr wrap="none">
            <a:spAutoFit/>
          </a:bodyPr>
          <a:lstStyle/>
          <a:p>
            <a:r>
              <a:rPr lang="en-CA" dirty="0">
                <a:hlinkClick r:id="rId2"/>
              </a:rPr>
              <a:t>https://papago.naver.com/</a:t>
            </a:r>
          </a:p>
        </p:txBody>
      </p:sp>
      <p:sp>
        <p:nvSpPr>
          <p:cNvPr id="5" name="Rectangle 4">
            <a:extLst>
              <a:ext uri="{FF2B5EF4-FFF2-40B4-BE49-F238E27FC236}">
                <a16:creationId xmlns:a16="http://schemas.microsoft.com/office/drawing/2014/main" id="{1C6A1E32-66D8-4891-BCC1-B75ABC009374}"/>
              </a:ext>
            </a:extLst>
          </p:cNvPr>
          <p:cNvSpPr/>
          <p:nvPr/>
        </p:nvSpPr>
        <p:spPr>
          <a:xfrm>
            <a:off x="888631" y="6051808"/>
            <a:ext cx="3316549" cy="369332"/>
          </a:xfrm>
          <a:prstGeom prst="rect">
            <a:avLst/>
          </a:prstGeom>
        </p:spPr>
        <p:txBody>
          <a:bodyPr wrap="none">
            <a:spAutoFit/>
          </a:bodyPr>
          <a:lstStyle/>
          <a:p>
            <a:r>
              <a:rPr lang="en-US" dirty="0">
                <a:hlinkClick r:id="rId3"/>
              </a:rPr>
              <a:t>https://translate.google.com/</a:t>
            </a:r>
            <a:endParaRPr lang="en-US" dirty="0"/>
          </a:p>
        </p:txBody>
      </p:sp>
    </p:spTree>
    <p:extLst>
      <p:ext uri="{BB962C8B-B14F-4D97-AF65-F5344CB8AC3E}">
        <p14:creationId xmlns:p14="http://schemas.microsoft.com/office/powerpoint/2010/main" val="364905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2BB5-0A59-4A81-8CC2-D5111D87E8FF}"/>
              </a:ext>
            </a:extLst>
          </p:cNvPr>
          <p:cNvSpPr>
            <a:spLocks noGrp="1"/>
          </p:cNvSpPr>
          <p:nvPr>
            <p:ph type="title"/>
          </p:nvPr>
        </p:nvSpPr>
        <p:spPr/>
        <p:txBody>
          <a:bodyPr/>
          <a:lstStyle/>
          <a:p>
            <a:r>
              <a:rPr lang="en-CA" dirty="0"/>
              <a:t>Paraphrase by translation</a:t>
            </a:r>
          </a:p>
        </p:txBody>
      </p:sp>
      <p:sp>
        <p:nvSpPr>
          <p:cNvPr id="3" name="Content Placeholder 2">
            <a:extLst>
              <a:ext uri="{FF2B5EF4-FFF2-40B4-BE49-F238E27FC236}">
                <a16:creationId xmlns:a16="http://schemas.microsoft.com/office/drawing/2014/main" id="{D88190FB-C543-45F9-9004-CD82CB15B229}"/>
              </a:ext>
            </a:extLst>
          </p:cNvPr>
          <p:cNvSpPr>
            <a:spLocks noGrp="1"/>
          </p:cNvSpPr>
          <p:nvPr>
            <p:ph idx="1"/>
          </p:nvPr>
        </p:nvSpPr>
        <p:spPr/>
        <p:txBody>
          <a:bodyPr/>
          <a:lstStyle/>
          <a:p>
            <a:r>
              <a:rPr lang="en-CA" dirty="0"/>
              <a:t>In recent years, various researchers have cautioned about teachers developing an overreliance on the use of technology in their lessons. </a:t>
            </a:r>
          </a:p>
          <a:p>
            <a:endParaRPr lang="en-CA" dirty="0"/>
          </a:p>
          <a:p>
            <a:r>
              <a:rPr lang="en-US" dirty="0"/>
              <a:t>Language teachers play a key role in supporting their students in their language learning efforts by reflecting on and modelling what learners know and how languages can be learnt.</a:t>
            </a:r>
          </a:p>
          <a:p>
            <a:endParaRPr lang="en-US" dirty="0"/>
          </a:p>
          <a:p>
            <a:r>
              <a:rPr lang="en-US" dirty="0"/>
              <a:t>Although addressed by second language scholars only in the past decade and half, learner agency is increasingly regarded as a fundamental construct in language-learning processes and for language-learner identities.</a:t>
            </a:r>
            <a:endParaRPr lang="en-CA" dirty="0"/>
          </a:p>
        </p:txBody>
      </p:sp>
      <p:sp>
        <p:nvSpPr>
          <p:cNvPr id="4" name="Rectangle 3">
            <a:extLst>
              <a:ext uri="{FF2B5EF4-FFF2-40B4-BE49-F238E27FC236}">
                <a16:creationId xmlns:a16="http://schemas.microsoft.com/office/drawing/2014/main" id="{7E6A27F4-E96E-4F1A-A9F9-B4F042DDAFD2}"/>
              </a:ext>
            </a:extLst>
          </p:cNvPr>
          <p:cNvSpPr/>
          <p:nvPr/>
        </p:nvSpPr>
        <p:spPr>
          <a:xfrm>
            <a:off x="1116838" y="5512046"/>
            <a:ext cx="3042564" cy="369332"/>
          </a:xfrm>
          <a:prstGeom prst="rect">
            <a:avLst/>
          </a:prstGeom>
        </p:spPr>
        <p:txBody>
          <a:bodyPr wrap="none">
            <a:spAutoFit/>
          </a:bodyPr>
          <a:lstStyle/>
          <a:p>
            <a:r>
              <a:rPr lang="en-CA" dirty="0">
                <a:hlinkClick r:id="rId2"/>
              </a:rPr>
              <a:t>https://papago.naver.com/</a:t>
            </a:r>
          </a:p>
        </p:txBody>
      </p:sp>
    </p:spTree>
    <p:extLst>
      <p:ext uri="{BB962C8B-B14F-4D97-AF65-F5344CB8AC3E}">
        <p14:creationId xmlns:p14="http://schemas.microsoft.com/office/powerpoint/2010/main" val="307975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1FAA-C2D8-75A9-A8A9-F3B55A593ACA}"/>
              </a:ext>
            </a:extLst>
          </p:cNvPr>
          <p:cNvSpPr>
            <a:spLocks noGrp="1"/>
          </p:cNvSpPr>
          <p:nvPr>
            <p:ph type="title"/>
          </p:nvPr>
        </p:nvSpPr>
        <p:spPr/>
        <p:txBody>
          <a:bodyPr/>
          <a:lstStyle/>
          <a:p>
            <a:r>
              <a:rPr lang="en-CA" dirty="0"/>
              <a:t>Paraphrase by translation</a:t>
            </a:r>
            <a:endParaRPr lang="en-GB" dirty="0"/>
          </a:p>
        </p:txBody>
      </p:sp>
      <p:sp>
        <p:nvSpPr>
          <p:cNvPr id="3" name="Content Placeholder 2">
            <a:extLst>
              <a:ext uri="{FF2B5EF4-FFF2-40B4-BE49-F238E27FC236}">
                <a16:creationId xmlns:a16="http://schemas.microsoft.com/office/drawing/2014/main" id="{5BDB113E-CD1D-917F-7EF3-A6D2DBD36BAE}"/>
              </a:ext>
            </a:extLst>
          </p:cNvPr>
          <p:cNvSpPr>
            <a:spLocks noGrp="1"/>
          </p:cNvSpPr>
          <p:nvPr>
            <p:ph idx="1"/>
          </p:nvPr>
        </p:nvSpPr>
        <p:spPr/>
        <p:txBody>
          <a:bodyPr/>
          <a:lstStyle/>
          <a:p>
            <a:r>
              <a:rPr lang="en-GB" sz="1800" b="0" i="0" u="none" strike="noStrike" baseline="0" dirty="0">
                <a:solidFill>
                  <a:srgbClr val="000000"/>
                </a:solidFill>
                <a:latin typeface="Times New Roman" panose="02020603050405020304" pitchFamily="18" charset="0"/>
              </a:rPr>
              <a:t>Historically, English has been tied to Western countries (predominantly the USA and the UK) and native speakers of the language (Davies, 2003; </a:t>
            </a:r>
            <a:r>
              <a:rPr lang="en-GB" sz="1800" b="0" i="0" u="none" strike="noStrike" baseline="0" dirty="0" err="1">
                <a:solidFill>
                  <a:srgbClr val="000000"/>
                </a:solidFill>
                <a:latin typeface="Times New Roman" panose="02020603050405020304" pitchFamily="18" charset="0"/>
              </a:rPr>
              <a:t>Dewaele</a:t>
            </a:r>
            <a:r>
              <a:rPr lang="en-GB" sz="1800" b="0" i="0" u="none" strike="noStrike" baseline="0" dirty="0">
                <a:solidFill>
                  <a:srgbClr val="000000"/>
                </a:solidFill>
                <a:latin typeface="Times New Roman" panose="02020603050405020304" pitchFamily="18" charset="0"/>
              </a:rPr>
              <a:t>, 2018), and for a long time, the West has greatly benefited from propagating Western knowledge about language learning, teaching, and teacher education, and disparaging local input (Kumaravadivelu, 2012). </a:t>
            </a:r>
          </a:p>
          <a:p>
            <a:endParaRPr lang="en-GB" dirty="0">
              <a:solidFill>
                <a:srgbClr val="000000"/>
              </a:solidFill>
              <a:latin typeface="Times New Roman" panose="02020603050405020304" pitchFamily="18" charset="0"/>
            </a:endParaRPr>
          </a:p>
          <a:p>
            <a:r>
              <a:rPr lang="en-GB" sz="1800" b="0" i="0" u="none" strike="noStrike" baseline="0" dirty="0">
                <a:solidFill>
                  <a:srgbClr val="000000"/>
                </a:solidFill>
                <a:latin typeface="Times New Roman" panose="02020603050405020304" pitchFamily="18" charset="0"/>
              </a:rPr>
              <a:t>Transmission approaches have lost popularity over the years as they have been widely criticized for placing teacher-learners in the position as passive recipients of knowledge passed down to them from a ‘master’ teacher who then evaluates them based on their understanding of course content. </a:t>
            </a:r>
            <a:endParaRPr lang="en-GB" dirty="0"/>
          </a:p>
        </p:txBody>
      </p:sp>
      <p:sp>
        <p:nvSpPr>
          <p:cNvPr id="4" name="Rectangle 3">
            <a:extLst>
              <a:ext uri="{FF2B5EF4-FFF2-40B4-BE49-F238E27FC236}">
                <a16:creationId xmlns:a16="http://schemas.microsoft.com/office/drawing/2014/main" id="{B7BA339C-067F-1C37-D38B-2C78DEF34F14}"/>
              </a:ext>
            </a:extLst>
          </p:cNvPr>
          <p:cNvSpPr/>
          <p:nvPr/>
        </p:nvSpPr>
        <p:spPr>
          <a:xfrm>
            <a:off x="1116838" y="5512046"/>
            <a:ext cx="3042564" cy="369332"/>
          </a:xfrm>
          <a:prstGeom prst="rect">
            <a:avLst/>
          </a:prstGeom>
        </p:spPr>
        <p:txBody>
          <a:bodyPr wrap="none">
            <a:spAutoFit/>
          </a:bodyPr>
          <a:lstStyle/>
          <a:p>
            <a:r>
              <a:rPr lang="en-CA" dirty="0">
                <a:hlinkClick r:id="rId2"/>
              </a:rPr>
              <a:t>https://papago.naver.com/</a:t>
            </a:r>
          </a:p>
        </p:txBody>
      </p:sp>
      <p:sp>
        <p:nvSpPr>
          <p:cNvPr id="5" name="Rectangle 4">
            <a:extLst>
              <a:ext uri="{FF2B5EF4-FFF2-40B4-BE49-F238E27FC236}">
                <a16:creationId xmlns:a16="http://schemas.microsoft.com/office/drawing/2014/main" id="{7A1F9DFD-73F3-5D23-72D5-1911BB16A34F}"/>
              </a:ext>
            </a:extLst>
          </p:cNvPr>
          <p:cNvSpPr/>
          <p:nvPr/>
        </p:nvSpPr>
        <p:spPr>
          <a:xfrm>
            <a:off x="1891538" y="6051808"/>
            <a:ext cx="1133644" cy="369332"/>
          </a:xfrm>
          <a:prstGeom prst="rect">
            <a:avLst/>
          </a:prstGeom>
        </p:spPr>
        <p:txBody>
          <a:bodyPr wrap="none">
            <a:spAutoFit/>
          </a:bodyPr>
          <a:lstStyle/>
          <a:p>
            <a:r>
              <a:rPr lang="en-CA" dirty="0"/>
              <a:t>ChatGPT</a:t>
            </a:r>
            <a:endParaRPr lang="en-CA" dirty="0">
              <a:hlinkClick r:id="rId2"/>
            </a:endParaRPr>
          </a:p>
        </p:txBody>
      </p:sp>
    </p:spTree>
    <p:extLst>
      <p:ext uri="{BB962C8B-B14F-4D97-AF65-F5344CB8AC3E}">
        <p14:creationId xmlns:p14="http://schemas.microsoft.com/office/powerpoint/2010/main" val="210601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2702-492C-4E01-A1EA-D011E714B835}"/>
              </a:ext>
            </a:extLst>
          </p:cNvPr>
          <p:cNvSpPr>
            <a:spLocks noGrp="1"/>
          </p:cNvSpPr>
          <p:nvPr>
            <p:ph type="title"/>
          </p:nvPr>
        </p:nvSpPr>
        <p:spPr/>
        <p:txBody>
          <a:bodyPr/>
          <a:lstStyle/>
          <a:p>
            <a:r>
              <a:rPr lang="en-GB" dirty="0"/>
              <a:t>Another possibly helpful tool… </a:t>
            </a:r>
          </a:p>
        </p:txBody>
      </p:sp>
      <p:sp>
        <p:nvSpPr>
          <p:cNvPr id="3" name="Content Placeholder 2">
            <a:extLst>
              <a:ext uri="{FF2B5EF4-FFF2-40B4-BE49-F238E27FC236}">
                <a16:creationId xmlns:a16="http://schemas.microsoft.com/office/drawing/2014/main" id="{50D16E57-ACC0-46B8-B553-714D77CDC394}"/>
              </a:ext>
            </a:extLst>
          </p:cNvPr>
          <p:cNvSpPr>
            <a:spLocks noGrp="1"/>
          </p:cNvSpPr>
          <p:nvPr>
            <p:ph idx="1"/>
          </p:nvPr>
        </p:nvSpPr>
        <p:spPr/>
        <p:txBody>
          <a:bodyPr/>
          <a:lstStyle/>
          <a:p>
            <a:endParaRPr lang="en-GB" dirty="0"/>
          </a:p>
        </p:txBody>
      </p:sp>
      <p:pic>
        <p:nvPicPr>
          <p:cNvPr id="1026" name="Picture 2" descr="Wordtune Review [2022] Pros &amp; Cons, Alternatives">
            <a:hlinkClick r:id="rId2"/>
            <a:extLst>
              <a:ext uri="{FF2B5EF4-FFF2-40B4-BE49-F238E27FC236}">
                <a16:creationId xmlns:a16="http://schemas.microsoft.com/office/drawing/2014/main" id="{5192ABAD-F812-431A-9390-5276B102D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522" y="2349925"/>
            <a:ext cx="7065721" cy="245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0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55527-24AB-4FE3-96FD-D407E40DB97C}"/>
              </a:ext>
            </a:extLst>
          </p:cNvPr>
          <p:cNvSpPr>
            <a:spLocks noGrp="1"/>
          </p:cNvSpPr>
          <p:nvPr>
            <p:ph type="ctrTitle"/>
          </p:nvPr>
        </p:nvSpPr>
        <p:spPr/>
        <p:txBody>
          <a:bodyPr/>
          <a:lstStyle/>
          <a:p>
            <a:r>
              <a:rPr lang="en-US" dirty="0"/>
              <a:t>Task </a:t>
            </a:r>
          </a:p>
        </p:txBody>
      </p:sp>
      <p:sp>
        <p:nvSpPr>
          <p:cNvPr id="5" name="Subtitle 4">
            <a:extLst>
              <a:ext uri="{FF2B5EF4-FFF2-40B4-BE49-F238E27FC236}">
                <a16:creationId xmlns:a16="http://schemas.microsoft.com/office/drawing/2014/main" id="{B33EB388-63D2-4A10-BB0F-8921D2678D7B}"/>
              </a:ext>
            </a:extLst>
          </p:cNvPr>
          <p:cNvSpPr>
            <a:spLocks noGrp="1"/>
          </p:cNvSpPr>
          <p:nvPr>
            <p:ph type="subTitle" idx="1"/>
          </p:nvPr>
        </p:nvSpPr>
        <p:spPr/>
        <p:txBody>
          <a:bodyPr/>
          <a:lstStyle/>
          <a:p>
            <a:r>
              <a:rPr lang="en-US" dirty="0"/>
              <a:t>Putting it together</a:t>
            </a:r>
          </a:p>
        </p:txBody>
      </p:sp>
    </p:spTree>
    <p:extLst>
      <p:ext uri="{BB962C8B-B14F-4D97-AF65-F5344CB8AC3E}">
        <p14:creationId xmlns:p14="http://schemas.microsoft.com/office/powerpoint/2010/main" val="416463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B336-EEBC-4B49-8D1A-EC42665BE4EE}"/>
              </a:ext>
            </a:extLst>
          </p:cNvPr>
          <p:cNvSpPr>
            <a:spLocks noGrp="1"/>
          </p:cNvSpPr>
          <p:nvPr>
            <p:ph type="title"/>
          </p:nvPr>
        </p:nvSpPr>
        <p:spPr/>
        <p:txBody>
          <a:bodyPr>
            <a:normAutofit fontScale="90000"/>
          </a:bodyPr>
          <a:lstStyle/>
          <a:p>
            <a:r>
              <a:rPr lang="en-GB" dirty="0"/>
              <a:t>When paraphrasing things said by others</a:t>
            </a:r>
          </a:p>
        </p:txBody>
      </p:sp>
      <p:sp>
        <p:nvSpPr>
          <p:cNvPr id="3" name="Content Placeholder 2">
            <a:extLst>
              <a:ext uri="{FF2B5EF4-FFF2-40B4-BE49-F238E27FC236}">
                <a16:creationId xmlns:a16="http://schemas.microsoft.com/office/drawing/2014/main" id="{3239F7F4-8E26-41F3-9B93-980E8FEBAAAC}"/>
              </a:ext>
            </a:extLst>
          </p:cNvPr>
          <p:cNvSpPr>
            <a:spLocks noGrp="1"/>
          </p:cNvSpPr>
          <p:nvPr>
            <p:ph idx="1"/>
          </p:nvPr>
        </p:nvSpPr>
        <p:spPr/>
        <p:txBody>
          <a:bodyPr/>
          <a:lstStyle/>
          <a:p>
            <a:r>
              <a:rPr lang="en-GB" dirty="0"/>
              <a:t>As stated by Name (year),…</a:t>
            </a:r>
          </a:p>
          <a:p>
            <a:r>
              <a:rPr lang="en-GB" dirty="0"/>
              <a:t>As Name and Name discuss (year),…</a:t>
            </a:r>
          </a:p>
          <a:p>
            <a:r>
              <a:rPr lang="en-GB" dirty="0"/>
              <a:t>Name (year) argues that….</a:t>
            </a:r>
          </a:p>
        </p:txBody>
      </p:sp>
    </p:spTree>
    <p:extLst>
      <p:ext uri="{BB962C8B-B14F-4D97-AF65-F5344CB8AC3E}">
        <p14:creationId xmlns:p14="http://schemas.microsoft.com/office/powerpoint/2010/main" val="70436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798-ABFA-4B86-A590-F261B779522C}"/>
              </a:ext>
            </a:extLst>
          </p:cNvPr>
          <p:cNvSpPr>
            <a:spLocks noGrp="1"/>
          </p:cNvSpPr>
          <p:nvPr>
            <p:ph type="title"/>
          </p:nvPr>
        </p:nvSpPr>
        <p:spPr/>
        <p:txBody>
          <a:bodyPr>
            <a:normAutofit fontScale="90000"/>
          </a:bodyPr>
          <a:lstStyle/>
          <a:p>
            <a:r>
              <a:rPr lang="en-US" dirty="0"/>
              <a:t>Thinking about thinking</a:t>
            </a:r>
            <a:br>
              <a:rPr lang="en-US" dirty="0"/>
            </a:br>
            <a:br>
              <a:rPr lang="en-US" dirty="0"/>
            </a:br>
            <a:r>
              <a:rPr lang="en-US" sz="2700" dirty="0"/>
              <a:t>Paraphrase the following -&gt;</a:t>
            </a:r>
          </a:p>
        </p:txBody>
      </p:sp>
      <p:sp>
        <p:nvSpPr>
          <p:cNvPr id="3" name="Content Placeholder 2">
            <a:extLst>
              <a:ext uri="{FF2B5EF4-FFF2-40B4-BE49-F238E27FC236}">
                <a16:creationId xmlns:a16="http://schemas.microsoft.com/office/drawing/2014/main" id="{7D260FFB-BC72-483D-AEBA-3209E46E67E5}"/>
              </a:ext>
            </a:extLst>
          </p:cNvPr>
          <p:cNvSpPr>
            <a:spLocks noGrp="1"/>
          </p:cNvSpPr>
          <p:nvPr>
            <p:ph idx="1"/>
          </p:nvPr>
        </p:nvSpPr>
        <p:spPr/>
        <p:txBody>
          <a:bodyPr/>
          <a:lstStyle/>
          <a:p>
            <a:r>
              <a:rPr lang="en-US" dirty="0"/>
              <a:t>(</a:t>
            </a:r>
            <a:r>
              <a:rPr lang="en-US" dirty="0" err="1"/>
              <a:t>Tekummru-Kisa</a:t>
            </a:r>
            <a:r>
              <a:rPr lang="en-US" dirty="0"/>
              <a:t> &amp; Stein, 2015) </a:t>
            </a:r>
          </a:p>
          <a:p>
            <a:pPr lvl="1"/>
            <a:r>
              <a:rPr lang="en-US" dirty="0"/>
              <a:t>There is growing consensus in the field of education that it is critical for teachers to be aware of their own teaching action (</a:t>
            </a:r>
            <a:r>
              <a:rPr lang="en-US" dirty="0" err="1"/>
              <a:t>Tekummru-Kisa</a:t>
            </a:r>
            <a:r>
              <a:rPr lang="en-US" dirty="0"/>
              <a:t> &amp; Stein, 2015).</a:t>
            </a:r>
          </a:p>
          <a:p>
            <a:pPr lvl="1"/>
            <a:r>
              <a:rPr lang="en-US" dirty="0"/>
              <a:t>As </a:t>
            </a:r>
            <a:r>
              <a:rPr lang="en-US" dirty="0" err="1"/>
              <a:t>Tekummru-Kisa</a:t>
            </a:r>
            <a:r>
              <a:rPr lang="en-US" dirty="0"/>
              <a:t> and Stein (2015) discuss,</a:t>
            </a:r>
          </a:p>
          <a:p>
            <a:r>
              <a:rPr lang="en-US" dirty="0"/>
              <a:t>(Hattie, 2009) </a:t>
            </a:r>
          </a:p>
          <a:p>
            <a:pPr lvl="1"/>
            <a:r>
              <a:rPr lang="en-US" dirty="0"/>
              <a:t>The more aware teachers are of themselves and their practices, the more they may be able to enhance their students’ development.</a:t>
            </a:r>
          </a:p>
          <a:p>
            <a:r>
              <a:rPr lang="en-US" dirty="0"/>
              <a:t>(Hiver &amp; Whitehead, 2018)</a:t>
            </a:r>
          </a:p>
          <a:p>
            <a:pPr lvl="1"/>
            <a:r>
              <a:rPr lang="en-US" dirty="0"/>
              <a:t>Metacognition is now recognized as an important aspect of teaching and teacher development.</a:t>
            </a:r>
          </a:p>
        </p:txBody>
      </p:sp>
    </p:spTree>
    <p:extLst>
      <p:ext uri="{BB962C8B-B14F-4D97-AF65-F5344CB8AC3E}">
        <p14:creationId xmlns:p14="http://schemas.microsoft.com/office/powerpoint/2010/main" val="180985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B89-8235-42F5-A86B-59E9571D2375}"/>
              </a:ext>
            </a:extLst>
          </p:cNvPr>
          <p:cNvSpPr>
            <a:spLocks noGrp="1"/>
          </p:cNvSpPr>
          <p:nvPr>
            <p:ph type="title"/>
          </p:nvPr>
        </p:nvSpPr>
        <p:spPr/>
        <p:txBody>
          <a:bodyPr>
            <a:normAutofit/>
          </a:bodyPr>
          <a:lstStyle/>
          <a:p>
            <a:r>
              <a:rPr lang="en-CA" dirty="0"/>
              <a:t>How would you define the following?</a:t>
            </a:r>
          </a:p>
        </p:txBody>
      </p:sp>
      <p:sp>
        <p:nvSpPr>
          <p:cNvPr id="3" name="Content Placeholder 2">
            <a:extLst>
              <a:ext uri="{FF2B5EF4-FFF2-40B4-BE49-F238E27FC236}">
                <a16:creationId xmlns:a16="http://schemas.microsoft.com/office/drawing/2014/main" id="{34ECBD44-E4A2-4B60-BA3A-142C21A98F3C}"/>
              </a:ext>
            </a:extLst>
          </p:cNvPr>
          <p:cNvSpPr>
            <a:spLocks noGrp="1"/>
          </p:cNvSpPr>
          <p:nvPr>
            <p:ph idx="1"/>
          </p:nvPr>
        </p:nvSpPr>
        <p:spPr/>
        <p:txBody>
          <a:bodyPr/>
          <a:lstStyle/>
          <a:p>
            <a:r>
              <a:rPr lang="en-CA" dirty="0"/>
              <a:t>Paraphrasing – </a:t>
            </a:r>
          </a:p>
          <a:p>
            <a:endParaRPr lang="en-CA" dirty="0"/>
          </a:p>
          <a:p>
            <a:r>
              <a:rPr lang="en-CA" dirty="0"/>
              <a:t>Summarizing – </a:t>
            </a:r>
          </a:p>
          <a:p>
            <a:pPr marL="0" indent="0">
              <a:buNone/>
            </a:pPr>
            <a:endParaRPr lang="en-CA" dirty="0"/>
          </a:p>
          <a:p>
            <a:r>
              <a:rPr lang="en-CA" dirty="0"/>
              <a:t>Plagiarizing – </a:t>
            </a:r>
          </a:p>
        </p:txBody>
      </p:sp>
    </p:spTree>
    <p:extLst>
      <p:ext uri="{BB962C8B-B14F-4D97-AF65-F5344CB8AC3E}">
        <p14:creationId xmlns:p14="http://schemas.microsoft.com/office/powerpoint/2010/main" val="198831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8BDE2-6129-479F-B70E-C540ABFA5328}"/>
              </a:ext>
            </a:extLst>
          </p:cNvPr>
          <p:cNvSpPr>
            <a:spLocks noGrp="1"/>
          </p:cNvSpPr>
          <p:nvPr>
            <p:ph type="ctrTitle"/>
          </p:nvPr>
        </p:nvSpPr>
        <p:spPr/>
        <p:txBody>
          <a:bodyPr/>
          <a:lstStyle/>
          <a:p>
            <a:r>
              <a:rPr lang="en-CA" dirty="0"/>
              <a:t>Summarizing</a:t>
            </a:r>
          </a:p>
        </p:txBody>
      </p:sp>
      <p:sp>
        <p:nvSpPr>
          <p:cNvPr id="5" name="Subtitle 4">
            <a:extLst>
              <a:ext uri="{FF2B5EF4-FFF2-40B4-BE49-F238E27FC236}">
                <a16:creationId xmlns:a16="http://schemas.microsoft.com/office/drawing/2014/main" id="{2E0D3352-A43B-4C81-835F-247080AD2622}"/>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683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53CF-05D0-4055-9D7F-5EF49FAFB300}"/>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CB525263-C9F3-4811-99A7-383FBA6B7495}"/>
              </a:ext>
            </a:extLst>
          </p:cNvPr>
          <p:cNvSpPr>
            <a:spLocks noGrp="1"/>
          </p:cNvSpPr>
          <p:nvPr>
            <p:ph idx="1"/>
          </p:nvPr>
        </p:nvSpPr>
        <p:spPr/>
        <p:txBody>
          <a:bodyPr/>
          <a:lstStyle/>
          <a:p>
            <a:r>
              <a:rPr lang="en-GB" dirty="0"/>
              <a:t>Restating </a:t>
            </a:r>
            <a:r>
              <a:rPr lang="en-GB"/>
              <a:t>key information</a:t>
            </a:r>
          </a:p>
        </p:txBody>
      </p:sp>
    </p:spTree>
    <p:extLst>
      <p:ext uri="{BB962C8B-B14F-4D97-AF65-F5344CB8AC3E}">
        <p14:creationId xmlns:p14="http://schemas.microsoft.com/office/powerpoint/2010/main" val="181028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8A9A-673A-493D-BD71-36039FBA323B}"/>
              </a:ext>
            </a:extLst>
          </p:cNvPr>
          <p:cNvSpPr>
            <a:spLocks noGrp="1"/>
          </p:cNvSpPr>
          <p:nvPr>
            <p:ph type="title"/>
          </p:nvPr>
        </p:nvSpPr>
        <p:spPr/>
        <p:txBody>
          <a:bodyPr/>
          <a:lstStyle/>
          <a:p>
            <a:r>
              <a:rPr lang="en-CA" dirty="0"/>
              <a:t>Summarizing</a:t>
            </a:r>
          </a:p>
        </p:txBody>
      </p:sp>
      <p:sp>
        <p:nvSpPr>
          <p:cNvPr id="3" name="Content Placeholder 2">
            <a:extLst>
              <a:ext uri="{FF2B5EF4-FFF2-40B4-BE49-F238E27FC236}">
                <a16:creationId xmlns:a16="http://schemas.microsoft.com/office/drawing/2014/main" id="{5A9673D2-A0BF-40F2-A1A0-117951FFC55B}"/>
              </a:ext>
            </a:extLst>
          </p:cNvPr>
          <p:cNvSpPr>
            <a:spLocks noGrp="1"/>
          </p:cNvSpPr>
          <p:nvPr>
            <p:ph idx="1"/>
          </p:nvPr>
        </p:nvSpPr>
        <p:spPr/>
        <p:txBody>
          <a:bodyPr/>
          <a:lstStyle/>
          <a:p>
            <a:r>
              <a:rPr lang="en-CA" dirty="0"/>
              <a:t>Highlight the key points ( cut out unnecessary detail)</a:t>
            </a:r>
          </a:p>
          <a:p>
            <a:endParaRPr lang="en-CA" dirty="0"/>
          </a:p>
          <a:p>
            <a:r>
              <a:rPr lang="en-CA" dirty="0"/>
              <a:t>List the key points</a:t>
            </a:r>
          </a:p>
          <a:p>
            <a:endParaRPr lang="en-CA" dirty="0"/>
          </a:p>
          <a:p>
            <a:r>
              <a:rPr lang="en-CA" dirty="0"/>
              <a:t>State the key points</a:t>
            </a:r>
          </a:p>
        </p:txBody>
      </p:sp>
    </p:spTree>
    <p:extLst>
      <p:ext uri="{BB962C8B-B14F-4D97-AF65-F5344CB8AC3E}">
        <p14:creationId xmlns:p14="http://schemas.microsoft.com/office/powerpoint/2010/main" val="328489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35C5-BAA7-49B2-A5E7-6C1CC6674F51}"/>
              </a:ext>
            </a:extLst>
          </p:cNvPr>
          <p:cNvSpPr>
            <a:spLocks noGrp="1"/>
          </p:cNvSpPr>
          <p:nvPr>
            <p:ph type="title"/>
          </p:nvPr>
        </p:nvSpPr>
        <p:spPr/>
        <p:txBody>
          <a:bodyPr/>
          <a:lstStyle/>
          <a:p>
            <a:r>
              <a:rPr lang="en-CA" dirty="0"/>
              <a:t>“The Northern Lights”</a:t>
            </a:r>
          </a:p>
        </p:txBody>
      </p:sp>
      <p:sp>
        <p:nvSpPr>
          <p:cNvPr id="3" name="Content Placeholder 2">
            <a:extLst>
              <a:ext uri="{FF2B5EF4-FFF2-40B4-BE49-F238E27FC236}">
                <a16:creationId xmlns:a16="http://schemas.microsoft.com/office/drawing/2014/main" id="{A7E2BCB3-C9E4-4F6F-9208-AB6E0A08EC23}"/>
              </a:ext>
            </a:extLst>
          </p:cNvPr>
          <p:cNvSpPr>
            <a:spLocks noGrp="1"/>
          </p:cNvSpPr>
          <p:nvPr>
            <p:ph idx="1"/>
          </p:nvPr>
        </p:nvSpPr>
        <p:spPr/>
        <p:txBody>
          <a:bodyPr/>
          <a:lstStyle/>
          <a:p>
            <a:r>
              <a:rPr lang="en-CA" dirty="0"/>
              <a:t>There are times when the night sky glows with bands of color. The bands may begin as cloud shapes and then spread into a great arc across the entire sky. They may fall in folds like a curtain drawn across the heavens. The lights usually grow brighter, then suddenly dim. During this time the sky glows with pale yellow, pink, green, violet, blue, and red. These lights are called the Aurora Borealis. Some people call them the Northern Lights. Scientists have been watching them for hundreds of years. They are not quite sure what causes them. In ancient times people were afraid of the Lights. They imagined that they saw fiery dragons in the sky. Some even concluded that the heavens were on fire.</a:t>
            </a:r>
          </a:p>
        </p:txBody>
      </p:sp>
    </p:spTree>
    <p:extLst>
      <p:ext uri="{BB962C8B-B14F-4D97-AF65-F5344CB8AC3E}">
        <p14:creationId xmlns:p14="http://schemas.microsoft.com/office/powerpoint/2010/main" val="2073259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FB7C-B182-4C8B-8D47-4FD7ACCE9798}"/>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EDE637E0-1412-482F-B2B8-45BBBA1A05EE}"/>
              </a:ext>
            </a:extLst>
          </p:cNvPr>
          <p:cNvSpPr>
            <a:spLocks noGrp="1"/>
          </p:cNvSpPr>
          <p:nvPr>
            <p:ph idx="1"/>
          </p:nvPr>
        </p:nvSpPr>
        <p:spPr/>
        <p:txBody>
          <a:bodyPr/>
          <a:lstStyle/>
          <a:p>
            <a:r>
              <a:rPr lang="en-CA" dirty="0"/>
              <a:t>The Aurora Borealis, or Northern Lights, are bands of color in the night sky. Ancient people thought that these lights were dragon on fire, and even modern scientists are not sure what they are.</a:t>
            </a:r>
          </a:p>
        </p:txBody>
      </p:sp>
    </p:spTree>
    <p:extLst>
      <p:ext uri="{BB962C8B-B14F-4D97-AF65-F5344CB8AC3E}">
        <p14:creationId xmlns:p14="http://schemas.microsoft.com/office/powerpoint/2010/main" val="207993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8BDE2-6129-479F-B70E-C540ABFA5328}"/>
              </a:ext>
            </a:extLst>
          </p:cNvPr>
          <p:cNvSpPr>
            <a:spLocks noGrp="1"/>
          </p:cNvSpPr>
          <p:nvPr>
            <p:ph type="ctrTitle"/>
          </p:nvPr>
        </p:nvSpPr>
        <p:spPr/>
        <p:txBody>
          <a:bodyPr/>
          <a:lstStyle/>
          <a:p>
            <a:r>
              <a:rPr lang="en-CA" dirty="0"/>
              <a:t>Summarizing</a:t>
            </a:r>
          </a:p>
        </p:txBody>
      </p:sp>
      <p:sp>
        <p:nvSpPr>
          <p:cNvPr id="5" name="Subtitle 4">
            <a:extLst>
              <a:ext uri="{FF2B5EF4-FFF2-40B4-BE49-F238E27FC236}">
                <a16:creationId xmlns:a16="http://schemas.microsoft.com/office/drawing/2014/main" id="{2E0D3352-A43B-4C81-835F-247080AD2622}"/>
              </a:ext>
            </a:extLst>
          </p:cNvPr>
          <p:cNvSpPr>
            <a:spLocks noGrp="1"/>
          </p:cNvSpPr>
          <p:nvPr>
            <p:ph type="subTitle" idx="1"/>
          </p:nvPr>
        </p:nvSpPr>
        <p:spPr/>
        <p:txBody>
          <a:bodyPr/>
          <a:lstStyle/>
          <a:p>
            <a:r>
              <a:rPr lang="en-CA" dirty="0"/>
              <a:t>Academic Studies</a:t>
            </a:r>
          </a:p>
        </p:txBody>
      </p:sp>
    </p:spTree>
    <p:extLst>
      <p:ext uri="{BB962C8B-B14F-4D97-AF65-F5344CB8AC3E}">
        <p14:creationId xmlns:p14="http://schemas.microsoft.com/office/powerpoint/2010/main" val="2197885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58A8-7B0E-44C1-BDBB-FED81D18284D}"/>
              </a:ext>
            </a:extLst>
          </p:cNvPr>
          <p:cNvSpPr>
            <a:spLocks noGrp="1"/>
          </p:cNvSpPr>
          <p:nvPr>
            <p:ph type="title"/>
          </p:nvPr>
        </p:nvSpPr>
        <p:spPr/>
        <p:txBody>
          <a:bodyPr/>
          <a:lstStyle/>
          <a:p>
            <a:r>
              <a:rPr lang="en-CA" dirty="0"/>
              <a:t>Task</a:t>
            </a:r>
          </a:p>
        </p:txBody>
      </p:sp>
      <p:sp>
        <p:nvSpPr>
          <p:cNvPr id="4" name="Content Placeholder 2">
            <a:extLst>
              <a:ext uri="{FF2B5EF4-FFF2-40B4-BE49-F238E27FC236}">
                <a16:creationId xmlns:a16="http://schemas.microsoft.com/office/drawing/2014/main" id="{773511F4-6347-4DAA-9E18-1074B9E517F2}"/>
              </a:ext>
            </a:extLst>
          </p:cNvPr>
          <p:cNvSpPr txBox="1">
            <a:spLocks/>
          </p:cNvSpPr>
          <p:nvPr/>
        </p:nvSpPr>
        <p:spPr>
          <a:xfrm>
            <a:off x="6096000" y="1858214"/>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Tree>
    <p:extLst>
      <p:ext uri="{BB962C8B-B14F-4D97-AF65-F5344CB8AC3E}">
        <p14:creationId xmlns:p14="http://schemas.microsoft.com/office/powerpoint/2010/main" val="282405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a:t>Summarizing studies</a:t>
            </a:r>
            <a:endParaRPr lang="ko-KR" altLang="en-US" dirty="0"/>
          </a:p>
        </p:txBody>
      </p:sp>
      <p:sp>
        <p:nvSpPr>
          <p:cNvPr id="6" name="내용 개체 틀 5"/>
          <p:cNvSpPr>
            <a:spLocks noGrp="1"/>
          </p:cNvSpPr>
          <p:nvPr>
            <p:ph idx="1"/>
          </p:nvPr>
        </p:nvSpPr>
        <p:spPr/>
        <p:txBody>
          <a:bodyPr>
            <a:normAutofit fontScale="85000" lnSpcReduction="20000"/>
          </a:bodyPr>
          <a:lstStyle/>
          <a:p>
            <a:r>
              <a:rPr lang="en-US" altLang="ko-KR" dirty="0"/>
              <a:t>Who ( what researchers?)</a:t>
            </a:r>
          </a:p>
          <a:p>
            <a:pPr lvl="2"/>
            <a:r>
              <a:rPr lang="en-US" altLang="ko-KR" dirty="0"/>
              <a:t>Name (Year) conducted a study (in what country) which examined…. </a:t>
            </a:r>
          </a:p>
          <a:p>
            <a:r>
              <a:rPr lang="en-US" altLang="ko-KR" dirty="0"/>
              <a:t>Investigated what ( what topic?)</a:t>
            </a:r>
          </a:p>
          <a:p>
            <a:pPr lvl="2"/>
            <a:r>
              <a:rPr lang="en-US" altLang="ko-KR" dirty="0"/>
              <a:t>Language teacher leadership from the L2 learners’ perspective</a:t>
            </a:r>
          </a:p>
          <a:p>
            <a:r>
              <a:rPr lang="en-US" altLang="ko-KR" dirty="0"/>
              <a:t>With who ( participants)?</a:t>
            </a:r>
          </a:p>
          <a:p>
            <a:pPr lvl="1"/>
            <a:r>
              <a:rPr lang="en-US" altLang="ko-KR" dirty="0"/>
              <a:t># of participants</a:t>
            </a:r>
          </a:p>
          <a:p>
            <a:pPr lvl="1"/>
            <a:r>
              <a:rPr lang="en-US" altLang="ko-KR" dirty="0"/>
              <a:t>Who were the participants?</a:t>
            </a:r>
          </a:p>
          <a:p>
            <a:pPr lvl="2"/>
            <a:r>
              <a:rPr lang="en-US" altLang="ko-KR" dirty="0"/>
              <a:t>e.g., Twenty Korean university students participated in the study.</a:t>
            </a:r>
          </a:p>
          <a:p>
            <a:r>
              <a:rPr lang="en-US" altLang="ko-KR" dirty="0"/>
              <a:t>Where ( location?)</a:t>
            </a:r>
          </a:p>
          <a:p>
            <a:pPr lvl="1"/>
            <a:r>
              <a:rPr lang="en-US" altLang="ko-KR" dirty="0"/>
              <a:t>This may be answered in the above questions. If not, state explicitly where the study was conducted. </a:t>
            </a:r>
          </a:p>
          <a:p>
            <a:r>
              <a:rPr lang="en-US" altLang="ko-KR" dirty="0"/>
              <a:t>How did they collect data? (data collection methods?)</a:t>
            </a:r>
          </a:p>
          <a:p>
            <a:pPr lvl="2"/>
            <a:r>
              <a:rPr lang="en-US" altLang="ko-KR" dirty="0"/>
              <a:t>Data were collected through….</a:t>
            </a:r>
          </a:p>
          <a:p>
            <a:r>
              <a:rPr lang="en-US" altLang="ko-KR" dirty="0"/>
              <a:t>What did they find? (findings?)</a:t>
            </a:r>
          </a:p>
          <a:p>
            <a:pPr lvl="2"/>
            <a:r>
              <a:rPr lang="en-US" altLang="ko-KR" dirty="0"/>
              <a:t>The results showed…</a:t>
            </a:r>
          </a:p>
          <a:p>
            <a:pPr lvl="2"/>
            <a:r>
              <a:rPr lang="en-US" altLang="ko-KR" dirty="0"/>
              <a:t>They found that… </a:t>
            </a:r>
          </a:p>
          <a:p>
            <a:pPr lvl="2"/>
            <a:r>
              <a:rPr lang="en-US" altLang="ko-KR" dirty="0"/>
              <a:t>The researchers found.. .</a:t>
            </a:r>
          </a:p>
          <a:p>
            <a:pPr lvl="2"/>
            <a:r>
              <a:rPr lang="en-US" altLang="ko-KR" dirty="0"/>
              <a:t>The researchers reported… </a:t>
            </a:r>
          </a:p>
        </p:txBody>
      </p:sp>
    </p:spTree>
    <p:extLst>
      <p:ext uri="{BB962C8B-B14F-4D97-AF65-F5344CB8AC3E}">
        <p14:creationId xmlns:p14="http://schemas.microsoft.com/office/powerpoint/2010/main" val="195699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AA20-EEE8-4AA8-99D0-7E5F62C50964}"/>
              </a:ext>
            </a:extLst>
          </p:cNvPr>
          <p:cNvSpPr>
            <a:spLocks noGrp="1"/>
          </p:cNvSpPr>
          <p:nvPr>
            <p:ph type="title"/>
          </p:nvPr>
        </p:nvSpPr>
        <p:spPr/>
        <p:txBody>
          <a:bodyPr>
            <a:normAutofit fontScale="90000"/>
          </a:bodyPr>
          <a:lstStyle/>
          <a:p>
            <a:r>
              <a:rPr lang="en-GB" dirty="0"/>
              <a:t>Useful phrases when presenting other studies</a:t>
            </a:r>
          </a:p>
        </p:txBody>
      </p:sp>
      <p:sp>
        <p:nvSpPr>
          <p:cNvPr id="3" name="Content Placeholder 2">
            <a:extLst>
              <a:ext uri="{FF2B5EF4-FFF2-40B4-BE49-F238E27FC236}">
                <a16:creationId xmlns:a16="http://schemas.microsoft.com/office/drawing/2014/main" id="{95F752D4-FF09-4DD2-9A72-36189B026523}"/>
              </a:ext>
            </a:extLst>
          </p:cNvPr>
          <p:cNvSpPr>
            <a:spLocks noGrp="1"/>
          </p:cNvSpPr>
          <p:nvPr>
            <p:ph idx="1"/>
          </p:nvPr>
        </p:nvSpPr>
        <p:spPr/>
        <p:txBody>
          <a:bodyPr/>
          <a:lstStyle/>
          <a:p>
            <a:r>
              <a:rPr lang="en-GB" dirty="0"/>
              <a:t>Name (year) conducted a study…</a:t>
            </a:r>
          </a:p>
          <a:p>
            <a:r>
              <a:rPr lang="en-GB" dirty="0"/>
              <a:t>A study conducted by Name and Name (year)…</a:t>
            </a:r>
          </a:p>
          <a:p>
            <a:r>
              <a:rPr lang="en-GB" dirty="0"/>
              <a:t>Name (year) examined/ investigated…</a:t>
            </a:r>
          </a:p>
          <a:p>
            <a:r>
              <a:rPr lang="en-GB" dirty="0"/>
              <a:t>In an analysis of X, Name et al. (2012) found …</a:t>
            </a:r>
          </a:p>
          <a:p>
            <a:r>
              <a:rPr lang="en-GB" dirty="0"/>
              <a:t>In a follow-up study, Name et al. (2009) found that …</a:t>
            </a:r>
          </a:p>
          <a:p>
            <a:r>
              <a:rPr lang="en-GB" dirty="0"/>
              <a:t>In an investigation into X, Name et al. (2012) found …</a:t>
            </a:r>
          </a:p>
          <a:p>
            <a:r>
              <a:rPr lang="en-GB" dirty="0"/>
              <a:t>In a study investigating X, name (2004) reported that …</a:t>
            </a:r>
          </a:p>
          <a:p>
            <a:endParaRPr lang="en-GB" dirty="0"/>
          </a:p>
          <a:p>
            <a:r>
              <a:rPr lang="en-GB" dirty="0"/>
              <a:t>Examine/ investigate</a:t>
            </a:r>
          </a:p>
          <a:p>
            <a:r>
              <a:rPr lang="en-GB" dirty="0"/>
              <a:t>Analysed</a:t>
            </a:r>
          </a:p>
        </p:txBody>
      </p:sp>
    </p:spTree>
    <p:extLst>
      <p:ext uri="{BB962C8B-B14F-4D97-AF65-F5344CB8AC3E}">
        <p14:creationId xmlns:p14="http://schemas.microsoft.com/office/powerpoint/2010/main" val="158790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1DF69-D196-4802-BEF2-C672A20192C8}"/>
              </a:ext>
            </a:extLst>
          </p:cNvPr>
          <p:cNvSpPr>
            <a:spLocks noGrp="1"/>
          </p:cNvSpPr>
          <p:nvPr>
            <p:ph idx="4294967295"/>
          </p:nvPr>
        </p:nvSpPr>
        <p:spPr>
          <a:xfrm>
            <a:off x="200025" y="2439355"/>
            <a:ext cx="11791950" cy="4225925"/>
          </a:xfrm>
        </p:spPr>
        <p:txBody>
          <a:bodyPr>
            <a:normAutofit/>
          </a:bodyPr>
          <a:lstStyle/>
          <a:p>
            <a:pPr marL="0" indent="0">
              <a:buNone/>
            </a:pPr>
            <a:r>
              <a:rPr lang="en-GB" dirty="0"/>
              <a:t>Due to the novelty of the concept of language teacher immunity, conceptualised as a robust armouring system that helps language teachers cope with threats to their well-being, scant multi-cultural research has been dedicated to the investigation of its correlates. The present study seeks to explore </a:t>
            </a:r>
            <a:r>
              <a:rPr lang="en-GB" dirty="0">
                <a:highlight>
                  <a:srgbClr val="008080"/>
                </a:highlight>
              </a:rPr>
              <a:t>the interplay of immunity, psychological well-being, and work engagement </a:t>
            </a:r>
            <a:r>
              <a:rPr lang="en-GB" dirty="0"/>
              <a:t>among </a:t>
            </a:r>
            <a:r>
              <a:rPr lang="en-GB" dirty="0">
                <a:highlight>
                  <a:srgbClr val="C0C0C0"/>
                </a:highlight>
              </a:rPr>
              <a:t>1135 English as a foreign language (EFL)teachers from four Asian countries</a:t>
            </a:r>
            <a:r>
              <a:rPr lang="en-GB" dirty="0"/>
              <a:t>. The data were collected through </a:t>
            </a:r>
            <a:r>
              <a:rPr lang="en-GB" dirty="0">
                <a:highlight>
                  <a:srgbClr val="FF0000"/>
                </a:highlight>
              </a:rPr>
              <a:t>three questionnaires</a:t>
            </a:r>
            <a:r>
              <a:rPr lang="en-GB" dirty="0"/>
              <a:t>. The results of structural equation modelling (SEM) analysis indicated that </a:t>
            </a:r>
            <a:r>
              <a:rPr lang="en-GB" dirty="0">
                <a:highlight>
                  <a:srgbClr val="808000"/>
                </a:highlight>
              </a:rPr>
              <a:t>Asian EFL teachers’ psychological well-being and work engagement positively influenced their immunity.</a:t>
            </a:r>
            <a:r>
              <a:rPr lang="en-GB" dirty="0"/>
              <a:t> </a:t>
            </a:r>
            <a:r>
              <a:rPr lang="en-GB" dirty="0">
                <a:highlight>
                  <a:srgbClr val="808000"/>
                </a:highlight>
              </a:rPr>
              <a:t>Additionally, the findings indicated that psychological well-being was a better predictor of teacher immunity than work engagement in Asia. </a:t>
            </a:r>
            <a:r>
              <a:rPr lang="en-GB" dirty="0"/>
              <a:t>The results, discussed in the light of positive psychology (PP), highlight language teachers’ need for working in a psychologically healthy environment to remain committed to their job and immune to its difficulties.</a:t>
            </a:r>
            <a:r>
              <a:rPr lang="en-CA" dirty="0"/>
              <a:t>teachers see leadership in their classrooms.   </a:t>
            </a:r>
          </a:p>
          <a:p>
            <a:pPr marL="0" indent="0">
              <a:buNone/>
            </a:pPr>
            <a:endParaRPr lang="en-CA" dirty="0"/>
          </a:p>
        </p:txBody>
      </p:sp>
      <p:sp>
        <p:nvSpPr>
          <p:cNvPr id="4" name="TextBox 3">
            <a:extLst>
              <a:ext uri="{FF2B5EF4-FFF2-40B4-BE49-F238E27FC236}">
                <a16:creationId xmlns:a16="http://schemas.microsoft.com/office/drawing/2014/main" id="{C8BAFB1B-B728-479B-8424-BB798808616E}"/>
              </a:ext>
            </a:extLst>
          </p:cNvPr>
          <p:cNvSpPr txBox="1"/>
          <p:nvPr/>
        </p:nvSpPr>
        <p:spPr>
          <a:xfrm>
            <a:off x="2785145" y="411061"/>
            <a:ext cx="6576969" cy="646331"/>
          </a:xfrm>
          <a:prstGeom prst="rect">
            <a:avLst/>
          </a:prstGeom>
          <a:noFill/>
        </p:spPr>
        <p:txBody>
          <a:bodyPr wrap="square" rtlCol="0">
            <a:spAutoFit/>
          </a:bodyPr>
          <a:lstStyle/>
          <a:p>
            <a:pPr algn="ctr"/>
            <a:r>
              <a:rPr lang="en-CA" sz="3600" dirty="0"/>
              <a:t>Abstract</a:t>
            </a:r>
          </a:p>
        </p:txBody>
      </p:sp>
      <p:pic>
        <p:nvPicPr>
          <p:cNvPr id="2" name="Picture 1">
            <a:extLst>
              <a:ext uri="{FF2B5EF4-FFF2-40B4-BE49-F238E27FC236}">
                <a16:creationId xmlns:a16="http://schemas.microsoft.com/office/drawing/2014/main" id="{0C1B1991-5943-481B-B001-D93EE689BC37}"/>
              </a:ext>
            </a:extLst>
          </p:cNvPr>
          <p:cNvPicPr>
            <a:picLocks noChangeAspect="1"/>
          </p:cNvPicPr>
          <p:nvPr/>
        </p:nvPicPr>
        <p:blipFill rotWithShape="1">
          <a:blip r:embed="rId2"/>
          <a:srcRect l="38946" t="51887" r="39006" b="29452"/>
          <a:stretch/>
        </p:blipFill>
        <p:spPr>
          <a:xfrm>
            <a:off x="8420725" y="318545"/>
            <a:ext cx="3571250" cy="1700167"/>
          </a:xfrm>
          <a:prstGeom prst="rect">
            <a:avLst/>
          </a:prstGeom>
        </p:spPr>
      </p:pic>
      <p:sp>
        <p:nvSpPr>
          <p:cNvPr id="6" name="TextBox 5">
            <a:extLst>
              <a:ext uri="{FF2B5EF4-FFF2-40B4-BE49-F238E27FC236}">
                <a16:creationId xmlns:a16="http://schemas.microsoft.com/office/drawing/2014/main" id="{C05F3E66-3CB1-E598-9A8B-5817B624AE79}"/>
              </a:ext>
            </a:extLst>
          </p:cNvPr>
          <p:cNvSpPr txBox="1"/>
          <p:nvPr/>
        </p:nvSpPr>
        <p:spPr>
          <a:xfrm>
            <a:off x="459036" y="1478035"/>
            <a:ext cx="8456364" cy="646331"/>
          </a:xfrm>
          <a:prstGeom prst="rect">
            <a:avLst/>
          </a:prstGeom>
          <a:noFill/>
        </p:spPr>
        <p:txBody>
          <a:bodyPr wrap="square">
            <a:spAutoFit/>
          </a:bodyPr>
          <a:lstStyle/>
          <a:p>
            <a:r>
              <a:rPr lang="en-GB" sz="1200" dirty="0" err="1">
                <a:highlight>
                  <a:srgbClr val="FFFF00"/>
                </a:highlight>
              </a:rPr>
              <a:t>Yongliang</a:t>
            </a:r>
            <a:r>
              <a:rPr lang="en-GB" sz="1200" dirty="0">
                <a:highlight>
                  <a:srgbClr val="FFFF00"/>
                </a:highlight>
              </a:rPr>
              <a:t> </a:t>
            </a:r>
            <a:r>
              <a:rPr lang="en-GB" sz="1200" dirty="0">
                <a:highlight>
                  <a:srgbClr val="00FF00"/>
                </a:highlight>
              </a:rPr>
              <a:t>Wang</a:t>
            </a:r>
            <a:r>
              <a:rPr lang="en-GB" sz="1200" dirty="0">
                <a:highlight>
                  <a:srgbClr val="FFFF00"/>
                </a:highlight>
              </a:rPr>
              <a:t>, Ali </a:t>
            </a:r>
            <a:r>
              <a:rPr lang="en-GB" sz="1200" dirty="0" err="1">
                <a:highlight>
                  <a:srgbClr val="00FF00"/>
                </a:highlight>
              </a:rPr>
              <a:t>Derakhshan</a:t>
            </a:r>
            <a:r>
              <a:rPr lang="en-GB" sz="1200" dirty="0">
                <a:highlight>
                  <a:srgbClr val="FFFF00"/>
                </a:highlight>
              </a:rPr>
              <a:t> &amp; Mostafa </a:t>
            </a:r>
            <a:r>
              <a:rPr lang="en-GB" sz="1200" dirty="0">
                <a:highlight>
                  <a:srgbClr val="00FF00"/>
                </a:highlight>
              </a:rPr>
              <a:t>Azari </a:t>
            </a:r>
            <a:r>
              <a:rPr lang="en-GB" sz="1200" dirty="0" err="1">
                <a:highlight>
                  <a:srgbClr val="00FF00"/>
                </a:highlight>
              </a:rPr>
              <a:t>Noughabi</a:t>
            </a:r>
            <a:r>
              <a:rPr lang="en-GB" sz="1200" dirty="0">
                <a:highlight>
                  <a:srgbClr val="00FF00"/>
                </a:highlight>
              </a:rPr>
              <a:t> </a:t>
            </a:r>
            <a:r>
              <a:rPr lang="en-GB" sz="1200" dirty="0">
                <a:highlight>
                  <a:srgbClr val="FF00FF"/>
                </a:highlight>
              </a:rPr>
              <a:t>(2022). </a:t>
            </a:r>
            <a:r>
              <a:rPr lang="en-GB" sz="1200" dirty="0"/>
              <a:t>The interplay of EFL teachers’ immunity, work engagement, and psychological well-being: Evidence from four Asian countries, </a:t>
            </a:r>
            <a:r>
              <a:rPr lang="en-GB" sz="1200" i="1" dirty="0"/>
              <a:t>Journal of Multilingual and Multicultural Development</a:t>
            </a:r>
            <a:r>
              <a:rPr lang="en-GB" sz="1200" dirty="0"/>
              <a:t>, https://10.1080/01434632.2022.2092625</a:t>
            </a:r>
          </a:p>
        </p:txBody>
      </p:sp>
    </p:spTree>
    <p:extLst>
      <p:ext uri="{BB962C8B-B14F-4D97-AF65-F5344CB8AC3E}">
        <p14:creationId xmlns:p14="http://schemas.microsoft.com/office/powerpoint/2010/main" val="425740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B89-8235-42F5-A86B-59E9571D2375}"/>
              </a:ext>
            </a:extLst>
          </p:cNvPr>
          <p:cNvSpPr>
            <a:spLocks noGrp="1"/>
          </p:cNvSpPr>
          <p:nvPr>
            <p:ph type="title"/>
          </p:nvPr>
        </p:nvSpPr>
        <p:spPr/>
        <p:txBody>
          <a:bodyPr>
            <a:normAutofit fontScale="90000"/>
          </a:bodyPr>
          <a:lstStyle/>
          <a:p>
            <a:r>
              <a:rPr lang="en-CA" dirty="0"/>
              <a:t>Paraphrasing</a:t>
            </a:r>
            <a:br>
              <a:rPr lang="en-CA" dirty="0"/>
            </a:br>
            <a:br>
              <a:rPr lang="en-CA" dirty="0"/>
            </a:br>
            <a:r>
              <a:rPr lang="en-CA" dirty="0"/>
              <a:t>Summarizing</a:t>
            </a:r>
            <a:br>
              <a:rPr lang="en-CA" dirty="0"/>
            </a:br>
            <a:br>
              <a:rPr lang="en-CA" dirty="0"/>
            </a:br>
            <a:r>
              <a:rPr lang="en-CA" dirty="0"/>
              <a:t>Plagiarizing</a:t>
            </a:r>
          </a:p>
        </p:txBody>
      </p:sp>
      <p:sp>
        <p:nvSpPr>
          <p:cNvPr id="3" name="Content Placeholder 2">
            <a:extLst>
              <a:ext uri="{FF2B5EF4-FFF2-40B4-BE49-F238E27FC236}">
                <a16:creationId xmlns:a16="http://schemas.microsoft.com/office/drawing/2014/main" id="{34ECBD44-E4A2-4B60-BA3A-142C21A98F3C}"/>
              </a:ext>
            </a:extLst>
          </p:cNvPr>
          <p:cNvSpPr>
            <a:spLocks noGrp="1"/>
          </p:cNvSpPr>
          <p:nvPr>
            <p:ph idx="1"/>
          </p:nvPr>
        </p:nvSpPr>
        <p:spPr/>
        <p:txBody>
          <a:bodyPr/>
          <a:lstStyle/>
          <a:p>
            <a:r>
              <a:rPr lang="en-CA" dirty="0"/>
              <a:t>Summarizing – to briefly state or outline the main point/ points</a:t>
            </a:r>
          </a:p>
          <a:p>
            <a:endParaRPr lang="en-CA" dirty="0"/>
          </a:p>
          <a:p>
            <a:r>
              <a:rPr lang="en-CA" dirty="0"/>
              <a:t>Paraphrasing – To reword or rephrase the original. To state something in your own words</a:t>
            </a:r>
          </a:p>
          <a:p>
            <a:endParaRPr lang="en-CA" dirty="0"/>
          </a:p>
          <a:p>
            <a:r>
              <a:rPr lang="en-CA" dirty="0"/>
              <a:t>Plagiarizing – copying word for word, or nearly word for word from someone else without referencing</a:t>
            </a:r>
          </a:p>
        </p:txBody>
      </p:sp>
      <p:sp>
        <p:nvSpPr>
          <p:cNvPr id="4" name="Rectangle 3">
            <a:extLst>
              <a:ext uri="{FF2B5EF4-FFF2-40B4-BE49-F238E27FC236}">
                <a16:creationId xmlns:a16="http://schemas.microsoft.com/office/drawing/2014/main" id="{0405BB7F-4CA0-446C-A016-D9DD6E77B908}"/>
              </a:ext>
            </a:extLst>
          </p:cNvPr>
          <p:cNvSpPr/>
          <p:nvPr/>
        </p:nvSpPr>
        <p:spPr>
          <a:xfrm>
            <a:off x="5118447" y="1774513"/>
            <a:ext cx="6340914" cy="3607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200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43DE118-8D04-F7D1-E0A7-2FA18522065A}"/>
              </a:ext>
            </a:extLst>
          </p:cNvPr>
          <p:cNvSpPr txBox="1">
            <a:spLocks/>
          </p:cNvSpPr>
          <p:nvPr/>
        </p:nvSpPr>
        <p:spPr>
          <a:xfrm>
            <a:off x="940253" y="1911257"/>
            <a:ext cx="10311493" cy="42259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GB" dirty="0"/>
              <a:t>Wang et al., (2022) conducted a study that explored the connections between work engagement, psychological well-being, and teacher immunity. One-thousand-one-hundred-and-thirty-five EFL teachers from four countries in Asia participated in the study. Data were collected through 3 questionnaires. They found that psychological well-being and work engagement had a positive affect on the participants’ immunity and that psychological well-being was a stronger predictor of immunity than work engagement. </a:t>
            </a:r>
          </a:p>
        </p:txBody>
      </p:sp>
      <p:sp>
        <p:nvSpPr>
          <p:cNvPr id="3" name="TextBox 2">
            <a:extLst>
              <a:ext uri="{FF2B5EF4-FFF2-40B4-BE49-F238E27FC236}">
                <a16:creationId xmlns:a16="http://schemas.microsoft.com/office/drawing/2014/main" id="{E30FB1EE-04F3-FEFA-3A24-B6E0DBD6BC4E}"/>
              </a:ext>
            </a:extLst>
          </p:cNvPr>
          <p:cNvSpPr txBox="1"/>
          <p:nvPr/>
        </p:nvSpPr>
        <p:spPr>
          <a:xfrm>
            <a:off x="528704" y="198303"/>
            <a:ext cx="8456364" cy="646331"/>
          </a:xfrm>
          <a:prstGeom prst="rect">
            <a:avLst/>
          </a:prstGeom>
          <a:noFill/>
        </p:spPr>
        <p:txBody>
          <a:bodyPr wrap="square">
            <a:spAutoFit/>
          </a:bodyPr>
          <a:lstStyle/>
          <a:p>
            <a:r>
              <a:rPr lang="en-GB" sz="1200" dirty="0" err="1"/>
              <a:t>Yongliang</a:t>
            </a:r>
            <a:r>
              <a:rPr lang="en-GB" sz="1200" dirty="0"/>
              <a:t> Wang, Ali </a:t>
            </a:r>
            <a:r>
              <a:rPr lang="en-GB" sz="1200" dirty="0" err="1"/>
              <a:t>Derakhshan</a:t>
            </a:r>
            <a:r>
              <a:rPr lang="en-GB" sz="1200" dirty="0"/>
              <a:t> &amp; Mostafa Azari </a:t>
            </a:r>
            <a:r>
              <a:rPr lang="en-GB" sz="1200" dirty="0" err="1"/>
              <a:t>Noughabi</a:t>
            </a:r>
            <a:r>
              <a:rPr lang="en-GB" sz="1200" dirty="0"/>
              <a:t> (2022). The interplay of EFL teachers’ immunity, work engagement, and psychological well-being: Evidence from four Asian countries, </a:t>
            </a:r>
            <a:r>
              <a:rPr lang="en-GB" sz="1200" i="1" dirty="0"/>
              <a:t>Journal of Multilingual and Multicultural Development</a:t>
            </a:r>
            <a:r>
              <a:rPr lang="en-GB" sz="1200" dirty="0"/>
              <a:t>, https://10.1080/01434632.2022.2092625</a:t>
            </a:r>
          </a:p>
        </p:txBody>
      </p:sp>
    </p:spTree>
    <p:extLst>
      <p:ext uri="{BB962C8B-B14F-4D97-AF65-F5344CB8AC3E}">
        <p14:creationId xmlns:p14="http://schemas.microsoft.com/office/powerpoint/2010/main" val="254925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8BDE2-6129-479F-B70E-C540ABFA5328}"/>
              </a:ext>
            </a:extLst>
          </p:cNvPr>
          <p:cNvSpPr>
            <a:spLocks noGrp="1"/>
          </p:cNvSpPr>
          <p:nvPr>
            <p:ph type="ctrTitle"/>
          </p:nvPr>
        </p:nvSpPr>
        <p:spPr/>
        <p:txBody>
          <a:bodyPr/>
          <a:lstStyle/>
          <a:p>
            <a:r>
              <a:rPr lang="en-CA" dirty="0"/>
              <a:t>Task</a:t>
            </a:r>
          </a:p>
        </p:txBody>
      </p:sp>
      <p:sp>
        <p:nvSpPr>
          <p:cNvPr id="5" name="Subtitle 4">
            <a:extLst>
              <a:ext uri="{FF2B5EF4-FFF2-40B4-BE49-F238E27FC236}">
                <a16:creationId xmlns:a16="http://schemas.microsoft.com/office/drawing/2014/main" id="{2E0D3352-A43B-4C81-835F-247080AD2622}"/>
              </a:ext>
            </a:extLst>
          </p:cNvPr>
          <p:cNvSpPr>
            <a:spLocks noGrp="1"/>
          </p:cNvSpPr>
          <p:nvPr>
            <p:ph type="subTitle" idx="1"/>
          </p:nvPr>
        </p:nvSpPr>
        <p:spPr/>
        <p:txBody>
          <a:bodyPr/>
          <a:lstStyle/>
          <a:p>
            <a:r>
              <a:rPr lang="en-CA" dirty="0"/>
              <a:t>Try to Summarize the Following Study </a:t>
            </a:r>
          </a:p>
        </p:txBody>
      </p:sp>
    </p:spTree>
    <p:extLst>
      <p:ext uri="{BB962C8B-B14F-4D97-AF65-F5344CB8AC3E}">
        <p14:creationId xmlns:p14="http://schemas.microsoft.com/office/powerpoint/2010/main" val="1560607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A30A84-C3CB-41FB-87B8-70733FFCE651}"/>
              </a:ext>
            </a:extLst>
          </p:cNvPr>
          <p:cNvSpPr txBox="1">
            <a:spLocks/>
          </p:cNvSpPr>
          <p:nvPr/>
        </p:nvSpPr>
        <p:spPr>
          <a:xfrm>
            <a:off x="8324850" y="2362201"/>
            <a:ext cx="3619500" cy="314157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lgn="just"/>
            <a:r>
              <a:rPr lang="en-CA" dirty="0"/>
              <a:t>Highlight the Key points</a:t>
            </a:r>
          </a:p>
          <a:p>
            <a:pPr lvl="1" algn="just"/>
            <a:endParaRPr lang="en-CA" dirty="0"/>
          </a:p>
          <a:p>
            <a:pPr lvl="1" algn="just"/>
            <a:r>
              <a:rPr lang="en-CA" dirty="0"/>
              <a:t>List the key points</a:t>
            </a:r>
          </a:p>
          <a:p>
            <a:pPr lvl="1" algn="just"/>
            <a:endParaRPr lang="en-CA" dirty="0"/>
          </a:p>
          <a:p>
            <a:pPr lvl="1" algn="just"/>
            <a:r>
              <a:rPr lang="en-CA" dirty="0"/>
              <a:t>State the key points</a:t>
            </a:r>
          </a:p>
        </p:txBody>
      </p:sp>
      <p:sp>
        <p:nvSpPr>
          <p:cNvPr id="5" name="Rectangle 4">
            <a:extLst>
              <a:ext uri="{FF2B5EF4-FFF2-40B4-BE49-F238E27FC236}">
                <a16:creationId xmlns:a16="http://schemas.microsoft.com/office/drawing/2014/main" id="{2642F546-AD5E-4049-BEA6-FAD4351B7C15}"/>
              </a:ext>
            </a:extLst>
          </p:cNvPr>
          <p:cNvSpPr/>
          <p:nvPr/>
        </p:nvSpPr>
        <p:spPr>
          <a:xfrm>
            <a:off x="247650" y="1859339"/>
            <a:ext cx="7829550" cy="4708981"/>
          </a:xfrm>
          <a:prstGeom prst="rect">
            <a:avLst/>
          </a:prstGeom>
        </p:spPr>
        <p:txBody>
          <a:bodyPr wrap="square">
            <a:spAutoFit/>
          </a:bodyPr>
          <a:lstStyle/>
          <a:p>
            <a:r>
              <a:rPr lang="en-GB" sz="2000" b="0" i="0" dirty="0">
                <a:solidFill>
                  <a:srgbClr val="2E2E2E"/>
                </a:solidFill>
                <a:effectLst/>
                <a:latin typeface="ElsevierGulliver"/>
              </a:rPr>
              <a:t>With the flourishing of positive psychology (PP) in foreign and second language teaching research, interest has grown in a range of positive psychological variables including the new concept of foreign language teaching enjoyment (FLTE) that mirrors that of learners' Foreign Language Enjoyment (FLE). The present study investigates </a:t>
            </a:r>
            <a:r>
              <a:rPr lang="en-GB" sz="2000" b="0" i="0" dirty="0">
                <a:solidFill>
                  <a:srgbClr val="2E2E2E"/>
                </a:solidFill>
                <a:effectLst/>
                <a:highlight>
                  <a:srgbClr val="808000"/>
                </a:highlight>
                <a:latin typeface="ElsevierGulliver"/>
              </a:rPr>
              <a:t>how positive psychological and personality-based variables like resilience, well-being, and L2 grit shape the FLTE</a:t>
            </a:r>
            <a:r>
              <a:rPr lang="en-GB" sz="2000" b="0" i="0" dirty="0">
                <a:solidFill>
                  <a:srgbClr val="2E2E2E"/>
                </a:solidFill>
                <a:effectLst/>
                <a:latin typeface="ElsevierGulliver"/>
              </a:rPr>
              <a:t> of </a:t>
            </a:r>
            <a:r>
              <a:rPr lang="en-GB" sz="2000" b="0" i="0" dirty="0">
                <a:solidFill>
                  <a:srgbClr val="2E2E2E"/>
                </a:solidFill>
                <a:effectLst/>
                <a:highlight>
                  <a:srgbClr val="00FF00"/>
                </a:highlight>
                <a:latin typeface="ElsevierGulliver"/>
              </a:rPr>
              <a:t>450 Iranian English as a Foreign Language (EFL) teachers</a:t>
            </a:r>
            <a:r>
              <a:rPr lang="en-GB" sz="2000" b="0" i="0" dirty="0">
                <a:solidFill>
                  <a:srgbClr val="2E2E2E"/>
                </a:solidFill>
                <a:effectLst/>
                <a:latin typeface="ElsevierGulliver"/>
              </a:rPr>
              <a:t>. The participants </a:t>
            </a:r>
            <a:r>
              <a:rPr lang="en-GB" sz="2000" b="0" i="0" dirty="0">
                <a:solidFill>
                  <a:srgbClr val="2E2E2E"/>
                </a:solidFill>
                <a:effectLst/>
                <a:highlight>
                  <a:srgbClr val="00FFFF"/>
                </a:highlight>
                <a:latin typeface="ElsevierGulliver"/>
              </a:rPr>
              <a:t>completed four electronic surveys</a:t>
            </a:r>
            <a:r>
              <a:rPr lang="en-GB" sz="2000" b="0" i="0" dirty="0">
                <a:solidFill>
                  <a:srgbClr val="2E2E2E"/>
                </a:solidFill>
                <a:effectLst/>
                <a:latin typeface="ElsevierGulliver"/>
              </a:rPr>
              <a:t>, and the collected data were </a:t>
            </a:r>
            <a:r>
              <a:rPr lang="en-GB" sz="2000" b="0" i="0" dirty="0" err="1">
                <a:solidFill>
                  <a:srgbClr val="2E2E2E"/>
                </a:solidFill>
                <a:effectLst/>
                <a:latin typeface="ElsevierGulliver"/>
              </a:rPr>
              <a:t>analyzed</a:t>
            </a:r>
            <a:r>
              <a:rPr lang="en-GB" sz="2000" b="0" i="0" dirty="0">
                <a:solidFill>
                  <a:srgbClr val="2E2E2E"/>
                </a:solidFill>
                <a:effectLst/>
                <a:latin typeface="ElsevierGulliver"/>
              </a:rPr>
              <a:t> through </a:t>
            </a:r>
            <a:r>
              <a:rPr lang="en-GB" sz="2000" b="0" i="0" dirty="0" err="1">
                <a:solidFill>
                  <a:srgbClr val="2E2E2E"/>
                </a:solidFill>
                <a:effectLst/>
                <a:latin typeface="ElsevierGulliver"/>
              </a:rPr>
              <a:t>Mplus</a:t>
            </a:r>
            <a:r>
              <a:rPr lang="en-GB" sz="2000" b="0" i="0" dirty="0">
                <a:solidFill>
                  <a:srgbClr val="2E2E2E"/>
                </a:solidFill>
                <a:effectLst/>
                <a:latin typeface="ElsevierGulliver"/>
              </a:rPr>
              <a:t>. The results of structural equation </a:t>
            </a:r>
            <a:r>
              <a:rPr lang="en-GB" sz="2000" b="0" i="0" dirty="0" err="1">
                <a:solidFill>
                  <a:srgbClr val="2E2E2E"/>
                </a:solidFill>
                <a:effectLst/>
                <a:latin typeface="ElsevierGulliver"/>
              </a:rPr>
              <a:t>modeling</a:t>
            </a:r>
            <a:r>
              <a:rPr lang="en-GB" sz="2000" b="0" i="0" dirty="0">
                <a:solidFill>
                  <a:srgbClr val="2E2E2E"/>
                </a:solidFill>
                <a:effectLst/>
                <a:latin typeface="ElsevierGulliver"/>
              </a:rPr>
              <a:t> (SEM) revealed </a:t>
            </a:r>
            <a:r>
              <a:rPr lang="en-GB" sz="2000" b="0" i="0" dirty="0">
                <a:solidFill>
                  <a:srgbClr val="2E2E2E"/>
                </a:solidFill>
                <a:effectLst/>
                <a:highlight>
                  <a:srgbClr val="FF0000"/>
                </a:highlight>
                <a:latin typeface="ElsevierGulliver"/>
              </a:rPr>
              <a:t>that EFL teachers’ resilience, well-being, and L2 grit significantly influenced their FLTE</a:t>
            </a:r>
            <a:r>
              <a:rPr lang="en-GB" sz="2000" b="0" i="0" dirty="0">
                <a:solidFill>
                  <a:srgbClr val="2E2E2E"/>
                </a:solidFill>
                <a:effectLst/>
                <a:latin typeface="ElsevierGulliver"/>
              </a:rPr>
              <a:t>. In addition, </a:t>
            </a:r>
            <a:r>
              <a:rPr lang="en-GB" sz="2000" b="0" i="0" dirty="0">
                <a:solidFill>
                  <a:srgbClr val="2E2E2E"/>
                </a:solidFill>
                <a:effectLst/>
                <a:highlight>
                  <a:srgbClr val="FF0000"/>
                </a:highlight>
                <a:latin typeface="ElsevierGulliver"/>
              </a:rPr>
              <a:t>teacher L2 grit was the strongest predictor of FLTE among Iranian EFL teachers</a:t>
            </a:r>
            <a:r>
              <a:rPr lang="en-GB" sz="2000" b="0" i="0" dirty="0">
                <a:solidFill>
                  <a:srgbClr val="2E2E2E"/>
                </a:solidFill>
                <a:effectLst/>
                <a:latin typeface="ElsevierGulliver"/>
              </a:rPr>
              <a:t>. </a:t>
            </a:r>
            <a:r>
              <a:rPr lang="en-GB" sz="2000" b="0" i="0" dirty="0">
                <a:solidFill>
                  <a:srgbClr val="2E2E2E"/>
                </a:solidFill>
                <a:effectLst/>
                <a:highlight>
                  <a:srgbClr val="FF0000"/>
                </a:highlight>
                <a:latin typeface="ElsevierGulliver"/>
              </a:rPr>
              <a:t>It thus seems that gritty, resilient, and happy teachers are more likely to enjoy the teaching experience in the classroom</a:t>
            </a:r>
            <a:r>
              <a:rPr lang="en-GB" sz="2000" b="0" i="0" dirty="0">
                <a:solidFill>
                  <a:srgbClr val="2E2E2E"/>
                </a:solidFill>
                <a:effectLst/>
                <a:latin typeface="ElsevierGulliver"/>
              </a:rPr>
              <a:t>. Finally, implications and suggestions for future research are offered.</a:t>
            </a:r>
            <a:endParaRPr lang="en-CA" sz="2000" b="0" i="0" dirty="0">
              <a:effectLst/>
              <a:latin typeface="Arial" panose="020B0604020202020204" pitchFamily="34" charset="0"/>
            </a:endParaRPr>
          </a:p>
        </p:txBody>
      </p:sp>
      <p:sp>
        <p:nvSpPr>
          <p:cNvPr id="6" name="TextBox 5">
            <a:extLst>
              <a:ext uri="{FF2B5EF4-FFF2-40B4-BE49-F238E27FC236}">
                <a16:creationId xmlns:a16="http://schemas.microsoft.com/office/drawing/2014/main" id="{F160C664-7CB1-47EF-A184-59A66BC9B47A}"/>
              </a:ext>
            </a:extLst>
          </p:cNvPr>
          <p:cNvSpPr txBox="1"/>
          <p:nvPr/>
        </p:nvSpPr>
        <p:spPr>
          <a:xfrm>
            <a:off x="999165" y="1123394"/>
            <a:ext cx="9135435" cy="461665"/>
          </a:xfrm>
          <a:prstGeom prst="rect">
            <a:avLst/>
          </a:prstGeom>
          <a:noFill/>
        </p:spPr>
        <p:txBody>
          <a:bodyPr wrap="square" rtlCol="0">
            <a:spAutoFit/>
          </a:bodyPr>
          <a:lstStyle/>
          <a:p>
            <a:pPr algn="ctr"/>
            <a:r>
              <a:rPr lang="en-GB" sz="1200" dirty="0" err="1"/>
              <a:t>Derakhshan</a:t>
            </a:r>
            <a:r>
              <a:rPr lang="en-GB" sz="1200" dirty="0"/>
              <a:t>, A., </a:t>
            </a:r>
            <a:r>
              <a:rPr lang="en-GB" sz="1200" dirty="0" err="1"/>
              <a:t>Dewaele</a:t>
            </a:r>
            <a:r>
              <a:rPr lang="en-GB" sz="1200" dirty="0"/>
              <a:t>, J. M., &amp; </a:t>
            </a:r>
            <a:r>
              <a:rPr lang="en-GB" sz="1200" dirty="0" err="1"/>
              <a:t>Noughabi</a:t>
            </a:r>
            <a:r>
              <a:rPr lang="en-GB" sz="1200" dirty="0"/>
              <a:t>, M. A. (2022). </a:t>
            </a:r>
            <a:r>
              <a:rPr lang="en-GB" sz="1200" dirty="0" err="1"/>
              <a:t>Modeling</a:t>
            </a:r>
            <a:r>
              <a:rPr lang="en-GB" sz="1200" dirty="0"/>
              <a:t> the contribution of resilience, well-being, and L2 grit to foreign language teaching enjoyment among Iranian English language teachers. System, 109, 102890.</a:t>
            </a:r>
            <a:endParaRPr lang="en-CA" sz="1200" dirty="0"/>
          </a:p>
        </p:txBody>
      </p:sp>
    </p:spTree>
    <p:extLst>
      <p:ext uri="{BB962C8B-B14F-4D97-AF65-F5344CB8AC3E}">
        <p14:creationId xmlns:p14="http://schemas.microsoft.com/office/powerpoint/2010/main" val="3286152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C5EE53-9687-C8CD-5923-986DC74C3F2F}"/>
              </a:ext>
            </a:extLst>
          </p:cNvPr>
          <p:cNvSpPr txBox="1"/>
          <p:nvPr/>
        </p:nvSpPr>
        <p:spPr>
          <a:xfrm>
            <a:off x="1375954" y="2000015"/>
            <a:ext cx="8708572" cy="2585323"/>
          </a:xfrm>
          <a:prstGeom prst="rect">
            <a:avLst/>
          </a:prstGeom>
          <a:noFill/>
        </p:spPr>
        <p:txBody>
          <a:bodyPr wrap="square">
            <a:spAutoFit/>
          </a:bodyPr>
          <a:lstStyle/>
          <a:p>
            <a:r>
              <a:rPr lang="en-GB" dirty="0" err="1">
                <a:highlight>
                  <a:srgbClr val="FFFF00"/>
                </a:highlight>
              </a:rPr>
              <a:t>Derakhshan</a:t>
            </a:r>
            <a:r>
              <a:rPr lang="en-GB" dirty="0">
                <a:highlight>
                  <a:srgbClr val="FFFF00"/>
                </a:highlight>
              </a:rPr>
              <a:t> et al., (2022) conducted a study </a:t>
            </a:r>
            <a:r>
              <a:rPr lang="en-GB" dirty="0"/>
              <a:t>a</a:t>
            </a:r>
            <a:r>
              <a:rPr lang="en-GB" dirty="0">
                <a:highlight>
                  <a:srgbClr val="00FF00"/>
                </a:highlight>
              </a:rPr>
              <a:t>bout how positive psychological and personality-based variables like resilience, well-being, and L2 grit shape the FLTE (foreign language teaching enjoyment). F</a:t>
            </a:r>
            <a:r>
              <a:rPr lang="en-GB" dirty="0"/>
              <a:t>our-hundred-fifty Iranian English as a Foreign Language teachers participated in the study. </a:t>
            </a:r>
            <a:r>
              <a:rPr lang="en-GB" dirty="0">
                <a:highlight>
                  <a:srgbClr val="00FFFF"/>
                </a:highlight>
              </a:rPr>
              <a:t>Data were collected through four electronic surveys and were </a:t>
            </a:r>
            <a:r>
              <a:rPr lang="en-GB" dirty="0" err="1">
                <a:highlight>
                  <a:srgbClr val="00FFFF"/>
                </a:highlight>
              </a:rPr>
              <a:t>analyzed</a:t>
            </a:r>
            <a:r>
              <a:rPr lang="en-GB" dirty="0">
                <a:highlight>
                  <a:srgbClr val="00FFFF"/>
                </a:highlight>
              </a:rPr>
              <a:t> through </a:t>
            </a:r>
            <a:r>
              <a:rPr lang="en-GB" dirty="0" err="1">
                <a:highlight>
                  <a:srgbClr val="00FFFF"/>
                </a:highlight>
              </a:rPr>
              <a:t>Mplus</a:t>
            </a:r>
            <a:r>
              <a:rPr lang="en-GB" dirty="0"/>
              <a:t>. They found that participants’ FLTE was strongly predicted by their level of grit. Additionally, they found that teachers who enjoyed the teaching experience in the classroom the most were they ones who had high levels of grit, were resilient, and were overall happy. </a:t>
            </a:r>
          </a:p>
        </p:txBody>
      </p:sp>
      <p:sp>
        <p:nvSpPr>
          <p:cNvPr id="6" name="TextBox 5">
            <a:extLst>
              <a:ext uri="{FF2B5EF4-FFF2-40B4-BE49-F238E27FC236}">
                <a16:creationId xmlns:a16="http://schemas.microsoft.com/office/drawing/2014/main" id="{83CA6CE3-EB62-696D-3C7A-1904A1D4091C}"/>
              </a:ext>
            </a:extLst>
          </p:cNvPr>
          <p:cNvSpPr txBox="1"/>
          <p:nvPr/>
        </p:nvSpPr>
        <p:spPr>
          <a:xfrm>
            <a:off x="3143794" y="4773862"/>
            <a:ext cx="6096000" cy="1477328"/>
          </a:xfrm>
          <a:prstGeom prst="rect">
            <a:avLst/>
          </a:prstGeom>
          <a:noFill/>
        </p:spPr>
        <p:txBody>
          <a:bodyPr wrap="square">
            <a:spAutoFit/>
          </a:bodyPr>
          <a:lstStyle/>
          <a:p>
            <a:r>
              <a:rPr lang="en-GB" sz="1800" b="0" i="0" dirty="0">
                <a:solidFill>
                  <a:srgbClr val="2E2E2E"/>
                </a:solidFill>
                <a:effectLst/>
                <a:highlight>
                  <a:srgbClr val="FF0000"/>
                </a:highlight>
                <a:latin typeface="ElsevierGulliver"/>
              </a:rPr>
              <a:t>that EFL teachers’ resilience, well-being, and L2 grit significantly influenced their FLTE</a:t>
            </a:r>
            <a:r>
              <a:rPr lang="en-GB" sz="1800" b="0" i="0" dirty="0">
                <a:solidFill>
                  <a:srgbClr val="2E2E2E"/>
                </a:solidFill>
                <a:effectLst/>
                <a:latin typeface="ElsevierGulliver"/>
              </a:rPr>
              <a:t>. In addition</a:t>
            </a:r>
            <a:r>
              <a:rPr lang="en-GB" sz="1800" b="0" i="0" dirty="0">
                <a:solidFill>
                  <a:srgbClr val="2E2E2E"/>
                </a:solidFill>
                <a:effectLst/>
                <a:highlight>
                  <a:srgbClr val="00FFFF"/>
                </a:highlight>
                <a:latin typeface="ElsevierGulliver"/>
              </a:rPr>
              <a:t>, teacher L2 grit was the strongest predictor of FLTE among Iranian EFL teachers</a:t>
            </a:r>
            <a:r>
              <a:rPr lang="en-GB" sz="1800" b="0" i="0" dirty="0">
                <a:solidFill>
                  <a:srgbClr val="2E2E2E"/>
                </a:solidFill>
                <a:effectLst/>
                <a:latin typeface="ElsevierGulliver"/>
              </a:rPr>
              <a:t>. </a:t>
            </a:r>
            <a:r>
              <a:rPr lang="en-GB" sz="1800" b="0" i="0" dirty="0">
                <a:solidFill>
                  <a:srgbClr val="2E2E2E"/>
                </a:solidFill>
                <a:effectLst/>
                <a:highlight>
                  <a:srgbClr val="FF0000"/>
                </a:highlight>
                <a:latin typeface="ElsevierGulliver"/>
              </a:rPr>
              <a:t>It thus seems that gritty, resilient, and happy teachers are more likely to enjoy the teaching experience in the classroom</a:t>
            </a:r>
            <a:endParaRPr lang="en-GB" dirty="0"/>
          </a:p>
        </p:txBody>
      </p:sp>
    </p:spTree>
    <p:extLst>
      <p:ext uri="{BB962C8B-B14F-4D97-AF65-F5344CB8AC3E}">
        <p14:creationId xmlns:p14="http://schemas.microsoft.com/office/powerpoint/2010/main" val="277714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69A97-B7D4-4235-95BB-3906EEA9263A}"/>
              </a:ext>
            </a:extLst>
          </p:cNvPr>
          <p:cNvSpPr>
            <a:spLocks noGrp="1"/>
          </p:cNvSpPr>
          <p:nvPr>
            <p:ph type="ctrTitle"/>
          </p:nvPr>
        </p:nvSpPr>
        <p:spPr/>
        <p:txBody>
          <a:bodyPr/>
          <a:lstStyle/>
          <a:p>
            <a:r>
              <a:rPr lang="en-CA" dirty="0"/>
              <a:t>Final Task</a:t>
            </a:r>
          </a:p>
        </p:txBody>
      </p:sp>
      <p:sp>
        <p:nvSpPr>
          <p:cNvPr id="5" name="Subtitle 4">
            <a:extLst>
              <a:ext uri="{FF2B5EF4-FFF2-40B4-BE49-F238E27FC236}">
                <a16:creationId xmlns:a16="http://schemas.microsoft.com/office/drawing/2014/main" id="{221AA4A3-7BCE-4A4B-8FE0-9502D27CBF59}"/>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464435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45D5-E7D7-402D-8F60-3DF0EA876A1F}"/>
              </a:ext>
            </a:extLst>
          </p:cNvPr>
          <p:cNvSpPr>
            <a:spLocks noGrp="1"/>
          </p:cNvSpPr>
          <p:nvPr>
            <p:ph type="title"/>
          </p:nvPr>
        </p:nvSpPr>
        <p:spPr/>
        <p:txBody>
          <a:bodyPr/>
          <a:lstStyle/>
          <a:p>
            <a:r>
              <a:rPr lang="en-CA" dirty="0"/>
              <a:t>Application Task</a:t>
            </a:r>
          </a:p>
        </p:txBody>
      </p:sp>
      <p:sp>
        <p:nvSpPr>
          <p:cNvPr id="3" name="Content Placeholder 2">
            <a:extLst>
              <a:ext uri="{FF2B5EF4-FFF2-40B4-BE49-F238E27FC236}">
                <a16:creationId xmlns:a16="http://schemas.microsoft.com/office/drawing/2014/main" id="{80A689B3-8639-4A2A-AF64-600F793F1A60}"/>
              </a:ext>
            </a:extLst>
          </p:cNvPr>
          <p:cNvSpPr>
            <a:spLocks noGrp="1"/>
          </p:cNvSpPr>
          <p:nvPr>
            <p:ph idx="1"/>
          </p:nvPr>
        </p:nvSpPr>
        <p:spPr>
          <a:xfrm>
            <a:off x="5118447" y="803186"/>
            <a:ext cx="6281873" cy="4778464"/>
          </a:xfrm>
        </p:spPr>
        <p:txBody>
          <a:bodyPr>
            <a:normAutofit/>
          </a:bodyPr>
          <a:lstStyle/>
          <a:p>
            <a:r>
              <a:rPr lang="en-CA" dirty="0"/>
              <a:t>Refer to 3 academic abstracts of your choice.</a:t>
            </a:r>
          </a:p>
          <a:p>
            <a:r>
              <a:rPr lang="en-CA" dirty="0"/>
              <a:t>Try to summarize the details of their study</a:t>
            </a:r>
          </a:p>
          <a:p>
            <a:endParaRPr lang="en-CA" dirty="0"/>
          </a:p>
        </p:txBody>
      </p:sp>
    </p:spTree>
    <p:extLst>
      <p:ext uri="{BB962C8B-B14F-4D97-AF65-F5344CB8AC3E}">
        <p14:creationId xmlns:p14="http://schemas.microsoft.com/office/powerpoint/2010/main" val="30350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A555-A5C4-4C2A-9828-6BCC441458A8}"/>
              </a:ext>
            </a:extLst>
          </p:cNvPr>
          <p:cNvSpPr>
            <a:spLocks noGrp="1"/>
          </p:cNvSpPr>
          <p:nvPr>
            <p:ph type="title"/>
          </p:nvPr>
        </p:nvSpPr>
        <p:spPr/>
        <p:txBody>
          <a:bodyPr>
            <a:normAutofit fontScale="90000"/>
          </a:bodyPr>
          <a:lstStyle/>
          <a:p>
            <a:r>
              <a:rPr lang="en-CA" dirty="0"/>
              <a:t>What is considered plagiarism?</a:t>
            </a:r>
            <a:br>
              <a:rPr lang="en-CA" dirty="0"/>
            </a:br>
            <a:br>
              <a:rPr lang="en-CA" dirty="0"/>
            </a:br>
            <a:r>
              <a:rPr lang="en-CA" dirty="0"/>
              <a:t>This is –&gt;</a:t>
            </a:r>
          </a:p>
        </p:txBody>
      </p:sp>
      <p:sp>
        <p:nvSpPr>
          <p:cNvPr id="3" name="Content Placeholder 2">
            <a:extLst>
              <a:ext uri="{FF2B5EF4-FFF2-40B4-BE49-F238E27FC236}">
                <a16:creationId xmlns:a16="http://schemas.microsoft.com/office/drawing/2014/main" id="{1432F982-6D57-4B1D-83C1-D24434551D0E}"/>
              </a:ext>
            </a:extLst>
          </p:cNvPr>
          <p:cNvSpPr>
            <a:spLocks noGrp="1"/>
          </p:cNvSpPr>
          <p:nvPr>
            <p:ph idx="1"/>
          </p:nvPr>
        </p:nvSpPr>
        <p:spPr/>
        <p:txBody>
          <a:bodyPr/>
          <a:lstStyle/>
          <a:p>
            <a:r>
              <a:rPr lang="en-CA" dirty="0"/>
              <a:t>As a guide below 15% would probably indicate that </a:t>
            </a:r>
            <a:r>
              <a:rPr lang="en-CA" b="1" dirty="0"/>
              <a:t>plagiarism</a:t>
            </a:r>
            <a:r>
              <a:rPr lang="en-CA" dirty="0"/>
              <a:t> has not occurred. </a:t>
            </a:r>
          </a:p>
          <a:p>
            <a:endParaRPr lang="en-CA" dirty="0"/>
          </a:p>
          <a:p>
            <a:r>
              <a:rPr lang="en-CA" dirty="0"/>
              <a:t>However, if the 15% of matching text is one continuous block this could still be </a:t>
            </a:r>
            <a:r>
              <a:rPr lang="en-CA" b="1" dirty="0"/>
              <a:t>considered plagiarism</a:t>
            </a:r>
            <a:endParaRPr lang="en-CA" dirty="0"/>
          </a:p>
          <a:p>
            <a:endParaRPr lang="en-CA" dirty="0"/>
          </a:p>
          <a:p>
            <a:r>
              <a:rPr lang="en-CA" dirty="0"/>
              <a:t> A high percentage would probably be anything over 25%</a:t>
            </a:r>
          </a:p>
          <a:p>
            <a:endParaRPr lang="en-CA" dirty="0"/>
          </a:p>
          <a:p>
            <a:r>
              <a:rPr lang="en-CA" dirty="0"/>
              <a:t>Some use the rule: If </a:t>
            </a:r>
            <a:r>
              <a:rPr lang="en-CA" b="1" dirty="0"/>
              <a:t>five</a:t>
            </a:r>
            <a:r>
              <a:rPr lang="en-CA" dirty="0"/>
              <a:t> consecutive words are identical to someone else's writing (or your own past writings) then you are guilty of plagiarism</a:t>
            </a:r>
          </a:p>
        </p:txBody>
      </p:sp>
      <p:sp>
        <p:nvSpPr>
          <p:cNvPr id="4" name="Rectangle 3">
            <a:extLst>
              <a:ext uri="{FF2B5EF4-FFF2-40B4-BE49-F238E27FC236}">
                <a16:creationId xmlns:a16="http://schemas.microsoft.com/office/drawing/2014/main" id="{1021E7A0-9D21-4AE8-94F5-8077C127B58B}"/>
              </a:ext>
            </a:extLst>
          </p:cNvPr>
          <p:cNvSpPr/>
          <p:nvPr/>
        </p:nvSpPr>
        <p:spPr>
          <a:xfrm>
            <a:off x="1401280" y="6280408"/>
            <a:ext cx="10608640" cy="369332"/>
          </a:xfrm>
          <a:prstGeom prst="rect">
            <a:avLst/>
          </a:prstGeom>
        </p:spPr>
        <p:txBody>
          <a:bodyPr wrap="square">
            <a:spAutoFit/>
          </a:bodyPr>
          <a:lstStyle/>
          <a:p>
            <a:r>
              <a:rPr lang="en-CA" dirty="0"/>
              <a:t>https://eat.scm.tees.ac.uk/bb8content/resources/recipes/interpretTurnitin.pdf</a:t>
            </a:r>
          </a:p>
        </p:txBody>
      </p:sp>
    </p:spTree>
    <p:extLst>
      <p:ext uri="{BB962C8B-B14F-4D97-AF65-F5344CB8AC3E}">
        <p14:creationId xmlns:p14="http://schemas.microsoft.com/office/powerpoint/2010/main" val="170299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E73E-312B-4650-9F2A-574BBE338683}"/>
              </a:ext>
            </a:extLst>
          </p:cNvPr>
          <p:cNvSpPr>
            <a:spLocks noGrp="1"/>
          </p:cNvSpPr>
          <p:nvPr>
            <p:ph type="title"/>
          </p:nvPr>
        </p:nvSpPr>
        <p:spPr/>
        <p:txBody>
          <a:bodyPr/>
          <a:lstStyle/>
          <a:p>
            <a:r>
              <a:rPr lang="en-CA" dirty="0"/>
              <a:t>So.. </a:t>
            </a:r>
          </a:p>
        </p:txBody>
      </p:sp>
      <p:sp>
        <p:nvSpPr>
          <p:cNvPr id="3" name="Content Placeholder 2">
            <a:extLst>
              <a:ext uri="{FF2B5EF4-FFF2-40B4-BE49-F238E27FC236}">
                <a16:creationId xmlns:a16="http://schemas.microsoft.com/office/drawing/2014/main" id="{2B7FAC5A-254E-4485-9B56-444AD06A00A2}"/>
              </a:ext>
            </a:extLst>
          </p:cNvPr>
          <p:cNvSpPr>
            <a:spLocks noGrp="1"/>
          </p:cNvSpPr>
          <p:nvPr>
            <p:ph idx="1"/>
          </p:nvPr>
        </p:nvSpPr>
        <p:spPr/>
        <p:txBody>
          <a:bodyPr/>
          <a:lstStyle/>
          <a:p>
            <a:r>
              <a:rPr lang="en-CA" dirty="0"/>
              <a:t>It is important to know how to summarize, paraphrase and reference!</a:t>
            </a:r>
          </a:p>
          <a:p>
            <a:endParaRPr lang="en-US" dirty="0"/>
          </a:p>
          <a:p>
            <a:r>
              <a:rPr lang="en-US" dirty="0"/>
              <a:t>W</a:t>
            </a:r>
            <a:r>
              <a:rPr lang="en-CA" dirty="0"/>
              <a:t>e will first learn about &amp; practice summarizing and paraphrasing and then talk about referencing and then put it </a:t>
            </a:r>
            <a:r>
              <a:rPr lang="en-CA"/>
              <a:t>all together. </a:t>
            </a:r>
            <a:endParaRPr lang="en-CA" dirty="0"/>
          </a:p>
        </p:txBody>
      </p:sp>
    </p:spTree>
    <p:extLst>
      <p:ext uri="{BB962C8B-B14F-4D97-AF65-F5344CB8AC3E}">
        <p14:creationId xmlns:p14="http://schemas.microsoft.com/office/powerpoint/2010/main" val="362188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EC6ED-9E4D-4E08-B1B9-BF8C65FAA04C}"/>
              </a:ext>
            </a:extLst>
          </p:cNvPr>
          <p:cNvSpPr>
            <a:spLocks noGrp="1"/>
          </p:cNvSpPr>
          <p:nvPr>
            <p:ph type="ctrTitle"/>
          </p:nvPr>
        </p:nvSpPr>
        <p:spPr/>
        <p:txBody>
          <a:bodyPr/>
          <a:lstStyle/>
          <a:p>
            <a:r>
              <a:rPr lang="en-CA" dirty="0"/>
              <a:t>Paraphrasing</a:t>
            </a:r>
          </a:p>
        </p:txBody>
      </p:sp>
      <p:sp>
        <p:nvSpPr>
          <p:cNvPr id="5" name="Subtitle 4">
            <a:extLst>
              <a:ext uri="{FF2B5EF4-FFF2-40B4-BE49-F238E27FC236}">
                <a16:creationId xmlns:a16="http://schemas.microsoft.com/office/drawing/2014/main" id="{2A9F6F80-FCE7-4DB4-B67D-99E46B739414}"/>
              </a:ext>
            </a:extLst>
          </p:cNvPr>
          <p:cNvSpPr>
            <a:spLocks noGrp="1"/>
          </p:cNvSpPr>
          <p:nvPr>
            <p:ph type="subTitle" idx="1"/>
          </p:nvPr>
        </p:nvSpPr>
        <p:spPr/>
        <p:txBody>
          <a:bodyPr/>
          <a:lstStyle/>
          <a:p>
            <a:r>
              <a:rPr lang="en-CA" dirty="0"/>
              <a:t>Workshop</a:t>
            </a:r>
          </a:p>
        </p:txBody>
      </p:sp>
    </p:spTree>
    <p:extLst>
      <p:ext uri="{BB962C8B-B14F-4D97-AF65-F5344CB8AC3E}">
        <p14:creationId xmlns:p14="http://schemas.microsoft.com/office/powerpoint/2010/main" val="165235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70FE-9204-4420-9585-860DFD79BC7F}"/>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C2EA9890-EDFA-4AE8-BE13-27E1B842E476}"/>
              </a:ext>
            </a:extLst>
          </p:cNvPr>
          <p:cNvSpPr>
            <a:spLocks noGrp="1"/>
          </p:cNvSpPr>
          <p:nvPr>
            <p:ph idx="1"/>
          </p:nvPr>
        </p:nvSpPr>
        <p:spPr/>
        <p:txBody>
          <a:bodyPr/>
          <a:lstStyle/>
          <a:p>
            <a:r>
              <a:rPr lang="en-GB" dirty="0"/>
              <a:t>Rewording</a:t>
            </a:r>
          </a:p>
          <a:p>
            <a:r>
              <a:rPr lang="en-GB" dirty="0"/>
              <a:t>Re-ordering</a:t>
            </a:r>
          </a:p>
          <a:p>
            <a:pPr marL="0" indent="0">
              <a:buNone/>
            </a:pPr>
            <a:endParaRPr lang="en-GB" dirty="0"/>
          </a:p>
        </p:txBody>
      </p:sp>
    </p:spTree>
    <p:extLst>
      <p:ext uri="{BB962C8B-B14F-4D97-AF65-F5344CB8AC3E}">
        <p14:creationId xmlns:p14="http://schemas.microsoft.com/office/powerpoint/2010/main" val="147439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689B3-8639-4A2A-AF64-600F793F1A60}"/>
              </a:ext>
            </a:extLst>
          </p:cNvPr>
          <p:cNvSpPr>
            <a:spLocks noGrp="1"/>
          </p:cNvSpPr>
          <p:nvPr>
            <p:ph idx="4294967295"/>
          </p:nvPr>
        </p:nvSpPr>
        <p:spPr>
          <a:xfrm>
            <a:off x="453006" y="1694097"/>
            <a:ext cx="4739779" cy="3666468"/>
          </a:xfrm>
        </p:spPr>
        <p:txBody>
          <a:bodyPr>
            <a:normAutofit fontScale="92500" lnSpcReduction="20000"/>
          </a:bodyPr>
          <a:lstStyle/>
          <a:p>
            <a:pPr marL="342900" indent="-342900">
              <a:buAutoNum type="arabicPeriod"/>
            </a:pPr>
            <a:r>
              <a:rPr lang="en-CA" dirty="0"/>
              <a:t>Keeping your house cool or warm, driving cars, and factory fumes all pollute the atmosphere.</a:t>
            </a:r>
          </a:p>
          <a:p>
            <a:pPr marL="342900" indent="-342900">
              <a:buAutoNum type="arabicPeriod"/>
            </a:pPr>
            <a:endParaRPr lang="en-CA" dirty="0"/>
          </a:p>
          <a:p>
            <a:pPr marL="342900" indent="-342900">
              <a:buFont typeface="Wingdings" panose="05000000000000000000" pitchFamily="2" charset="2"/>
              <a:buAutoNum type="arabicPeriod"/>
            </a:pPr>
            <a:r>
              <a:rPr lang="en-CA" dirty="0"/>
              <a:t>This affects the world weather and makes it difficult for animals to find food and fresh water.</a:t>
            </a:r>
          </a:p>
          <a:p>
            <a:pPr marL="342900" indent="-342900">
              <a:buFont typeface="Wingdings" panose="05000000000000000000" pitchFamily="2" charset="2"/>
              <a:buAutoNum type="arabicPeriod"/>
            </a:pPr>
            <a:endParaRPr lang="en-CA" dirty="0"/>
          </a:p>
          <a:p>
            <a:pPr marL="342900" indent="-342900">
              <a:buAutoNum type="arabicPeriod"/>
            </a:pPr>
            <a:r>
              <a:rPr lang="en-CA" dirty="0"/>
              <a:t>Humans take away animals’ homes and their food by farming, when they cut down trees for wood, and when they look for oil.</a:t>
            </a:r>
          </a:p>
        </p:txBody>
      </p:sp>
      <p:sp>
        <p:nvSpPr>
          <p:cNvPr id="4" name="Rectangle 3">
            <a:extLst>
              <a:ext uri="{FF2B5EF4-FFF2-40B4-BE49-F238E27FC236}">
                <a16:creationId xmlns:a16="http://schemas.microsoft.com/office/drawing/2014/main" id="{5E09B120-B51D-4A01-B0A9-E1F6D7D0068F}"/>
              </a:ext>
            </a:extLst>
          </p:cNvPr>
          <p:cNvSpPr/>
          <p:nvPr/>
        </p:nvSpPr>
        <p:spPr>
          <a:xfrm>
            <a:off x="6361651" y="2136338"/>
            <a:ext cx="5318620" cy="2585323"/>
          </a:xfrm>
          <a:prstGeom prst="rect">
            <a:avLst/>
          </a:prstGeom>
          <a:ln>
            <a:solidFill>
              <a:srgbClr val="FF0000"/>
            </a:solidFill>
          </a:ln>
        </p:spPr>
        <p:txBody>
          <a:bodyPr wrap="square">
            <a:spAutoFit/>
          </a:bodyPr>
          <a:lstStyle/>
          <a:p>
            <a:r>
              <a:rPr lang="en-CA" dirty="0"/>
              <a:t>a. When the weather changes, animals can’t find water &amp; food easily. </a:t>
            </a:r>
          </a:p>
          <a:p>
            <a:pPr marL="342900" indent="-342900">
              <a:buAutoNum type="alphaLcPeriod"/>
            </a:pPr>
            <a:endParaRPr lang="en-CA" dirty="0"/>
          </a:p>
          <a:p>
            <a:r>
              <a:rPr lang="en-CA" dirty="0"/>
              <a:t>b. Pollution comes from cars, factories, heating &amp; air conditioning. </a:t>
            </a:r>
          </a:p>
          <a:p>
            <a:endParaRPr lang="en-CA" dirty="0"/>
          </a:p>
          <a:p>
            <a:r>
              <a:rPr lang="en-CA" dirty="0"/>
              <a:t>c. Cutting down trees and looking for oil damages animals’ homes &amp; takes away their food. </a:t>
            </a:r>
          </a:p>
        </p:txBody>
      </p:sp>
      <p:sp>
        <p:nvSpPr>
          <p:cNvPr id="5" name="TextBox 4">
            <a:extLst>
              <a:ext uri="{FF2B5EF4-FFF2-40B4-BE49-F238E27FC236}">
                <a16:creationId xmlns:a16="http://schemas.microsoft.com/office/drawing/2014/main" id="{4F525C5F-9E73-4228-83E1-E7EFC7F4440A}"/>
              </a:ext>
            </a:extLst>
          </p:cNvPr>
          <p:cNvSpPr txBox="1"/>
          <p:nvPr/>
        </p:nvSpPr>
        <p:spPr>
          <a:xfrm>
            <a:off x="2785145" y="411061"/>
            <a:ext cx="6576969" cy="646331"/>
          </a:xfrm>
          <a:prstGeom prst="rect">
            <a:avLst/>
          </a:prstGeom>
          <a:noFill/>
        </p:spPr>
        <p:txBody>
          <a:bodyPr wrap="square" rtlCol="0">
            <a:spAutoFit/>
          </a:bodyPr>
          <a:lstStyle/>
          <a:p>
            <a:pPr algn="ctr"/>
            <a:r>
              <a:rPr lang="en-CA" sz="3600" dirty="0"/>
              <a:t>Examples of Paraphrasing</a:t>
            </a:r>
          </a:p>
        </p:txBody>
      </p:sp>
    </p:spTree>
    <p:extLst>
      <p:ext uri="{BB962C8B-B14F-4D97-AF65-F5344CB8AC3E}">
        <p14:creationId xmlns:p14="http://schemas.microsoft.com/office/powerpoint/2010/main" val="167638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55527-24AB-4FE3-96FD-D407E40DB97C}"/>
              </a:ext>
            </a:extLst>
          </p:cNvPr>
          <p:cNvSpPr>
            <a:spLocks noGrp="1"/>
          </p:cNvSpPr>
          <p:nvPr>
            <p:ph type="ctrTitle"/>
          </p:nvPr>
        </p:nvSpPr>
        <p:spPr/>
        <p:txBody>
          <a:bodyPr/>
          <a:lstStyle/>
          <a:p>
            <a:r>
              <a:rPr lang="en-US" dirty="0"/>
              <a:t>Task </a:t>
            </a:r>
          </a:p>
        </p:txBody>
      </p:sp>
      <p:sp>
        <p:nvSpPr>
          <p:cNvPr id="5" name="Subtitle 4">
            <a:extLst>
              <a:ext uri="{FF2B5EF4-FFF2-40B4-BE49-F238E27FC236}">
                <a16:creationId xmlns:a16="http://schemas.microsoft.com/office/drawing/2014/main" id="{B33EB388-63D2-4A10-BB0F-8921D2678D7B}"/>
              </a:ext>
            </a:extLst>
          </p:cNvPr>
          <p:cNvSpPr>
            <a:spLocks noGrp="1"/>
          </p:cNvSpPr>
          <p:nvPr>
            <p:ph type="subTitle" idx="1"/>
          </p:nvPr>
        </p:nvSpPr>
        <p:spPr/>
        <p:txBody>
          <a:bodyPr/>
          <a:lstStyle/>
          <a:p>
            <a:r>
              <a:rPr lang="en-US" dirty="0"/>
              <a:t>Paraphrasing using synonyms</a:t>
            </a:r>
          </a:p>
        </p:txBody>
      </p:sp>
    </p:spTree>
    <p:extLst>
      <p:ext uri="{BB962C8B-B14F-4D97-AF65-F5344CB8AC3E}">
        <p14:creationId xmlns:p14="http://schemas.microsoft.com/office/powerpoint/2010/main" val="369710862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440</TotalTime>
  <Words>2137</Words>
  <Application>Microsoft Office PowerPoint</Application>
  <PresentationFormat>Widescreen</PresentationFormat>
  <Paragraphs>166</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ElsevierGulliver</vt:lpstr>
      <vt:lpstr>Arial</vt:lpstr>
      <vt:lpstr>Calibri Light</vt:lpstr>
      <vt:lpstr>Rockwell</vt:lpstr>
      <vt:lpstr>Times New Roman</vt:lpstr>
      <vt:lpstr>Wingdings</vt:lpstr>
      <vt:lpstr>Atlas</vt:lpstr>
      <vt:lpstr>Paraphrasing  &amp; Summarizing</vt:lpstr>
      <vt:lpstr>How would you define the following?</vt:lpstr>
      <vt:lpstr>Paraphrasing  Summarizing  Plagiarizing</vt:lpstr>
      <vt:lpstr>What is considered plagiarism?  This is –&gt;</vt:lpstr>
      <vt:lpstr>So.. </vt:lpstr>
      <vt:lpstr>Paraphrasing</vt:lpstr>
      <vt:lpstr>Key points</vt:lpstr>
      <vt:lpstr>PowerPoint Presentation</vt:lpstr>
      <vt:lpstr>Task </vt:lpstr>
      <vt:lpstr>Synonyms</vt:lpstr>
      <vt:lpstr>Paraphrase with synonyms</vt:lpstr>
      <vt:lpstr>Task </vt:lpstr>
      <vt:lpstr>Paraphrase by translation</vt:lpstr>
      <vt:lpstr>Paraphrase by translation</vt:lpstr>
      <vt:lpstr>Paraphrase by translation</vt:lpstr>
      <vt:lpstr>Another possibly helpful tool… </vt:lpstr>
      <vt:lpstr>Task </vt:lpstr>
      <vt:lpstr>When paraphrasing things said by others</vt:lpstr>
      <vt:lpstr>Thinking about thinking  Paraphrase the following -&gt;</vt:lpstr>
      <vt:lpstr>Summarizing</vt:lpstr>
      <vt:lpstr>Key points</vt:lpstr>
      <vt:lpstr>Summarizing</vt:lpstr>
      <vt:lpstr>“The Northern Lights”</vt:lpstr>
      <vt:lpstr>Summary</vt:lpstr>
      <vt:lpstr>Summarizing</vt:lpstr>
      <vt:lpstr>Task</vt:lpstr>
      <vt:lpstr>Summarizing studies</vt:lpstr>
      <vt:lpstr>Useful phrases when presenting other studies</vt:lpstr>
      <vt:lpstr>PowerPoint Presentation</vt:lpstr>
      <vt:lpstr>PowerPoint Presentation</vt:lpstr>
      <vt:lpstr>Task</vt:lpstr>
      <vt:lpstr>PowerPoint Presentation</vt:lpstr>
      <vt:lpstr>PowerPoint Presentation</vt:lpstr>
      <vt:lpstr>Final Task</vt:lpstr>
      <vt:lpstr>Application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&amp; Paraphrasing</dc:title>
  <dc:creator>Whitehead, George E.K. (Prof.)</dc:creator>
  <cp:lastModifiedBy>Reviewer</cp:lastModifiedBy>
  <cp:revision>50</cp:revision>
  <dcterms:created xsi:type="dcterms:W3CDTF">2019-01-31T02:06:34Z</dcterms:created>
  <dcterms:modified xsi:type="dcterms:W3CDTF">2023-04-19T10:58:52Z</dcterms:modified>
</cp:coreProperties>
</file>