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59" r:id="rId4"/>
    <p:sldId id="260" r:id="rId5"/>
    <p:sldId id="262" r:id="rId6"/>
    <p:sldId id="296" r:id="rId7"/>
    <p:sldId id="297" r:id="rId8"/>
    <p:sldId id="298" r:id="rId9"/>
    <p:sldId id="299" r:id="rId10"/>
    <p:sldId id="300" r:id="rId11"/>
    <p:sldId id="301" r:id="rId12"/>
    <p:sldId id="305" r:id="rId13"/>
    <p:sldId id="303" r:id="rId14"/>
    <p:sldId id="312" r:id="rId15"/>
    <p:sldId id="306" r:id="rId16"/>
    <p:sldId id="265" r:id="rId17"/>
    <p:sldId id="277" r:id="rId18"/>
    <p:sldId id="307" r:id="rId19"/>
    <p:sldId id="287" r:id="rId20"/>
    <p:sldId id="288" r:id="rId21"/>
    <p:sldId id="308" r:id="rId22"/>
    <p:sldId id="309" r:id="rId23"/>
    <p:sldId id="310" r:id="rId24"/>
    <p:sldId id="311" r:id="rId25"/>
    <p:sldId id="294" r:id="rId26"/>
    <p:sldId id="290" r:id="rId27"/>
    <p:sldId id="291" r:id="rId28"/>
    <p:sldId id="292" r:id="rId29"/>
    <p:sldId id="293" r:id="rId30"/>
    <p:sldId id="268" r:id="rId31"/>
    <p:sldId id="313" r:id="rId32"/>
    <p:sldId id="270" r:id="rId33"/>
    <p:sldId id="273" r:id="rId34"/>
    <p:sldId id="295" r:id="rId35"/>
    <p:sldId id="278" r:id="rId36"/>
    <p:sldId id="266" r:id="rId37"/>
    <p:sldId id="279" r:id="rId38"/>
    <p:sldId id="275" r:id="rId39"/>
    <p:sldId id="280" r:id="rId40"/>
    <p:sldId id="281" r:id="rId41"/>
    <p:sldId id="27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1" autoAdjust="0"/>
    <p:restoredTop sz="94660"/>
  </p:normalViewPr>
  <p:slideViewPr>
    <p:cSldViewPr snapToGrid="0">
      <p:cViewPr varScale="1">
        <p:scale>
          <a:sx n="110" d="100"/>
          <a:sy n="110" d="100"/>
        </p:scale>
        <p:origin x="3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73743499594471"/>
          <c:y val="0"/>
          <c:w val="0.55563374595846338"/>
          <c:h val="1"/>
        </c:manualLayout>
      </c:layout>
      <c:pieChart>
        <c:varyColors val="1"/>
        <c:ser>
          <c:idx val="0"/>
          <c:order val="0"/>
          <c:tx>
            <c:strRef>
              <c:f>Sheet1!$B$1</c:f>
              <c:strCache>
                <c:ptCount val="1"/>
                <c:pt idx="0">
                  <c:v>Column1</c:v>
                </c:pt>
              </c:strCache>
            </c:strRef>
          </c:tx>
          <c:explosion val="9"/>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6A-4FEF-A7EF-E12B8B64DA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7C6A-4FEF-A7EF-E12B8B64DA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7C6A-4FEF-A7EF-E12B8B64DA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7C6A-4FEF-A7EF-E12B8B64DAB9}"/>
              </c:ext>
            </c:extLst>
          </c:dPt>
          <c:dLbls>
            <c:dLbl>
              <c:idx val="0"/>
              <c:layout>
                <c:manualLayout>
                  <c:x val="-0.1574445699364731"/>
                  <c:y val="0.2347678379004217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C6A-4FEF-A7EF-E12B8B64DAB9}"/>
                </c:ext>
              </c:extLst>
            </c:dLbl>
            <c:dLbl>
              <c:idx val="1"/>
              <c:layout>
                <c:manualLayout>
                  <c:x val="-0.14287932641669399"/>
                  <c:y val="-0.2116120250960428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C6A-4FEF-A7EF-E12B8B64DAB9}"/>
                </c:ext>
              </c:extLst>
            </c:dLbl>
            <c:dLbl>
              <c:idx val="2"/>
              <c:layout>
                <c:manualLayout>
                  <c:x val="0.16734507290363068"/>
                  <c:y val="-0.6062050895883512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C6A-4FEF-A7EF-E12B8B64DAB9}"/>
                </c:ext>
              </c:extLst>
            </c:dLbl>
            <c:dLbl>
              <c:idx val="3"/>
              <c:layout>
                <c:manualLayout>
                  <c:x val="0.16292988920409718"/>
                  <c:y val="0.5917326780963910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400029084383247"/>
                      <c:h val="0.18626140252674336"/>
                    </c:manualLayout>
                  </c15:layout>
                </c:ext>
                <c:ext xmlns:c16="http://schemas.microsoft.com/office/drawing/2014/chart" uri="{C3380CC4-5D6E-409C-BE32-E72D297353CC}">
                  <c16:uniqueId val="{00000003-7C6A-4FEF-A7EF-E12B8B64DA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Meaning focused input</c:v>
                </c:pt>
                <c:pt idx="1">
                  <c:v>Meaning focused output</c:v>
                </c:pt>
                <c:pt idx="2">
                  <c:v>Language focused learning</c:v>
                </c:pt>
                <c:pt idx="3">
                  <c:v>Fluency development</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7C6A-4FEF-A7EF-E12B8B64DAB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E7CE467-84E1-4C7B-8028-BC7011FC0AB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5194D94-5A33-4A5A-A549-BB3E9AA8809A}">
      <dgm:prSet/>
      <dgm:spPr/>
      <dgm:t>
        <a:bodyPr/>
        <a:lstStyle/>
        <a:p>
          <a:r>
            <a:rPr lang="en-CA"/>
            <a:t>In the past many programs separated classes by skill (Reading, Writing, Listening, Speaking)</a:t>
          </a:r>
          <a:endParaRPr lang="en-US"/>
        </a:p>
      </dgm:t>
    </dgm:pt>
    <dgm:pt modelId="{EB4D994E-3488-416F-8F77-E96403BDD69D}" type="parTrans" cxnId="{09BA2F2D-5A15-477A-9C42-EBB5A730CD33}">
      <dgm:prSet/>
      <dgm:spPr/>
      <dgm:t>
        <a:bodyPr/>
        <a:lstStyle/>
        <a:p>
          <a:endParaRPr lang="en-US"/>
        </a:p>
      </dgm:t>
    </dgm:pt>
    <dgm:pt modelId="{6134E850-AC15-4A0C-A8C5-B2F15354E8DF}" type="sibTrans" cxnId="{09BA2F2D-5A15-477A-9C42-EBB5A730CD33}">
      <dgm:prSet/>
      <dgm:spPr/>
      <dgm:t>
        <a:bodyPr/>
        <a:lstStyle/>
        <a:p>
          <a:endParaRPr lang="en-US"/>
        </a:p>
      </dgm:t>
    </dgm:pt>
    <dgm:pt modelId="{D8D9BEB1-ACF9-4E64-8756-C395BED57120}">
      <dgm:prSet/>
      <dgm:spPr/>
      <dgm:t>
        <a:bodyPr/>
        <a:lstStyle/>
        <a:p>
          <a:r>
            <a:rPr lang="en-CA"/>
            <a:t>Nowadays, most textbooks, and teacher take a more integrated approach. </a:t>
          </a:r>
          <a:endParaRPr lang="en-US"/>
        </a:p>
      </dgm:t>
    </dgm:pt>
    <dgm:pt modelId="{CFF5B88E-5F54-4484-9B61-AC150AF7AD18}" type="parTrans" cxnId="{1C6549AD-2680-4F23-BE06-71DD3EA06485}">
      <dgm:prSet/>
      <dgm:spPr/>
      <dgm:t>
        <a:bodyPr/>
        <a:lstStyle/>
        <a:p>
          <a:endParaRPr lang="en-US"/>
        </a:p>
      </dgm:t>
    </dgm:pt>
    <dgm:pt modelId="{B00412A3-910A-435F-BAB0-3A6D1936B2B3}" type="sibTrans" cxnId="{1C6549AD-2680-4F23-BE06-71DD3EA06485}">
      <dgm:prSet/>
      <dgm:spPr/>
      <dgm:t>
        <a:bodyPr/>
        <a:lstStyle/>
        <a:p>
          <a:endParaRPr lang="en-US"/>
        </a:p>
      </dgm:t>
    </dgm:pt>
    <dgm:pt modelId="{1866B704-3DF5-4CCA-B769-5D291B06ADF2}" type="pres">
      <dgm:prSet presAssocID="{CE7CE467-84E1-4C7B-8028-BC7011FC0ABE}" presName="root" presStyleCnt="0">
        <dgm:presLayoutVars>
          <dgm:dir/>
          <dgm:resizeHandles val="exact"/>
        </dgm:presLayoutVars>
      </dgm:prSet>
      <dgm:spPr/>
    </dgm:pt>
    <dgm:pt modelId="{7CA9FB11-E65C-4492-A6B6-4AB073B07AB1}" type="pres">
      <dgm:prSet presAssocID="{15194D94-5A33-4A5A-A549-BB3E9AA8809A}" presName="compNode" presStyleCnt="0"/>
      <dgm:spPr/>
    </dgm:pt>
    <dgm:pt modelId="{E9EA43BF-FC26-4783-A4E0-105A8D3EF338}" type="pres">
      <dgm:prSet presAssocID="{15194D94-5A33-4A5A-A549-BB3E9AA8809A}" presName="bgRect" presStyleLbl="bgShp" presStyleIdx="0" presStyleCnt="2"/>
      <dgm:spPr/>
    </dgm:pt>
    <dgm:pt modelId="{7F3C64DF-535F-4A7D-8CCF-46BBA09B9578}" type="pres">
      <dgm:prSet presAssocID="{15194D94-5A33-4A5A-A549-BB3E9AA8809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A0981E3-3D58-4C38-ABC4-F5809282B26C}" type="pres">
      <dgm:prSet presAssocID="{15194D94-5A33-4A5A-A549-BB3E9AA8809A}" presName="spaceRect" presStyleCnt="0"/>
      <dgm:spPr/>
    </dgm:pt>
    <dgm:pt modelId="{43EC1D40-BF25-4B1D-90A5-5BFB48A04A57}" type="pres">
      <dgm:prSet presAssocID="{15194D94-5A33-4A5A-A549-BB3E9AA8809A}" presName="parTx" presStyleLbl="revTx" presStyleIdx="0" presStyleCnt="2">
        <dgm:presLayoutVars>
          <dgm:chMax val="0"/>
          <dgm:chPref val="0"/>
        </dgm:presLayoutVars>
      </dgm:prSet>
      <dgm:spPr/>
    </dgm:pt>
    <dgm:pt modelId="{8BD7B19A-DB05-4978-8C9E-741A0BE11893}" type="pres">
      <dgm:prSet presAssocID="{6134E850-AC15-4A0C-A8C5-B2F15354E8DF}" presName="sibTrans" presStyleCnt="0"/>
      <dgm:spPr/>
    </dgm:pt>
    <dgm:pt modelId="{3ECEA6E8-52AF-4581-878D-E9A9BF41B059}" type="pres">
      <dgm:prSet presAssocID="{D8D9BEB1-ACF9-4E64-8756-C395BED57120}" presName="compNode" presStyleCnt="0"/>
      <dgm:spPr/>
    </dgm:pt>
    <dgm:pt modelId="{28E90661-5850-474F-B539-BA1C834076CD}" type="pres">
      <dgm:prSet presAssocID="{D8D9BEB1-ACF9-4E64-8756-C395BED57120}" presName="bgRect" presStyleLbl="bgShp" presStyleIdx="1" presStyleCnt="2"/>
      <dgm:spPr/>
    </dgm:pt>
    <dgm:pt modelId="{B5A396D2-2336-4496-88E5-20E3699B6452}" type="pres">
      <dgm:prSet presAssocID="{D8D9BEB1-ACF9-4E64-8756-C395BED5712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668AEDA0-465B-4C62-94B9-CB100A94D978}" type="pres">
      <dgm:prSet presAssocID="{D8D9BEB1-ACF9-4E64-8756-C395BED57120}" presName="spaceRect" presStyleCnt="0"/>
      <dgm:spPr/>
    </dgm:pt>
    <dgm:pt modelId="{EE14C27B-9186-4E70-920F-2E5F1D837FC0}" type="pres">
      <dgm:prSet presAssocID="{D8D9BEB1-ACF9-4E64-8756-C395BED57120}" presName="parTx" presStyleLbl="revTx" presStyleIdx="1" presStyleCnt="2">
        <dgm:presLayoutVars>
          <dgm:chMax val="0"/>
          <dgm:chPref val="0"/>
        </dgm:presLayoutVars>
      </dgm:prSet>
      <dgm:spPr/>
    </dgm:pt>
  </dgm:ptLst>
  <dgm:cxnLst>
    <dgm:cxn modelId="{09BA2F2D-5A15-477A-9C42-EBB5A730CD33}" srcId="{CE7CE467-84E1-4C7B-8028-BC7011FC0ABE}" destId="{15194D94-5A33-4A5A-A549-BB3E9AA8809A}" srcOrd="0" destOrd="0" parTransId="{EB4D994E-3488-416F-8F77-E96403BDD69D}" sibTransId="{6134E850-AC15-4A0C-A8C5-B2F15354E8DF}"/>
    <dgm:cxn modelId="{550BB73D-B483-495C-83E3-13462FDBC0C8}" type="presOf" srcId="{CE7CE467-84E1-4C7B-8028-BC7011FC0ABE}" destId="{1866B704-3DF5-4CCA-B769-5D291B06ADF2}" srcOrd="0" destOrd="0" presId="urn:microsoft.com/office/officeart/2018/2/layout/IconVerticalSolidList"/>
    <dgm:cxn modelId="{55E2C26B-421D-4ECA-8965-0FB0A3BAB8CD}" type="presOf" srcId="{15194D94-5A33-4A5A-A549-BB3E9AA8809A}" destId="{43EC1D40-BF25-4B1D-90A5-5BFB48A04A57}" srcOrd="0" destOrd="0" presId="urn:microsoft.com/office/officeart/2018/2/layout/IconVerticalSolidList"/>
    <dgm:cxn modelId="{619B22A1-E9E2-4B7C-ACD5-39406C5D1FD0}" type="presOf" srcId="{D8D9BEB1-ACF9-4E64-8756-C395BED57120}" destId="{EE14C27B-9186-4E70-920F-2E5F1D837FC0}" srcOrd="0" destOrd="0" presId="urn:microsoft.com/office/officeart/2018/2/layout/IconVerticalSolidList"/>
    <dgm:cxn modelId="{1C6549AD-2680-4F23-BE06-71DD3EA06485}" srcId="{CE7CE467-84E1-4C7B-8028-BC7011FC0ABE}" destId="{D8D9BEB1-ACF9-4E64-8756-C395BED57120}" srcOrd="1" destOrd="0" parTransId="{CFF5B88E-5F54-4484-9B61-AC150AF7AD18}" sibTransId="{B00412A3-910A-435F-BAB0-3A6D1936B2B3}"/>
    <dgm:cxn modelId="{1EF128E6-130D-41E9-80E9-31768A4ABA09}" type="presParOf" srcId="{1866B704-3DF5-4CCA-B769-5D291B06ADF2}" destId="{7CA9FB11-E65C-4492-A6B6-4AB073B07AB1}" srcOrd="0" destOrd="0" presId="urn:microsoft.com/office/officeart/2018/2/layout/IconVerticalSolidList"/>
    <dgm:cxn modelId="{49027570-0097-412A-B8D9-2632240922CB}" type="presParOf" srcId="{7CA9FB11-E65C-4492-A6B6-4AB073B07AB1}" destId="{E9EA43BF-FC26-4783-A4E0-105A8D3EF338}" srcOrd="0" destOrd="0" presId="urn:microsoft.com/office/officeart/2018/2/layout/IconVerticalSolidList"/>
    <dgm:cxn modelId="{E4F46068-C138-4859-BEAD-437F1A0E8F32}" type="presParOf" srcId="{7CA9FB11-E65C-4492-A6B6-4AB073B07AB1}" destId="{7F3C64DF-535F-4A7D-8CCF-46BBA09B9578}" srcOrd="1" destOrd="0" presId="urn:microsoft.com/office/officeart/2018/2/layout/IconVerticalSolidList"/>
    <dgm:cxn modelId="{3344F9E6-4B68-4662-AF1C-B242834D1AA9}" type="presParOf" srcId="{7CA9FB11-E65C-4492-A6B6-4AB073B07AB1}" destId="{4A0981E3-3D58-4C38-ABC4-F5809282B26C}" srcOrd="2" destOrd="0" presId="urn:microsoft.com/office/officeart/2018/2/layout/IconVerticalSolidList"/>
    <dgm:cxn modelId="{84951EED-4C7E-4751-B0C4-05FEF996E2FC}" type="presParOf" srcId="{7CA9FB11-E65C-4492-A6B6-4AB073B07AB1}" destId="{43EC1D40-BF25-4B1D-90A5-5BFB48A04A57}" srcOrd="3" destOrd="0" presId="urn:microsoft.com/office/officeart/2018/2/layout/IconVerticalSolidList"/>
    <dgm:cxn modelId="{E9619839-66BD-4F32-BE51-6FB0FE1B3026}" type="presParOf" srcId="{1866B704-3DF5-4CCA-B769-5D291B06ADF2}" destId="{8BD7B19A-DB05-4978-8C9E-741A0BE11893}" srcOrd="1" destOrd="0" presId="urn:microsoft.com/office/officeart/2018/2/layout/IconVerticalSolidList"/>
    <dgm:cxn modelId="{C539EF7B-B9B3-48EA-AE00-3E0047652352}" type="presParOf" srcId="{1866B704-3DF5-4CCA-B769-5D291B06ADF2}" destId="{3ECEA6E8-52AF-4581-878D-E9A9BF41B059}" srcOrd="2" destOrd="0" presId="urn:microsoft.com/office/officeart/2018/2/layout/IconVerticalSolidList"/>
    <dgm:cxn modelId="{0E9D423A-ED7E-426C-B644-C1EADB69CC33}" type="presParOf" srcId="{3ECEA6E8-52AF-4581-878D-E9A9BF41B059}" destId="{28E90661-5850-474F-B539-BA1C834076CD}" srcOrd="0" destOrd="0" presId="urn:microsoft.com/office/officeart/2018/2/layout/IconVerticalSolidList"/>
    <dgm:cxn modelId="{6DC57130-A856-4542-BB0B-894CD0B62BA6}" type="presParOf" srcId="{3ECEA6E8-52AF-4581-878D-E9A9BF41B059}" destId="{B5A396D2-2336-4496-88E5-20E3699B6452}" srcOrd="1" destOrd="0" presId="urn:microsoft.com/office/officeart/2018/2/layout/IconVerticalSolidList"/>
    <dgm:cxn modelId="{CEDF7614-CE56-4BAB-A769-AA94BB03C6A2}" type="presParOf" srcId="{3ECEA6E8-52AF-4581-878D-E9A9BF41B059}" destId="{668AEDA0-465B-4C62-94B9-CB100A94D978}" srcOrd="2" destOrd="0" presId="urn:microsoft.com/office/officeart/2018/2/layout/IconVerticalSolidList"/>
    <dgm:cxn modelId="{211B1B9C-1E39-46F2-BE09-A628E0ECEF6E}" type="presParOf" srcId="{3ECEA6E8-52AF-4581-878D-E9A9BF41B059}" destId="{EE14C27B-9186-4E70-920F-2E5F1D837F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A43BF-FC26-4783-A4E0-105A8D3EF338}">
      <dsp:nvSpPr>
        <dsp:cNvPr id="0" name=""/>
        <dsp:cNvSpPr/>
      </dsp:nvSpPr>
      <dsp:spPr>
        <a:xfrm>
          <a:off x="0" y="849991"/>
          <a:ext cx="5906181" cy="15692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C64DF-535F-4A7D-8CCF-46BBA09B9578}">
      <dsp:nvSpPr>
        <dsp:cNvPr id="0" name=""/>
        <dsp:cNvSpPr/>
      </dsp:nvSpPr>
      <dsp:spPr>
        <a:xfrm>
          <a:off x="474687" y="1203065"/>
          <a:ext cx="863068" cy="8630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EC1D40-BF25-4B1D-90A5-5BFB48A04A57}">
      <dsp:nvSpPr>
        <dsp:cNvPr id="0" name=""/>
        <dsp:cNvSpPr/>
      </dsp:nvSpPr>
      <dsp:spPr>
        <a:xfrm>
          <a:off x="1812443" y="849991"/>
          <a:ext cx="4093737" cy="156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75" tIns="166075" rIns="166075" bIns="166075" numCol="1" spcCol="1270" anchor="ctr" anchorCtr="0">
          <a:noAutofit/>
        </a:bodyPr>
        <a:lstStyle/>
        <a:p>
          <a:pPr marL="0" lvl="0" indent="0" algn="l" defTabSz="977900">
            <a:lnSpc>
              <a:spcPct val="90000"/>
            </a:lnSpc>
            <a:spcBef>
              <a:spcPct val="0"/>
            </a:spcBef>
            <a:spcAft>
              <a:spcPct val="35000"/>
            </a:spcAft>
            <a:buNone/>
          </a:pPr>
          <a:r>
            <a:rPr lang="en-CA" sz="2200" kern="1200"/>
            <a:t>In the past many programs separated classes by skill (Reading, Writing, Listening, Speaking)</a:t>
          </a:r>
          <a:endParaRPr lang="en-US" sz="2200" kern="1200"/>
        </a:p>
      </dsp:txBody>
      <dsp:txXfrm>
        <a:off x="1812443" y="849991"/>
        <a:ext cx="4093737" cy="1569215"/>
      </dsp:txXfrm>
    </dsp:sp>
    <dsp:sp modelId="{28E90661-5850-474F-B539-BA1C834076CD}">
      <dsp:nvSpPr>
        <dsp:cNvPr id="0" name=""/>
        <dsp:cNvSpPr/>
      </dsp:nvSpPr>
      <dsp:spPr>
        <a:xfrm>
          <a:off x="0" y="2811510"/>
          <a:ext cx="5906181" cy="15692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A396D2-2336-4496-88E5-20E3699B6452}">
      <dsp:nvSpPr>
        <dsp:cNvPr id="0" name=""/>
        <dsp:cNvSpPr/>
      </dsp:nvSpPr>
      <dsp:spPr>
        <a:xfrm>
          <a:off x="474687" y="3164584"/>
          <a:ext cx="863068" cy="8630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14C27B-9186-4E70-920F-2E5F1D837FC0}">
      <dsp:nvSpPr>
        <dsp:cNvPr id="0" name=""/>
        <dsp:cNvSpPr/>
      </dsp:nvSpPr>
      <dsp:spPr>
        <a:xfrm>
          <a:off x="1812443" y="2811510"/>
          <a:ext cx="4093737" cy="156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75" tIns="166075" rIns="166075" bIns="166075" numCol="1" spcCol="1270" anchor="ctr" anchorCtr="0">
          <a:noAutofit/>
        </a:bodyPr>
        <a:lstStyle/>
        <a:p>
          <a:pPr marL="0" lvl="0" indent="0" algn="l" defTabSz="977900">
            <a:lnSpc>
              <a:spcPct val="90000"/>
            </a:lnSpc>
            <a:spcBef>
              <a:spcPct val="0"/>
            </a:spcBef>
            <a:spcAft>
              <a:spcPct val="35000"/>
            </a:spcAft>
            <a:buNone/>
          </a:pPr>
          <a:r>
            <a:rPr lang="en-CA" sz="2200" kern="1200"/>
            <a:t>Nowadays, most textbooks, and teacher take a more integrated approach. </a:t>
          </a:r>
          <a:endParaRPr lang="en-US" sz="2200" kern="1200"/>
        </a:p>
      </dsp:txBody>
      <dsp:txXfrm>
        <a:off x="1812443" y="2811510"/>
        <a:ext cx="4093737" cy="15692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B61BEF0D-F0BB-DE4B-95CE-6DB70DBA9567}" type="datetimeFigureOut">
              <a:rPr lang="en-US" smtClean="0"/>
              <a:pPr/>
              <a:t>4/14/2022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4685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828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681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941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B61BEF0D-F0BB-DE4B-95CE-6DB70DBA9567}" type="datetimeFigureOut">
              <a:rPr lang="en-US" smtClean="0"/>
              <a:pPr/>
              <a:t>4/14/2022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93001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25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20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72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823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4/14/2022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4021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B61BEF0D-F0BB-DE4B-95CE-6DB70DBA9567}" type="datetimeFigureOut">
              <a:rPr lang="en-US" smtClean="0"/>
              <a:pPr/>
              <a:t>4/14/2022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57F1E4F-1CFF-5643-939E-217C01CDF56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869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61BEF0D-F0BB-DE4B-95CE-6DB70DBA9567}" type="datetimeFigureOut">
              <a:rPr lang="en-US" smtClean="0"/>
              <a:pPr/>
              <a:t>4/14/2022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81080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athoven.com/en/free-lexile-analyzer/" TargetMode="External"/><Relationship Id="rId2" Type="http://schemas.openxmlformats.org/officeDocument/2006/relationships/hyperlink" Target="https://www.lexile.co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eslvideo.com/" TargetMode="External"/><Relationship Id="rId3" Type="http://schemas.openxmlformats.org/officeDocument/2006/relationships/hyperlink" Target="http://www.en.savefrom.net/" TargetMode="External"/><Relationship Id="rId7" Type="http://schemas.openxmlformats.org/officeDocument/2006/relationships/hyperlink" Target="https://lyricstraining.com/" TargetMode="External"/><Relationship Id="rId2" Type="http://schemas.openxmlformats.org/officeDocument/2006/relationships/hyperlink" Target="http://www.youtube.com/" TargetMode="External"/><Relationship Id="rId1" Type="http://schemas.openxmlformats.org/officeDocument/2006/relationships/slideLayout" Target="../slideLayouts/slideLayout2.xml"/><Relationship Id="rId6" Type="http://schemas.openxmlformats.org/officeDocument/2006/relationships/hyperlink" Target="http://www.listentoyoutube.com/" TargetMode="External"/><Relationship Id="rId11" Type="http://schemas.openxmlformats.org/officeDocument/2006/relationships/hyperlink" Target="http://www.eslcommando.com/search/label/Listening" TargetMode="External"/><Relationship Id="rId5" Type="http://schemas.openxmlformats.org/officeDocument/2006/relationships/hyperlink" Target="http://www.offliberty.com/" TargetMode="External"/><Relationship Id="rId10" Type="http://schemas.openxmlformats.org/officeDocument/2006/relationships/hyperlink" Target="http://esl-lab.com/" TargetMode="External"/><Relationship Id="rId4" Type="http://schemas.openxmlformats.org/officeDocument/2006/relationships/hyperlink" Target="http://www.keepvid.net/" TargetMode="External"/><Relationship Id="rId9" Type="http://schemas.openxmlformats.org/officeDocument/2006/relationships/hyperlink" Target="https://www.englishcentral.com/video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ong-chang.com/" TargetMode="External"/><Relationship Id="rId2" Type="http://schemas.openxmlformats.org/officeDocument/2006/relationships/hyperlink" Target="https://breakingnewsenglish.com/" TargetMode="External"/><Relationship Id="rId1" Type="http://schemas.openxmlformats.org/officeDocument/2006/relationships/slideLayout" Target="../slideLayouts/slideLayout2.xml"/><Relationship Id="rId6" Type="http://schemas.openxmlformats.org/officeDocument/2006/relationships/hyperlink" Target="http://www.storylineonline.net/" TargetMode="External"/><Relationship Id="rId5" Type="http://schemas.openxmlformats.org/officeDocument/2006/relationships/hyperlink" Target="http://www.storybird.com/" TargetMode="External"/><Relationship Id="rId4" Type="http://schemas.openxmlformats.org/officeDocument/2006/relationships/hyperlink" Target="http://web2.uvcs.uvic.ca/elc/studyzon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40F0-3444-4EB3-B6C7-9AA5FA72480B}"/>
              </a:ext>
            </a:extLst>
          </p:cNvPr>
          <p:cNvSpPr>
            <a:spLocks noGrp="1"/>
          </p:cNvSpPr>
          <p:nvPr>
            <p:ph type="ctrTitle"/>
          </p:nvPr>
        </p:nvSpPr>
        <p:spPr/>
        <p:txBody>
          <a:bodyPr/>
          <a:lstStyle/>
          <a:p>
            <a:r>
              <a:rPr lang="en-CA" dirty="0"/>
              <a:t>Skills &amp; Activities</a:t>
            </a:r>
          </a:p>
        </p:txBody>
      </p:sp>
      <p:sp>
        <p:nvSpPr>
          <p:cNvPr id="3" name="Subtitle 2">
            <a:extLst>
              <a:ext uri="{FF2B5EF4-FFF2-40B4-BE49-F238E27FC236}">
                <a16:creationId xmlns:a16="http://schemas.microsoft.com/office/drawing/2014/main" id="{2ED9C0F6-9F07-4405-85E9-B0D4E7345FB6}"/>
              </a:ext>
            </a:extLst>
          </p:cNvPr>
          <p:cNvSpPr>
            <a:spLocks noGrp="1"/>
          </p:cNvSpPr>
          <p:nvPr>
            <p:ph type="subTitle" idx="1"/>
          </p:nvPr>
        </p:nvSpPr>
        <p:spPr/>
        <p:txBody>
          <a:bodyPr/>
          <a:lstStyle/>
          <a:p>
            <a:r>
              <a:rPr lang="en-CA" dirty="0"/>
              <a:t>Choices</a:t>
            </a:r>
          </a:p>
        </p:txBody>
      </p:sp>
    </p:spTree>
    <p:extLst>
      <p:ext uri="{BB962C8B-B14F-4D97-AF65-F5344CB8AC3E}">
        <p14:creationId xmlns:p14="http://schemas.microsoft.com/office/powerpoint/2010/main" val="223412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DA5C-A86C-4537-A87B-2C2AE075B01F}"/>
              </a:ext>
            </a:extLst>
          </p:cNvPr>
          <p:cNvSpPr>
            <a:spLocks noGrp="1"/>
          </p:cNvSpPr>
          <p:nvPr>
            <p:ph type="title"/>
          </p:nvPr>
        </p:nvSpPr>
        <p:spPr/>
        <p:txBody>
          <a:bodyPr>
            <a:normAutofit/>
          </a:bodyPr>
          <a:lstStyle/>
          <a:p>
            <a:pPr marL="548640" algn="ctr">
              <a:spcBef>
                <a:spcPts val="1000"/>
              </a:spcBef>
              <a:buClr>
                <a:schemeClr val="tx1">
                  <a:lumMod val="85000"/>
                  <a:lumOff val="15000"/>
                </a:schemeClr>
              </a:buClr>
              <a:buSzPct val="80000"/>
            </a:pPr>
            <a:r>
              <a:rPr lang="en-US" dirty="0"/>
              <a:t>Meaning-focused output</a:t>
            </a:r>
          </a:p>
        </p:txBody>
      </p:sp>
      <p:sp>
        <p:nvSpPr>
          <p:cNvPr id="4" name="Rectangle 3">
            <a:extLst>
              <a:ext uri="{FF2B5EF4-FFF2-40B4-BE49-F238E27FC236}">
                <a16:creationId xmlns:a16="http://schemas.microsoft.com/office/drawing/2014/main" id="{4E95E8B2-E96D-4E8B-B606-D6606AA8C05A}"/>
              </a:ext>
            </a:extLst>
          </p:cNvPr>
          <p:cNvSpPr/>
          <p:nvPr/>
        </p:nvSpPr>
        <p:spPr>
          <a:xfrm>
            <a:off x="1154954" y="2698750"/>
            <a:ext cx="10344150" cy="1937966"/>
          </a:xfrm>
          <a:prstGeom prst="rect">
            <a:avLst/>
          </a:prstGeom>
        </p:spPr>
        <p:txBody>
          <a:bodyPr wrap="square">
            <a:spAutoFit/>
          </a:bodyPr>
          <a:lstStyle/>
          <a:p>
            <a:pPr marL="731520" indent="-182880" defTabSz="914400">
              <a:lnSpc>
                <a:spcPct val="90000"/>
              </a:lnSpc>
              <a:spcBef>
                <a:spcPts val="1000"/>
              </a:spcBef>
              <a:buClr>
                <a:schemeClr val="tx1">
                  <a:lumMod val="85000"/>
                  <a:lumOff val="15000"/>
                </a:schemeClr>
              </a:buClr>
              <a:buSzPct val="80000"/>
              <a:buFont typeface="Garamond" pitchFamily="18" charset="0"/>
              <a:buChar char="◦"/>
            </a:pPr>
            <a:endParaRPr lang="en-US" sz="2600" dirty="0"/>
          </a:p>
          <a:p>
            <a:pPr marL="731520" indent="-182880" defTabSz="914400">
              <a:lnSpc>
                <a:spcPct val="90000"/>
              </a:lnSpc>
              <a:spcBef>
                <a:spcPts val="1000"/>
              </a:spcBef>
              <a:buClr>
                <a:schemeClr val="tx1">
                  <a:lumMod val="85000"/>
                  <a:lumOff val="15000"/>
                </a:schemeClr>
              </a:buClr>
              <a:buSzPct val="80000"/>
              <a:buFont typeface="Garamond" pitchFamily="18" charset="0"/>
              <a:buChar char="◦"/>
            </a:pPr>
            <a:r>
              <a:rPr lang="en-US" sz="2600" dirty="0"/>
              <a:t>Learning through speaking and writing where the learners’ attention is on conveying ideas and messages to another person</a:t>
            </a:r>
          </a:p>
          <a:p>
            <a:endParaRPr lang="en-US" dirty="0"/>
          </a:p>
        </p:txBody>
      </p:sp>
    </p:spTree>
    <p:extLst>
      <p:ext uri="{BB962C8B-B14F-4D97-AF65-F5344CB8AC3E}">
        <p14:creationId xmlns:p14="http://schemas.microsoft.com/office/powerpoint/2010/main" val="217269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DA5C-A86C-4537-A87B-2C2AE075B01F}"/>
              </a:ext>
            </a:extLst>
          </p:cNvPr>
          <p:cNvSpPr>
            <a:spLocks noGrp="1"/>
          </p:cNvSpPr>
          <p:nvPr>
            <p:ph type="title"/>
          </p:nvPr>
        </p:nvSpPr>
        <p:spPr/>
        <p:txBody>
          <a:bodyPr>
            <a:normAutofit/>
          </a:bodyPr>
          <a:lstStyle/>
          <a:p>
            <a:pPr marL="822960" algn="ctr">
              <a:spcBef>
                <a:spcPts val="1000"/>
              </a:spcBef>
              <a:buClr>
                <a:schemeClr val="tx1">
                  <a:lumMod val="85000"/>
                  <a:lumOff val="15000"/>
                </a:schemeClr>
              </a:buClr>
              <a:buSzPct val="80000"/>
            </a:pPr>
            <a:r>
              <a:rPr lang="en-US" dirty="0"/>
              <a:t>Fluency development</a:t>
            </a:r>
          </a:p>
        </p:txBody>
      </p:sp>
      <p:sp>
        <p:nvSpPr>
          <p:cNvPr id="4" name="Rectangle 3">
            <a:extLst>
              <a:ext uri="{FF2B5EF4-FFF2-40B4-BE49-F238E27FC236}">
                <a16:creationId xmlns:a16="http://schemas.microsoft.com/office/drawing/2014/main" id="{4E95E8B2-E96D-4E8B-B606-D6606AA8C05A}"/>
              </a:ext>
            </a:extLst>
          </p:cNvPr>
          <p:cNvSpPr/>
          <p:nvPr/>
        </p:nvSpPr>
        <p:spPr>
          <a:xfrm>
            <a:off x="564404" y="2774950"/>
            <a:ext cx="10636996" cy="2914644"/>
          </a:xfrm>
          <a:prstGeom prst="rect">
            <a:avLst/>
          </a:prstGeom>
        </p:spPr>
        <p:txBody>
          <a:bodyPr wrap="square">
            <a:spAutoFit/>
          </a:bodyPr>
          <a:lstStyle/>
          <a:p>
            <a:pPr marL="731520" indent="-182880" defTabSz="914400">
              <a:lnSpc>
                <a:spcPct val="90000"/>
              </a:lnSpc>
              <a:spcBef>
                <a:spcPts val="1000"/>
              </a:spcBef>
              <a:buClr>
                <a:schemeClr val="tx1">
                  <a:lumMod val="85000"/>
                  <a:lumOff val="15000"/>
                </a:schemeClr>
              </a:buClr>
              <a:buSzPct val="80000"/>
              <a:buFont typeface="Garamond" pitchFamily="18" charset="0"/>
              <a:buChar char="◦"/>
            </a:pPr>
            <a:endParaRPr lang="en-US" sz="2600" dirty="0"/>
          </a:p>
          <a:p>
            <a:pPr marL="731520" indent="-182880" defTabSz="914400">
              <a:lnSpc>
                <a:spcPct val="90000"/>
              </a:lnSpc>
              <a:spcBef>
                <a:spcPts val="1000"/>
              </a:spcBef>
              <a:buClr>
                <a:schemeClr val="tx1">
                  <a:lumMod val="85000"/>
                  <a:lumOff val="15000"/>
                </a:schemeClr>
              </a:buClr>
              <a:buSzPct val="80000"/>
              <a:buFont typeface="Garamond" pitchFamily="18" charset="0"/>
              <a:buChar char="◦"/>
            </a:pPr>
            <a:r>
              <a:rPr lang="en-US" sz="2600" dirty="0"/>
              <a:t>Developing fluent use of known language items and features over the four skills of listening, speaking, reading and writing</a:t>
            </a:r>
          </a:p>
          <a:p>
            <a:pPr marL="731520" indent="-182880" defTabSz="914400">
              <a:lnSpc>
                <a:spcPct val="90000"/>
              </a:lnSpc>
              <a:spcBef>
                <a:spcPts val="1000"/>
              </a:spcBef>
              <a:buClr>
                <a:schemeClr val="tx1">
                  <a:lumMod val="85000"/>
                  <a:lumOff val="15000"/>
                </a:schemeClr>
              </a:buClr>
              <a:buSzPct val="80000"/>
              <a:buFont typeface="Garamond" pitchFamily="18" charset="0"/>
              <a:buChar char="◦"/>
            </a:pPr>
            <a:endParaRPr lang="en-US" sz="2600" dirty="0"/>
          </a:p>
          <a:p>
            <a:pPr marL="731520" indent="-182880" defTabSz="914400">
              <a:lnSpc>
                <a:spcPct val="90000"/>
              </a:lnSpc>
              <a:spcBef>
                <a:spcPts val="1000"/>
              </a:spcBef>
              <a:buClr>
                <a:schemeClr val="tx1">
                  <a:lumMod val="85000"/>
                  <a:lumOff val="15000"/>
                </a:schemeClr>
              </a:buClr>
              <a:buSzPct val="80000"/>
              <a:buFont typeface="Garamond" pitchFamily="18" charset="0"/>
              <a:buChar char="◦"/>
            </a:pPr>
            <a:r>
              <a:rPr lang="en-US" sz="2600" dirty="0"/>
              <a:t>Key point: becoming fluent with what is already known.</a:t>
            </a:r>
          </a:p>
          <a:p>
            <a:endParaRPr lang="en-US" dirty="0"/>
          </a:p>
        </p:txBody>
      </p:sp>
    </p:spTree>
    <p:extLst>
      <p:ext uri="{BB962C8B-B14F-4D97-AF65-F5344CB8AC3E}">
        <p14:creationId xmlns:p14="http://schemas.microsoft.com/office/powerpoint/2010/main" val="102900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294E3-3D11-4800-A14C-FE58E29A9BFF}"/>
              </a:ext>
            </a:extLst>
          </p:cNvPr>
          <p:cNvSpPr>
            <a:spLocks noGrp="1"/>
          </p:cNvSpPr>
          <p:nvPr>
            <p:ph type="ctrTitle"/>
          </p:nvPr>
        </p:nvSpPr>
        <p:spPr/>
        <p:txBody>
          <a:bodyPr/>
          <a:lstStyle/>
          <a:p>
            <a:r>
              <a:rPr lang="en-US" dirty="0"/>
              <a:t>Applying the 4 strands</a:t>
            </a:r>
          </a:p>
        </p:txBody>
      </p:sp>
      <p:sp>
        <p:nvSpPr>
          <p:cNvPr id="5" name="Subtitle 4">
            <a:extLst>
              <a:ext uri="{FF2B5EF4-FFF2-40B4-BE49-F238E27FC236}">
                <a16:creationId xmlns:a16="http://schemas.microsoft.com/office/drawing/2014/main" id="{64C0B01A-F7D2-404A-AA16-EFC6F1486BA2}"/>
              </a:ext>
            </a:extLst>
          </p:cNvPr>
          <p:cNvSpPr>
            <a:spLocks noGrp="1"/>
          </p:cNvSpPr>
          <p:nvPr>
            <p:ph type="subTitle" idx="1"/>
          </p:nvPr>
        </p:nvSpPr>
        <p:spPr/>
        <p:txBody>
          <a:bodyPr/>
          <a:lstStyle/>
          <a:p>
            <a:r>
              <a:rPr lang="en-US" dirty="0"/>
              <a:t>Critical Thinking and Application</a:t>
            </a:r>
          </a:p>
        </p:txBody>
      </p:sp>
    </p:spTree>
    <p:extLst>
      <p:ext uri="{BB962C8B-B14F-4D97-AF65-F5344CB8AC3E}">
        <p14:creationId xmlns:p14="http://schemas.microsoft.com/office/powerpoint/2010/main" val="175276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3C76-A8DF-44C0-ADF3-16850B0C6448}"/>
              </a:ext>
            </a:extLst>
          </p:cNvPr>
          <p:cNvSpPr>
            <a:spLocks noGrp="1"/>
          </p:cNvSpPr>
          <p:nvPr>
            <p:ph type="title"/>
          </p:nvPr>
        </p:nvSpPr>
        <p:spPr/>
        <p:txBody>
          <a:bodyPr/>
          <a:lstStyle/>
          <a:p>
            <a:r>
              <a:rPr lang="en-CA" dirty="0"/>
              <a:t>Productive Skills &amp; Grammar: PPP </a:t>
            </a:r>
            <a:br>
              <a:rPr lang="en-CA" dirty="0"/>
            </a:br>
            <a:r>
              <a:rPr lang="en-CA" sz="1800" dirty="0"/>
              <a:t>controlled, less-controlled, free</a:t>
            </a:r>
          </a:p>
        </p:txBody>
      </p:sp>
      <p:sp>
        <p:nvSpPr>
          <p:cNvPr id="3" name="Content Placeholder 2">
            <a:extLst>
              <a:ext uri="{FF2B5EF4-FFF2-40B4-BE49-F238E27FC236}">
                <a16:creationId xmlns:a16="http://schemas.microsoft.com/office/drawing/2014/main" id="{4A9AED88-35CB-467F-A1BE-4BF16B3A1444}"/>
              </a:ext>
            </a:extLst>
          </p:cNvPr>
          <p:cNvSpPr>
            <a:spLocks noGrp="1"/>
          </p:cNvSpPr>
          <p:nvPr>
            <p:ph idx="1"/>
          </p:nvPr>
        </p:nvSpPr>
        <p:spPr>
          <a:xfrm>
            <a:off x="1154955" y="2603500"/>
            <a:ext cx="6141196" cy="3416300"/>
          </a:xfrm>
        </p:spPr>
        <p:txBody>
          <a:bodyPr>
            <a:normAutofit fontScale="92500" lnSpcReduction="20000"/>
          </a:bodyPr>
          <a:lstStyle/>
          <a:p>
            <a:r>
              <a:rPr lang="en-CA" dirty="0"/>
              <a:t>Present/ set the context (situation)</a:t>
            </a:r>
          </a:p>
          <a:p>
            <a:r>
              <a:rPr lang="en-CA" dirty="0"/>
              <a:t>Present the target language</a:t>
            </a:r>
          </a:p>
          <a:p>
            <a:r>
              <a:rPr lang="en-CA" dirty="0"/>
              <a:t>Students drill the target language through repetition activities</a:t>
            </a:r>
          </a:p>
          <a:p>
            <a:r>
              <a:rPr lang="en-CA" dirty="0"/>
              <a:t>Students do a less-controlled activity where they have a language guideline but may also use creatively use the language</a:t>
            </a:r>
          </a:p>
          <a:p>
            <a:r>
              <a:rPr lang="en-CA" dirty="0"/>
              <a:t>Students do a free activity in which they must naturally use the new target language for a specific purpose (without needing to reference it).</a:t>
            </a:r>
          </a:p>
          <a:p>
            <a:r>
              <a:rPr lang="en-CA" dirty="0"/>
              <a:t>Teacher gives feedback to learners highlighting any inaccuracies or issues </a:t>
            </a:r>
          </a:p>
        </p:txBody>
      </p:sp>
      <p:pic>
        <p:nvPicPr>
          <p:cNvPr id="2050" name="Picture 2" descr="Image result for controlled less controlled free">
            <a:extLst>
              <a:ext uri="{FF2B5EF4-FFF2-40B4-BE49-F238E27FC236}">
                <a16:creationId xmlns:a16="http://schemas.microsoft.com/office/drawing/2014/main" id="{8B023E84-01E2-4202-915A-CB909F466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1" y="2886075"/>
            <a:ext cx="45529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35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3089-4BFD-410D-9345-37713A805313}"/>
              </a:ext>
            </a:extLst>
          </p:cNvPr>
          <p:cNvSpPr>
            <a:spLocks noGrp="1"/>
          </p:cNvSpPr>
          <p:nvPr>
            <p:ph type="title"/>
          </p:nvPr>
        </p:nvSpPr>
        <p:spPr/>
        <p:txBody>
          <a:bodyPr>
            <a:normAutofit fontScale="90000"/>
          </a:bodyPr>
          <a:lstStyle/>
          <a:p>
            <a:r>
              <a:rPr lang="en-CA" dirty="0"/>
              <a:t>Receptive: Pre-While-Post (Task Feedback Cycle)</a:t>
            </a:r>
          </a:p>
        </p:txBody>
      </p:sp>
      <p:sp>
        <p:nvSpPr>
          <p:cNvPr id="3" name="Content Placeholder 2">
            <a:extLst>
              <a:ext uri="{FF2B5EF4-FFF2-40B4-BE49-F238E27FC236}">
                <a16:creationId xmlns:a16="http://schemas.microsoft.com/office/drawing/2014/main" id="{C9F845DF-9324-490E-80C9-05B359CF0AD9}"/>
              </a:ext>
            </a:extLst>
          </p:cNvPr>
          <p:cNvSpPr>
            <a:spLocks noGrp="1"/>
          </p:cNvSpPr>
          <p:nvPr>
            <p:ph idx="1"/>
          </p:nvPr>
        </p:nvSpPr>
        <p:spPr>
          <a:xfrm>
            <a:off x="1154954" y="2603500"/>
            <a:ext cx="5716901" cy="3880427"/>
          </a:xfrm>
        </p:spPr>
        <p:txBody>
          <a:bodyPr>
            <a:normAutofit lnSpcReduction="10000"/>
          </a:bodyPr>
          <a:lstStyle/>
          <a:p>
            <a:r>
              <a:rPr lang="en-CA" dirty="0"/>
              <a:t>Lead-in (Setting the context/ background information)</a:t>
            </a:r>
          </a:p>
          <a:p>
            <a:r>
              <a:rPr lang="en-CA" dirty="0"/>
              <a:t>Pre-teach key vocabulary/ grammatical structures</a:t>
            </a:r>
          </a:p>
          <a:p>
            <a:r>
              <a:rPr lang="en-CA" dirty="0"/>
              <a:t>1</a:t>
            </a:r>
            <a:r>
              <a:rPr lang="en-CA" baseline="30000" dirty="0"/>
              <a:t>st</a:t>
            </a:r>
            <a:r>
              <a:rPr lang="en-CA" dirty="0"/>
              <a:t> Listen/ Read  – focus on general understanding</a:t>
            </a:r>
          </a:p>
          <a:p>
            <a:r>
              <a:rPr lang="en-CA" dirty="0"/>
              <a:t>2</a:t>
            </a:r>
            <a:r>
              <a:rPr lang="en-CA" baseline="30000" dirty="0"/>
              <a:t>nd</a:t>
            </a:r>
            <a:r>
              <a:rPr lang="en-CA" dirty="0"/>
              <a:t> Listen/ Read – focus on details</a:t>
            </a:r>
          </a:p>
          <a:p>
            <a:r>
              <a:rPr lang="en-CA" dirty="0"/>
              <a:t>Post-Listening discussion – Addressing problems/ questions</a:t>
            </a:r>
          </a:p>
          <a:p>
            <a:r>
              <a:rPr lang="en-CA" dirty="0"/>
              <a:t>Productive Activity – Speaking or writing activity that connected to the key topic or aspects of what they listened to. </a:t>
            </a:r>
          </a:p>
          <a:p>
            <a:endParaRPr lang="en-CA" dirty="0"/>
          </a:p>
        </p:txBody>
      </p:sp>
      <p:pic>
        <p:nvPicPr>
          <p:cNvPr id="4" name="Picture 3">
            <a:extLst>
              <a:ext uri="{FF2B5EF4-FFF2-40B4-BE49-F238E27FC236}">
                <a16:creationId xmlns:a16="http://schemas.microsoft.com/office/drawing/2014/main" id="{6AA00AC6-FBC6-4349-AC70-3937058F3F38}"/>
              </a:ext>
            </a:extLst>
          </p:cNvPr>
          <p:cNvPicPr>
            <a:picLocks noChangeAspect="1"/>
          </p:cNvPicPr>
          <p:nvPr/>
        </p:nvPicPr>
        <p:blipFill>
          <a:blip r:embed="rId2"/>
          <a:stretch>
            <a:fillRect/>
          </a:stretch>
        </p:blipFill>
        <p:spPr>
          <a:xfrm>
            <a:off x="7245928" y="2446918"/>
            <a:ext cx="4407476" cy="3801481"/>
          </a:xfrm>
          <a:prstGeom prst="rect">
            <a:avLst/>
          </a:prstGeom>
        </p:spPr>
      </p:pic>
    </p:spTree>
    <p:extLst>
      <p:ext uri="{BB962C8B-B14F-4D97-AF65-F5344CB8AC3E}">
        <p14:creationId xmlns:p14="http://schemas.microsoft.com/office/powerpoint/2010/main" val="3592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D068-813E-43B3-ACA9-F0C099617967}"/>
              </a:ext>
            </a:extLst>
          </p:cNvPr>
          <p:cNvSpPr>
            <a:spLocks noGrp="1"/>
          </p:cNvSpPr>
          <p:nvPr>
            <p:ph type="title"/>
          </p:nvPr>
        </p:nvSpPr>
        <p:spPr/>
        <p:txBody>
          <a:bodyPr>
            <a:normAutofit/>
          </a:bodyPr>
          <a:lstStyle/>
          <a:p>
            <a:r>
              <a:rPr lang="en-US" dirty="0"/>
              <a:t>Key Points</a:t>
            </a:r>
          </a:p>
        </p:txBody>
      </p:sp>
      <p:sp>
        <p:nvSpPr>
          <p:cNvPr id="3" name="Content Placeholder 2">
            <a:extLst>
              <a:ext uri="{FF2B5EF4-FFF2-40B4-BE49-F238E27FC236}">
                <a16:creationId xmlns:a16="http://schemas.microsoft.com/office/drawing/2014/main" id="{474EF3F5-A401-4125-9997-2D99967E6E52}"/>
              </a:ext>
            </a:extLst>
          </p:cNvPr>
          <p:cNvSpPr>
            <a:spLocks noGrp="1"/>
          </p:cNvSpPr>
          <p:nvPr>
            <p:ph idx="1"/>
          </p:nvPr>
        </p:nvSpPr>
        <p:spPr/>
        <p:txBody>
          <a:bodyPr/>
          <a:lstStyle/>
          <a:p>
            <a:r>
              <a:rPr lang="en-US" dirty="0"/>
              <a:t>When creating materials/ textbooks it is important to consider the learners aims and distribute the focus on the 4 strands to meet their aims.</a:t>
            </a:r>
          </a:p>
          <a:p>
            <a:endParaRPr lang="en-US" dirty="0"/>
          </a:p>
          <a:p>
            <a:r>
              <a:rPr lang="en-US" dirty="0"/>
              <a:t>For general development in general English classes the strands should be relatively balanced over the course of a week.</a:t>
            </a:r>
          </a:p>
          <a:p>
            <a:endParaRPr lang="en-US" dirty="0"/>
          </a:p>
          <a:p>
            <a:r>
              <a:rPr lang="en-US" dirty="0"/>
              <a:t>There is currently a lack of focus on MFO and FD and an over focus on LFL and MFI</a:t>
            </a:r>
          </a:p>
          <a:p>
            <a:pPr lvl="1"/>
            <a:r>
              <a:rPr lang="en-US" dirty="0"/>
              <a:t>This has led/ and continues to lead to a lack of productive skill proficiency</a:t>
            </a:r>
          </a:p>
        </p:txBody>
      </p:sp>
    </p:spTree>
    <p:extLst>
      <p:ext uri="{BB962C8B-B14F-4D97-AF65-F5344CB8AC3E}">
        <p14:creationId xmlns:p14="http://schemas.microsoft.com/office/powerpoint/2010/main" val="240612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4477FF-D931-4199-86EB-B679C982B344}"/>
              </a:ext>
            </a:extLst>
          </p:cNvPr>
          <p:cNvSpPr>
            <a:spLocks noGrp="1"/>
          </p:cNvSpPr>
          <p:nvPr>
            <p:ph type="ctrTitle"/>
          </p:nvPr>
        </p:nvSpPr>
        <p:spPr/>
        <p:txBody>
          <a:bodyPr/>
          <a:lstStyle/>
          <a:p>
            <a:r>
              <a:rPr lang="en-CA" sz="6000" dirty="0"/>
              <a:t>Reading, Listening, Speaking, Writin</a:t>
            </a:r>
            <a:r>
              <a:rPr lang="en-CA" dirty="0"/>
              <a:t>g	</a:t>
            </a:r>
          </a:p>
        </p:txBody>
      </p:sp>
      <p:sp>
        <p:nvSpPr>
          <p:cNvPr id="5" name="Subtitle 4">
            <a:extLst>
              <a:ext uri="{FF2B5EF4-FFF2-40B4-BE49-F238E27FC236}">
                <a16:creationId xmlns:a16="http://schemas.microsoft.com/office/drawing/2014/main" id="{B5587378-F1F3-487F-9736-232A29F68CE5}"/>
              </a:ext>
            </a:extLst>
          </p:cNvPr>
          <p:cNvSpPr>
            <a:spLocks noGrp="1"/>
          </p:cNvSpPr>
          <p:nvPr>
            <p:ph type="subTitle" idx="1"/>
          </p:nvPr>
        </p:nvSpPr>
        <p:spPr/>
        <p:txBody>
          <a:bodyPr/>
          <a:lstStyle/>
          <a:p>
            <a:r>
              <a:rPr lang="en-CA" dirty="0"/>
              <a:t>Activities</a:t>
            </a:r>
          </a:p>
        </p:txBody>
      </p:sp>
    </p:spTree>
    <p:extLst>
      <p:ext uri="{BB962C8B-B14F-4D97-AF65-F5344CB8AC3E}">
        <p14:creationId xmlns:p14="http://schemas.microsoft.com/office/powerpoint/2010/main" val="89874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15BB42-3525-4A53-B1F3-B5EF8CB90369}"/>
              </a:ext>
            </a:extLst>
          </p:cNvPr>
          <p:cNvSpPr>
            <a:spLocks noGrp="1"/>
          </p:cNvSpPr>
          <p:nvPr>
            <p:ph type="ctrTitle"/>
          </p:nvPr>
        </p:nvSpPr>
        <p:spPr/>
        <p:txBody>
          <a:bodyPr/>
          <a:lstStyle/>
          <a:p>
            <a:r>
              <a:rPr lang="en-CA" dirty="0"/>
              <a:t>Listening &amp; Reading</a:t>
            </a:r>
          </a:p>
        </p:txBody>
      </p:sp>
      <p:sp>
        <p:nvSpPr>
          <p:cNvPr id="5" name="Subtitle 4">
            <a:extLst>
              <a:ext uri="{FF2B5EF4-FFF2-40B4-BE49-F238E27FC236}">
                <a16:creationId xmlns:a16="http://schemas.microsoft.com/office/drawing/2014/main" id="{8F41A29C-1692-46BB-A7CA-E6DF7ADD36E5}"/>
              </a:ext>
            </a:extLst>
          </p:cNvPr>
          <p:cNvSpPr>
            <a:spLocks noGrp="1"/>
          </p:cNvSpPr>
          <p:nvPr>
            <p:ph type="subTitle" idx="1"/>
          </p:nvPr>
        </p:nvSpPr>
        <p:spPr/>
        <p:txBody>
          <a:bodyPr/>
          <a:lstStyle/>
          <a:p>
            <a:r>
              <a:rPr lang="en-CA" dirty="0"/>
              <a:t>Receptive</a:t>
            </a:r>
          </a:p>
        </p:txBody>
      </p:sp>
    </p:spTree>
    <p:extLst>
      <p:ext uri="{BB962C8B-B14F-4D97-AF65-F5344CB8AC3E}">
        <p14:creationId xmlns:p14="http://schemas.microsoft.com/office/powerpoint/2010/main" val="320713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5DDA-03D2-47EA-9DE0-80931CE20995}"/>
              </a:ext>
            </a:extLst>
          </p:cNvPr>
          <p:cNvSpPr>
            <a:spLocks noGrp="1"/>
          </p:cNvSpPr>
          <p:nvPr>
            <p:ph type="title"/>
          </p:nvPr>
        </p:nvSpPr>
        <p:spPr/>
        <p:txBody>
          <a:bodyPr/>
          <a:lstStyle/>
          <a:p>
            <a:r>
              <a:rPr lang="en-US" dirty="0"/>
              <a:t>Selecting a suitable text</a:t>
            </a:r>
          </a:p>
        </p:txBody>
      </p:sp>
      <p:sp>
        <p:nvSpPr>
          <p:cNvPr id="4" name="Text Placeholder 3">
            <a:extLst>
              <a:ext uri="{FF2B5EF4-FFF2-40B4-BE49-F238E27FC236}">
                <a16:creationId xmlns:a16="http://schemas.microsoft.com/office/drawing/2014/main" id="{CC2B8119-DFA5-4F6D-8734-9ADBDE23B2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4668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035A-4538-4C95-B1CC-A7743EE44F5A}"/>
              </a:ext>
            </a:extLst>
          </p:cNvPr>
          <p:cNvSpPr>
            <a:spLocks noGrp="1"/>
          </p:cNvSpPr>
          <p:nvPr>
            <p:ph type="title"/>
          </p:nvPr>
        </p:nvSpPr>
        <p:spPr/>
        <p:txBody>
          <a:bodyPr/>
          <a:lstStyle/>
          <a:p>
            <a:r>
              <a:rPr lang="en-CA" dirty="0"/>
              <a:t>Levels of Difficulty</a:t>
            </a:r>
          </a:p>
        </p:txBody>
      </p:sp>
      <p:sp>
        <p:nvSpPr>
          <p:cNvPr id="3" name="Content Placeholder 2">
            <a:extLst>
              <a:ext uri="{FF2B5EF4-FFF2-40B4-BE49-F238E27FC236}">
                <a16:creationId xmlns:a16="http://schemas.microsoft.com/office/drawing/2014/main" id="{7D7B1D0F-AEAA-4C96-803A-47926E3854A4}"/>
              </a:ext>
            </a:extLst>
          </p:cNvPr>
          <p:cNvSpPr>
            <a:spLocks noGrp="1"/>
          </p:cNvSpPr>
          <p:nvPr>
            <p:ph idx="1"/>
          </p:nvPr>
        </p:nvSpPr>
        <p:spPr/>
        <p:txBody>
          <a:bodyPr>
            <a:normAutofit fontScale="85000" lnSpcReduction="20000"/>
          </a:bodyPr>
          <a:lstStyle/>
          <a:p>
            <a:r>
              <a:rPr lang="en-CA" dirty="0"/>
              <a:t>Independent - Easy</a:t>
            </a:r>
          </a:p>
          <a:p>
            <a:pPr lvl="1"/>
            <a:r>
              <a:rPr lang="en-CA" dirty="0"/>
              <a:t>Should be able to read alone and comprehend 90% without any help</a:t>
            </a:r>
          </a:p>
          <a:p>
            <a:pPr lvl="1"/>
            <a:endParaRPr lang="en-CA" dirty="0"/>
          </a:p>
          <a:p>
            <a:r>
              <a:rPr lang="en-CA" dirty="0"/>
              <a:t>Instructional - Challenging</a:t>
            </a:r>
          </a:p>
          <a:p>
            <a:pPr lvl="1"/>
            <a:r>
              <a:rPr lang="en-US" dirty="0"/>
              <a:t>The learner understands most of the content but feels the needs help with new words they do not know and comprehension.  </a:t>
            </a:r>
          </a:p>
          <a:p>
            <a:pPr lvl="1"/>
            <a:r>
              <a:rPr lang="en-US" dirty="0"/>
              <a:t>They should be able to comprehend at least 75%. </a:t>
            </a:r>
          </a:p>
          <a:p>
            <a:pPr lvl="1"/>
            <a:r>
              <a:rPr lang="en-US" dirty="0"/>
              <a:t>The material should be challenging but not too difficult.</a:t>
            </a:r>
          </a:p>
          <a:p>
            <a:pPr lvl="1"/>
            <a:endParaRPr lang="en-US" dirty="0"/>
          </a:p>
          <a:p>
            <a:pPr lvl="1"/>
            <a:endParaRPr lang="en-CA" sz="1400" dirty="0"/>
          </a:p>
          <a:p>
            <a:r>
              <a:rPr lang="en-CA" dirty="0"/>
              <a:t>Frustration – Too difficult</a:t>
            </a:r>
          </a:p>
          <a:p>
            <a:pPr lvl="1"/>
            <a:r>
              <a:rPr lang="en-CA" dirty="0"/>
              <a:t>This level should be avoided</a:t>
            </a:r>
          </a:p>
          <a:p>
            <a:pPr lvl="1"/>
            <a:r>
              <a:rPr lang="en-US" dirty="0"/>
              <a:t>Word recognition presents such difficulty that adequate comprehension is impossible.</a:t>
            </a:r>
          </a:p>
          <a:p>
            <a:pPr lvl="1"/>
            <a:r>
              <a:rPr lang="en-US" dirty="0"/>
              <a:t>Can comprehend 50% or less</a:t>
            </a:r>
          </a:p>
          <a:p>
            <a:pPr lvl="1"/>
            <a:endParaRPr lang="en-US" dirty="0"/>
          </a:p>
          <a:p>
            <a:r>
              <a:rPr lang="en-US" b="1" dirty="0"/>
              <a:t>Warning signs: looks of confusion, anger, heavy breathing, crying</a:t>
            </a:r>
            <a:endParaRPr lang="en-CA" b="1" dirty="0"/>
          </a:p>
        </p:txBody>
      </p:sp>
    </p:spTree>
    <p:extLst>
      <p:ext uri="{BB962C8B-B14F-4D97-AF65-F5344CB8AC3E}">
        <p14:creationId xmlns:p14="http://schemas.microsoft.com/office/powerpoint/2010/main" val="17616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1489-0615-4A8E-891F-CB95F42B44EB}"/>
              </a:ext>
            </a:extLst>
          </p:cNvPr>
          <p:cNvSpPr>
            <a:spLocks noGrp="1"/>
          </p:cNvSpPr>
          <p:nvPr>
            <p:ph type="title"/>
          </p:nvPr>
        </p:nvSpPr>
        <p:spPr/>
        <p:txBody>
          <a:bodyPr>
            <a:normAutofit/>
          </a:bodyPr>
          <a:lstStyle/>
          <a:p>
            <a:r>
              <a:rPr lang="en-CA" dirty="0"/>
              <a:t>Skills + Grammar</a:t>
            </a:r>
          </a:p>
        </p:txBody>
      </p:sp>
      <p:sp>
        <p:nvSpPr>
          <p:cNvPr id="3" name="Content Placeholder 2">
            <a:extLst>
              <a:ext uri="{FF2B5EF4-FFF2-40B4-BE49-F238E27FC236}">
                <a16:creationId xmlns:a16="http://schemas.microsoft.com/office/drawing/2014/main" id="{0C5D4EAA-4A25-4B1A-B6FC-127342E4B3DC}"/>
              </a:ext>
            </a:extLst>
          </p:cNvPr>
          <p:cNvSpPr>
            <a:spLocks noGrp="1"/>
          </p:cNvSpPr>
          <p:nvPr>
            <p:ph idx="1"/>
          </p:nvPr>
        </p:nvSpPr>
        <p:spPr>
          <a:xfrm>
            <a:off x="1066800" y="2103120"/>
            <a:ext cx="2655346" cy="3931920"/>
          </a:xfrm>
        </p:spPr>
        <p:txBody>
          <a:bodyPr/>
          <a:lstStyle/>
          <a:p>
            <a:r>
              <a:rPr lang="en-CA" dirty="0"/>
              <a:t>Listening</a:t>
            </a:r>
          </a:p>
          <a:p>
            <a:r>
              <a:rPr lang="en-CA" dirty="0"/>
              <a:t>Speaking</a:t>
            </a:r>
          </a:p>
          <a:p>
            <a:r>
              <a:rPr lang="en-CA" dirty="0"/>
              <a:t>Reading </a:t>
            </a:r>
          </a:p>
          <a:p>
            <a:r>
              <a:rPr lang="en-CA" dirty="0"/>
              <a:t>Writing</a:t>
            </a:r>
          </a:p>
          <a:p>
            <a:endParaRPr lang="en-CA" dirty="0"/>
          </a:p>
          <a:p>
            <a:pPr marL="0" indent="0">
              <a:buNone/>
            </a:pPr>
            <a:endParaRPr lang="en-CA" dirty="0"/>
          </a:p>
          <a:p>
            <a:r>
              <a:rPr lang="en-CA" dirty="0"/>
              <a:t>Grammar </a:t>
            </a:r>
          </a:p>
        </p:txBody>
      </p:sp>
      <p:graphicFrame>
        <p:nvGraphicFramePr>
          <p:cNvPr id="4" name="Table 3">
            <a:extLst>
              <a:ext uri="{FF2B5EF4-FFF2-40B4-BE49-F238E27FC236}">
                <a16:creationId xmlns:a16="http://schemas.microsoft.com/office/drawing/2014/main" id="{2DF8CE1E-A2F9-44A9-854F-8160102221E4}"/>
              </a:ext>
            </a:extLst>
          </p:cNvPr>
          <p:cNvGraphicFramePr>
            <a:graphicFrameLocks noGrp="1"/>
          </p:cNvGraphicFramePr>
          <p:nvPr>
            <p:extLst>
              <p:ext uri="{D42A27DB-BD31-4B8C-83A1-F6EECF244321}">
                <p14:modId xmlns:p14="http://schemas.microsoft.com/office/powerpoint/2010/main" val="4004230924"/>
              </p:ext>
            </p:extLst>
          </p:nvPr>
        </p:nvGraphicFramePr>
        <p:xfrm>
          <a:off x="4130936" y="2473162"/>
          <a:ext cx="7115586" cy="1112520"/>
        </p:xfrm>
        <a:graphic>
          <a:graphicData uri="http://schemas.openxmlformats.org/drawingml/2006/table">
            <a:tbl>
              <a:tblPr firstRow="1" bandRow="1">
                <a:tableStyleId>{073A0DAA-6AF3-43AB-8588-CEC1D06C72B9}</a:tableStyleId>
              </a:tblPr>
              <a:tblGrid>
                <a:gridCol w="3557793">
                  <a:extLst>
                    <a:ext uri="{9D8B030D-6E8A-4147-A177-3AD203B41FA5}">
                      <a16:colId xmlns:a16="http://schemas.microsoft.com/office/drawing/2014/main" val="2000236739"/>
                    </a:ext>
                  </a:extLst>
                </a:gridCol>
                <a:gridCol w="3557793">
                  <a:extLst>
                    <a:ext uri="{9D8B030D-6E8A-4147-A177-3AD203B41FA5}">
                      <a16:colId xmlns:a16="http://schemas.microsoft.com/office/drawing/2014/main" val="2974339166"/>
                    </a:ext>
                  </a:extLst>
                </a:gridCol>
              </a:tblGrid>
              <a:tr h="370840">
                <a:tc>
                  <a:txBody>
                    <a:bodyPr/>
                    <a:lstStyle/>
                    <a:p>
                      <a:r>
                        <a:rPr lang="en-CA" dirty="0"/>
                        <a:t>Receptive Skills</a:t>
                      </a:r>
                    </a:p>
                  </a:txBody>
                  <a:tcPr/>
                </a:tc>
                <a:tc>
                  <a:txBody>
                    <a:bodyPr/>
                    <a:lstStyle/>
                    <a:p>
                      <a:r>
                        <a:rPr lang="en-CA" dirty="0"/>
                        <a:t>Productive Skills</a:t>
                      </a:r>
                    </a:p>
                  </a:txBody>
                  <a:tcPr/>
                </a:tc>
                <a:extLst>
                  <a:ext uri="{0D108BD9-81ED-4DB2-BD59-A6C34878D82A}">
                    <a16:rowId xmlns:a16="http://schemas.microsoft.com/office/drawing/2014/main" val="1349552235"/>
                  </a:ext>
                </a:extLst>
              </a:tr>
              <a:tr h="370840">
                <a:tc>
                  <a:txBody>
                    <a:bodyPr/>
                    <a:lstStyle/>
                    <a:p>
                      <a:r>
                        <a:rPr lang="en-CA" dirty="0"/>
                        <a:t>Listening</a:t>
                      </a:r>
                    </a:p>
                  </a:txBody>
                  <a:tcPr/>
                </a:tc>
                <a:tc>
                  <a:txBody>
                    <a:bodyPr/>
                    <a:lstStyle/>
                    <a:p>
                      <a:r>
                        <a:rPr lang="en-CA" dirty="0"/>
                        <a:t>Speaking</a:t>
                      </a:r>
                    </a:p>
                  </a:txBody>
                  <a:tcPr/>
                </a:tc>
                <a:extLst>
                  <a:ext uri="{0D108BD9-81ED-4DB2-BD59-A6C34878D82A}">
                    <a16:rowId xmlns:a16="http://schemas.microsoft.com/office/drawing/2014/main" val="3708369983"/>
                  </a:ext>
                </a:extLst>
              </a:tr>
              <a:tr h="370840">
                <a:tc>
                  <a:txBody>
                    <a:bodyPr/>
                    <a:lstStyle/>
                    <a:p>
                      <a:r>
                        <a:rPr lang="en-CA" dirty="0"/>
                        <a:t>Reading</a:t>
                      </a:r>
                    </a:p>
                  </a:txBody>
                  <a:tcPr/>
                </a:tc>
                <a:tc>
                  <a:txBody>
                    <a:bodyPr/>
                    <a:lstStyle/>
                    <a:p>
                      <a:r>
                        <a:rPr lang="en-CA" dirty="0"/>
                        <a:t>Writing</a:t>
                      </a:r>
                    </a:p>
                  </a:txBody>
                  <a:tcPr/>
                </a:tc>
                <a:extLst>
                  <a:ext uri="{0D108BD9-81ED-4DB2-BD59-A6C34878D82A}">
                    <a16:rowId xmlns:a16="http://schemas.microsoft.com/office/drawing/2014/main" val="2913016702"/>
                  </a:ext>
                </a:extLst>
              </a:tr>
            </a:tbl>
          </a:graphicData>
        </a:graphic>
      </p:graphicFrame>
    </p:spTree>
    <p:extLst>
      <p:ext uri="{BB962C8B-B14F-4D97-AF65-F5344CB8AC3E}">
        <p14:creationId xmlns:p14="http://schemas.microsoft.com/office/powerpoint/2010/main" val="272108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2F460-5083-4BD5-BB75-652FB4BA53B8}"/>
              </a:ext>
            </a:extLst>
          </p:cNvPr>
          <p:cNvSpPr>
            <a:spLocks noGrp="1"/>
          </p:cNvSpPr>
          <p:nvPr>
            <p:ph type="ctrTitle"/>
          </p:nvPr>
        </p:nvSpPr>
        <p:spPr/>
        <p:txBody>
          <a:bodyPr/>
          <a:lstStyle/>
          <a:p>
            <a:r>
              <a:rPr lang="en-CA" dirty="0"/>
              <a:t>Assessing Student level</a:t>
            </a:r>
          </a:p>
        </p:txBody>
      </p:sp>
      <p:sp>
        <p:nvSpPr>
          <p:cNvPr id="5" name="Subtitle 4">
            <a:extLst>
              <a:ext uri="{FF2B5EF4-FFF2-40B4-BE49-F238E27FC236}">
                <a16:creationId xmlns:a16="http://schemas.microsoft.com/office/drawing/2014/main" id="{E674CE7C-398E-4BFA-B44D-9FF4FFFD9ED5}"/>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215279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609E-AB0B-4EAE-97F7-B21B9CE3E5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7FDC98-5205-4F6D-8F16-28BF67B9703F}"/>
              </a:ext>
            </a:extLst>
          </p:cNvPr>
          <p:cNvSpPr>
            <a:spLocks noGrp="1"/>
          </p:cNvSpPr>
          <p:nvPr>
            <p:ph idx="1"/>
          </p:nvPr>
        </p:nvSpPr>
        <p:spPr/>
        <p:txBody>
          <a:bodyPr/>
          <a:lstStyle/>
          <a:p>
            <a:endParaRPr lang="en-US"/>
          </a:p>
        </p:txBody>
      </p:sp>
      <p:pic>
        <p:nvPicPr>
          <p:cNvPr id="1026" name="Picture 2" descr="Related image">
            <a:extLst>
              <a:ext uri="{FF2B5EF4-FFF2-40B4-BE49-F238E27FC236}">
                <a16:creationId xmlns:a16="http://schemas.microsoft.com/office/drawing/2014/main" id="{3B05670F-C543-4E75-BC19-40151072D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17" y="420303"/>
            <a:ext cx="11754365" cy="561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27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621E-921B-4B07-8CDA-20F710805214}"/>
              </a:ext>
            </a:extLst>
          </p:cNvPr>
          <p:cNvSpPr>
            <a:spLocks noGrp="1"/>
          </p:cNvSpPr>
          <p:nvPr>
            <p:ph type="title"/>
          </p:nvPr>
        </p:nvSpPr>
        <p:spPr/>
        <p:txBody>
          <a:bodyPr/>
          <a:lstStyle/>
          <a:p>
            <a:r>
              <a:rPr lang="en-US" dirty="0"/>
              <a:t>The Framework</a:t>
            </a:r>
          </a:p>
        </p:txBody>
      </p:sp>
      <p:sp>
        <p:nvSpPr>
          <p:cNvPr id="3" name="Content Placeholder 2">
            <a:extLst>
              <a:ext uri="{FF2B5EF4-FFF2-40B4-BE49-F238E27FC236}">
                <a16:creationId xmlns:a16="http://schemas.microsoft.com/office/drawing/2014/main" id="{BC6E12D5-7A16-43D4-B0B2-1B9E68176D85}"/>
              </a:ext>
            </a:extLst>
          </p:cNvPr>
          <p:cNvSpPr>
            <a:spLocks noGrp="1"/>
          </p:cNvSpPr>
          <p:nvPr>
            <p:ph idx="1"/>
          </p:nvPr>
        </p:nvSpPr>
        <p:spPr>
          <a:xfrm>
            <a:off x="1066800" y="2103120"/>
            <a:ext cx="3814119" cy="3931920"/>
          </a:xfrm>
        </p:spPr>
        <p:txBody>
          <a:bodyPr/>
          <a:lstStyle/>
          <a:p>
            <a:r>
              <a:rPr lang="en-US" dirty="0"/>
              <a:t>Basic</a:t>
            </a:r>
          </a:p>
          <a:p>
            <a:pPr lvl="1"/>
            <a:r>
              <a:rPr lang="en-US" dirty="0"/>
              <a:t>A1</a:t>
            </a:r>
          </a:p>
          <a:p>
            <a:pPr lvl="1"/>
            <a:r>
              <a:rPr lang="en-US" dirty="0"/>
              <a:t>A2</a:t>
            </a:r>
          </a:p>
          <a:p>
            <a:r>
              <a:rPr lang="en-US" dirty="0"/>
              <a:t>Independent </a:t>
            </a:r>
          </a:p>
          <a:p>
            <a:pPr lvl="1"/>
            <a:r>
              <a:rPr lang="en-US" dirty="0"/>
              <a:t>B1</a:t>
            </a:r>
          </a:p>
          <a:p>
            <a:pPr lvl="1"/>
            <a:r>
              <a:rPr lang="en-US" dirty="0"/>
              <a:t>B2</a:t>
            </a:r>
          </a:p>
          <a:p>
            <a:r>
              <a:rPr lang="en-US" dirty="0"/>
              <a:t>Proficient</a:t>
            </a:r>
          </a:p>
          <a:p>
            <a:pPr lvl="1"/>
            <a:r>
              <a:rPr lang="en-US" dirty="0"/>
              <a:t>C1</a:t>
            </a:r>
          </a:p>
          <a:p>
            <a:pPr lvl="1"/>
            <a:r>
              <a:rPr lang="en-US" dirty="0"/>
              <a:t>C2</a:t>
            </a:r>
          </a:p>
        </p:txBody>
      </p:sp>
      <p:pic>
        <p:nvPicPr>
          <p:cNvPr id="4" name="Picture 3">
            <a:extLst>
              <a:ext uri="{FF2B5EF4-FFF2-40B4-BE49-F238E27FC236}">
                <a16:creationId xmlns:a16="http://schemas.microsoft.com/office/drawing/2014/main" id="{736B1A0F-7FC6-4CD6-9F70-FEB16DB8782E}"/>
              </a:ext>
            </a:extLst>
          </p:cNvPr>
          <p:cNvPicPr>
            <a:picLocks noChangeAspect="1"/>
          </p:cNvPicPr>
          <p:nvPr/>
        </p:nvPicPr>
        <p:blipFill rotWithShape="1">
          <a:blip r:embed="rId2"/>
          <a:srcRect l="26600" t="13099" r="14445" b="12000"/>
          <a:stretch/>
        </p:blipFill>
        <p:spPr>
          <a:xfrm>
            <a:off x="5906529" y="321319"/>
            <a:ext cx="6115256" cy="6215406"/>
          </a:xfrm>
          <a:prstGeom prst="rect">
            <a:avLst/>
          </a:prstGeom>
        </p:spPr>
      </p:pic>
    </p:spTree>
    <p:extLst>
      <p:ext uri="{BB962C8B-B14F-4D97-AF65-F5344CB8AC3E}">
        <p14:creationId xmlns:p14="http://schemas.microsoft.com/office/powerpoint/2010/main" val="4278634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8658-FBE2-4330-BC59-0D7734C4B9CF}"/>
              </a:ext>
            </a:extLst>
          </p:cNvPr>
          <p:cNvSpPr>
            <a:spLocks noGrp="1"/>
          </p:cNvSpPr>
          <p:nvPr>
            <p:ph type="title"/>
          </p:nvPr>
        </p:nvSpPr>
        <p:spPr/>
        <p:txBody>
          <a:bodyPr/>
          <a:lstStyle/>
          <a:p>
            <a:r>
              <a:rPr lang="en-US" dirty="0"/>
              <a:t>Self-assessment</a:t>
            </a:r>
          </a:p>
        </p:txBody>
      </p:sp>
      <p:sp>
        <p:nvSpPr>
          <p:cNvPr id="3" name="Content Placeholder 2">
            <a:extLst>
              <a:ext uri="{FF2B5EF4-FFF2-40B4-BE49-F238E27FC236}">
                <a16:creationId xmlns:a16="http://schemas.microsoft.com/office/drawing/2014/main" id="{BFFA86F0-EE50-4FD8-AF90-B099E2E13C9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9F25D9B-6246-40DD-8E74-ACBA8DEAF944}"/>
              </a:ext>
            </a:extLst>
          </p:cNvPr>
          <p:cNvPicPr>
            <a:picLocks noChangeAspect="1"/>
          </p:cNvPicPr>
          <p:nvPr/>
        </p:nvPicPr>
        <p:blipFill rotWithShape="1">
          <a:blip r:embed="rId2"/>
          <a:srcRect l="4402" t="18246" r="5219" b="20000"/>
          <a:stretch/>
        </p:blipFill>
        <p:spPr>
          <a:xfrm>
            <a:off x="1186247" y="2014193"/>
            <a:ext cx="9835979" cy="4398963"/>
          </a:xfrm>
          <a:prstGeom prst="rect">
            <a:avLst/>
          </a:prstGeom>
        </p:spPr>
      </p:pic>
    </p:spTree>
    <p:extLst>
      <p:ext uri="{BB962C8B-B14F-4D97-AF65-F5344CB8AC3E}">
        <p14:creationId xmlns:p14="http://schemas.microsoft.com/office/powerpoint/2010/main" val="1269503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2F460-5083-4BD5-BB75-652FB4BA53B8}"/>
              </a:ext>
            </a:extLst>
          </p:cNvPr>
          <p:cNvSpPr>
            <a:spLocks noGrp="1"/>
          </p:cNvSpPr>
          <p:nvPr>
            <p:ph type="ctrTitle"/>
          </p:nvPr>
        </p:nvSpPr>
        <p:spPr/>
        <p:txBody>
          <a:bodyPr/>
          <a:lstStyle/>
          <a:p>
            <a:r>
              <a:rPr lang="en-CA" dirty="0"/>
              <a:t>Assessing content level</a:t>
            </a:r>
          </a:p>
        </p:txBody>
      </p:sp>
      <p:sp>
        <p:nvSpPr>
          <p:cNvPr id="5" name="Subtitle 4">
            <a:extLst>
              <a:ext uri="{FF2B5EF4-FFF2-40B4-BE49-F238E27FC236}">
                <a16:creationId xmlns:a16="http://schemas.microsoft.com/office/drawing/2014/main" id="{E674CE7C-398E-4BFA-B44D-9FF4FFFD9ED5}"/>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20421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920C-9138-457A-9FB8-1F63B39AA53C}"/>
              </a:ext>
            </a:extLst>
          </p:cNvPr>
          <p:cNvSpPr>
            <a:spLocks noGrp="1"/>
          </p:cNvSpPr>
          <p:nvPr>
            <p:ph type="title"/>
          </p:nvPr>
        </p:nvSpPr>
        <p:spPr/>
        <p:txBody>
          <a:bodyPr/>
          <a:lstStyle/>
          <a:p>
            <a:r>
              <a:rPr lang="en-CA" dirty="0"/>
              <a:t>Sample content</a:t>
            </a:r>
          </a:p>
        </p:txBody>
      </p:sp>
      <p:sp>
        <p:nvSpPr>
          <p:cNvPr id="3" name="Content Placeholder 2">
            <a:extLst>
              <a:ext uri="{FF2B5EF4-FFF2-40B4-BE49-F238E27FC236}">
                <a16:creationId xmlns:a16="http://schemas.microsoft.com/office/drawing/2014/main" id="{4BF64877-9223-4834-99F1-00E738597E56}"/>
              </a:ext>
            </a:extLst>
          </p:cNvPr>
          <p:cNvSpPr>
            <a:spLocks noGrp="1"/>
          </p:cNvSpPr>
          <p:nvPr>
            <p:ph idx="1"/>
          </p:nvPr>
        </p:nvSpPr>
        <p:spPr/>
        <p:txBody>
          <a:bodyPr>
            <a:normAutofit fontScale="92500" lnSpcReduction="10000"/>
          </a:bodyPr>
          <a:lstStyle/>
          <a:p>
            <a:endParaRPr lang="en-CA" dirty="0"/>
          </a:p>
          <a:p>
            <a:r>
              <a:rPr lang="en-CA" dirty="0"/>
              <a:t>Matthew and Jimin saw a strange art show down the street. They were curious. They went inside. The hall had several rooms. They went into the first room. They saw colorful cushions on the benches. The cushions looked beautiful. They were made of plastic bags. Matthew and Jimin went to the next room. There were many pretty lamps. In the center of the room, an artist was explaining her artworks. She was surrounded by many people. Matthew and Jimin went to her.</a:t>
            </a:r>
          </a:p>
          <a:p>
            <a:endParaRPr lang="en-CA" dirty="0"/>
          </a:p>
          <a:p>
            <a:r>
              <a:rPr lang="en-CA" dirty="0"/>
              <a:t>Students are likely to be more motivated when they have a high expectancy of success in completing the task and when they value the outcome. This principle basically means that students are more likely to do what they expect to accomplish successfully and avoid tasks that they feel they may not be able to do successfully. But this alone is not enough. They also take the value of the tasks into consideration. Thus, students’ expectancy of success and the intrinsic value of the task influence students’ decision to do or avoid the tasks. </a:t>
            </a:r>
          </a:p>
        </p:txBody>
      </p:sp>
    </p:spTree>
    <p:extLst>
      <p:ext uri="{BB962C8B-B14F-4D97-AF65-F5344CB8AC3E}">
        <p14:creationId xmlns:p14="http://schemas.microsoft.com/office/powerpoint/2010/main" val="704081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D11D-57DE-4EEA-91E9-EEFCD9700A95}"/>
              </a:ext>
            </a:extLst>
          </p:cNvPr>
          <p:cNvSpPr>
            <a:spLocks noGrp="1"/>
          </p:cNvSpPr>
          <p:nvPr>
            <p:ph type="title"/>
          </p:nvPr>
        </p:nvSpPr>
        <p:spPr/>
        <p:txBody>
          <a:bodyPr/>
          <a:lstStyle/>
          <a:p>
            <a:r>
              <a:rPr lang="en-CA" dirty="0"/>
              <a:t>Assessing Reading Content Level</a:t>
            </a:r>
          </a:p>
        </p:txBody>
      </p:sp>
      <p:sp>
        <p:nvSpPr>
          <p:cNvPr id="3" name="Content Placeholder 2">
            <a:extLst>
              <a:ext uri="{FF2B5EF4-FFF2-40B4-BE49-F238E27FC236}">
                <a16:creationId xmlns:a16="http://schemas.microsoft.com/office/drawing/2014/main" id="{592BB819-23CF-4CB9-A028-69C6EB8F6D61}"/>
              </a:ext>
            </a:extLst>
          </p:cNvPr>
          <p:cNvSpPr>
            <a:spLocks noGrp="1"/>
          </p:cNvSpPr>
          <p:nvPr>
            <p:ph idx="1"/>
          </p:nvPr>
        </p:nvSpPr>
        <p:spPr>
          <a:xfrm>
            <a:off x="1066800" y="2103120"/>
            <a:ext cx="5995851" cy="3931920"/>
          </a:xfrm>
        </p:spPr>
        <p:txBody>
          <a:bodyPr/>
          <a:lstStyle/>
          <a:p>
            <a:pPr marL="0" indent="0" latinLnBrk="1">
              <a:buNone/>
            </a:pPr>
            <a:r>
              <a:rPr lang="en-US" b="1" u="sng" dirty="0">
                <a:hlinkClick r:id="rId2">
                  <a:extLst>
                    <a:ext uri="{A12FA001-AC4F-418D-AE19-62706E023703}">
                      <ahyp:hlinkClr xmlns:ahyp="http://schemas.microsoft.com/office/drawing/2018/hyperlinkcolor" val="tx"/>
                    </a:ext>
                  </a:extLst>
                </a:hlinkClick>
              </a:rPr>
              <a:t>Paid Original </a:t>
            </a:r>
          </a:p>
          <a:p>
            <a:pPr latinLnBrk="1"/>
            <a:endParaRPr lang="en-US" b="1" dirty="0">
              <a:hlinkClick r:id="rId2"/>
            </a:endParaRPr>
          </a:p>
          <a:p>
            <a:pPr latinLnBrk="1"/>
            <a:r>
              <a:rPr lang="en-US" b="1" dirty="0">
                <a:hlinkClick r:id="rId2"/>
              </a:rPr>
              <a:t>https://www.lexile.com/</a:t>
            </a:r>
            <a:endParaRPr lang="en-US" b="1" dirty="0"/>
          </a:p>
          <a:p>
            <a:pPr latinLnBrk="1"/>
            <a:endParaRPr lang="en-US" b="1" dirty="0"/>
          </a:p>
          <a:p>
            <a:pPr marL="0" indent="0" latinLnBrk="1">
              <a:buNone/>
            </a:pPr>
            <a:r>
              <a:rPr lang="en-CA" b="1" u="sng" dirty="0"/>
              <a:t>Free Alternative</a:t>
            </a:r>
          </a:p>
          <a:p>
            <a:r>
              <a:rPr lang="en-CA" dirty="0">
                <a:hlinkClick r:id="rId3"/>
              </a:rPr>
              <a:t>https://www.cathoven.com/en/free-lexile-analyzer/</a:t>
            </a:r>
            <a:endParaRPr lang="en-CA" dirty="0"/>
          </a:p>
          <a:p>
            <a:endParaRPr lang="en-CA" dirty="0"/>
          </a:p>
        </p:txBody>
      </p:sp>
      <p:pic>
        <p:nvPicPr>
          <p:cNvPr id="4" name="Picture 3">
            <a:extLst>
              <a:ext uri="{FF2B5EF4-FFF2-40B4-BE49-F238E27FC236}">
                <a16:creationId xmlns:a16="http://schemas.microsoft.com/office/drawing/2014/main" id="{98652E96-5A8A-4A6A-88A5-71A075B1C977}"/>
              </a:ext>
            </a:extLst>
          </p:cNvPr>
          <p:cNvPicPr>
            <a:picLocks noChangeAspect="1"/>
          </p:cNvPicPr>
          <p:nvPr/>
        </p:nvPicPr>
        <p:blipFill rotWithShape="1">
          <a:blip r:embed="rId4"/>
          <a:srcRect l="41294" t="32626" r="23853" b="20001"/>
          <a:stretch/>
        </p:blipFill>
        <p:spPr>
          <a:xfrm>
            <a:off x="7366940" y="2012017"/>
            <a:ext cx="4249270" cy="3248809"/>
          </a:xfrm>
          <a:prstGeom prst="rect">
            <a:avLst/>
          </a:prstGeom>
        </p:spPr>
      </p:pic>
      <p:graphicFrame>
        <p:nvGraphicFramePr>
          <p:cNvPr id="6" name="Table 5">
            <a:extLst>
              <a:ext uri="{FF2B5EF4-FFF2-40B4-BE49-F238E27FC236}">
                <a16:creationId xmlns:a16="http://schemas.microsoft.com/office/drawing/2014/main" id="{65B48DC0-183A-4AA6-A30D-87931F21DE07}"/>
              </a:ext>
            </a:extLst>
          </p:cNvPr>
          <p:cNvGraphicFramePr>
            <a:graphicFrameLocks noGrp="1"/>
          </p:cNvGraphicFramePr>
          <p:nvPr>
            <p:extLst>
              <p:ext uri="{D42A27DB-BD31-4B8C-83A1-F6EECF244321}">
                <p14:modId xmlns:p14="http://schemas.microsoft.com/office/powerpoint/2010/main" val="873409443"/>
              </p:ext>
            </p:extLst>
          </p:nvPr>
        </p:nvGraphicFramePr>
        <p:xfrm>
          <a:off x="8374071" y="2508287"/>
          <a:ext cx="514350" cy="2773680"/>
        </p:xfrm>
        <a:graphic>
          <a:graphicData uri="http://schemas.openxmlformats.org/drawingml/2006/table">
            <a:tbl>
              <a:tblPr/>
              <a:tblGrid>
                <a:gridCol w="514350">
                  <a:extLst>
                    <a:ext uri="{9D8B030D-6E8A-4147-A177-3AD203B41FA5}">
                      <a16:colId xmlns:a16="http://schemas.microsoft.com/office/drawing/2014/main" val="3714479108"/>
                    </a:ext>
                  </a:extLst>
                </a:gridCol>
              </a:tblGrid>
              <a:tr h="2757486">
                <a:tc>
                  <a:txBody>
                    <a:bodyPr/>
                    <a:lstStyle/>
                    <a:p>
                      <a:r>
                        <a:rPr lang="en-US" sz="1600" dirty="0"/>
                        <a:t>4</a:t>
                      </a:r>
                    </a:p>
                    <a:p>
                      <a:r>
                        <a:rPr lang="en-US" sz="1600" dirty="0"/>
                        <a:t>5</a:t>
                      </a:r>
                    </a:p>
                    <a:p>
                      <a:r>
                        <a:rPr lang="en-US" sz="1600" dirty="0"/>
                        <a:t>6</a:t>
                      </a:r>
                    </a:p>
                    <a:p>
                      <a:r>
                        <a:rPr lang="en-US" sz="1600" dirty="0"/>
                        <a:t>7</a:t>
                      </a:r>
                    </a:p>
                    <a:p>
                      <a:r>
                        <a:rPr lang="en-US" sz="1600" dirty="0"/>
                        <a:t>8</a:t>
                      </a:r>
                    </a:p>
                    <a:p>
                      <a:r>
                        <a:rPr lang="en-US" sz="1600" dirty="0"/>
                        <a:t>9</a:t>
                      </a:r>
                    </a:p>
                    <a:p>
                      <a:r>
                        <a:rPr lang="en-US" sz="1600" dirty="0"/>
                        <a:t>10</a:t>
                      </a:r>
                    </a:p>
                    <a:p>
                      <a:r>
                        <a:rPr lang="en-US" sz="1600" dirty="0"/>
                        <a:t>11</a:t>
                      </a:r>
                    </a:p>
                    <a:p>
                      <a:r>
                        <a:rPr lang="en-US" sz="1600" dirty="0"/>
                        <a:t>12</a:t>
                      </a:r>
                    </a:p>
                    <a:p>
                      <a:r>
                        <a:rPr lang="en-US" sz="1600" dirty="0"/>
                        <a:t>Uni</a:t>
                      </a:r>
                    </a:p>
                    <a:p>
                      <a:r>
                        <a:rPr lang="en-US" sz="1600"/>
                        <a:t>+</a:t>
                      </a:r>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512040294"/>
                  </a:ext>
                </a:extLst>
              </a:tr>
            </a:tbl>
          </a:graphicData>
        </a:graphic>
      </p:graphicFrame>
    </p:spTree>
    <p:extLst>
      <p:ext uri="{BB962C8B-B14F-4D97-AF65-F5344CB8AC3E}">
        <p14:creationId xmlns:p14="http://schemas.microsoft.com/office/powerpoint/2010/main" val="119652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00E5-96EC-495E-836A-84BA96345A9E}"/>
              </a:ext>
            </a:extLst>
          </p:cNvPr>
          <p:cNvSpPr>
            <a:spLocks noGrp="1"/>
          </p:cNvSpPr>
          <p:nvPr>
            <p:ph type="title"/>
          </p:nvPr>
        </p:nvSpPr>
        <p:spPr/>
        <p:txBody>
          <a:bodyPr/>
          <a:lstStyle/>
          <a:p>
            <a:r>
              <a:rPr lang="en-CA" dirty="0"/>
              <a:t>Flesch-Kincaid (MS Word)</a:t>
            </a:r>
          </a:p>
        </p:txBody>
      </p:sp>
      <p:sp>
        <p:nvSpPr>
          <p:cNvPr id="3" name="Content Placeholder 2">
            <a:extLst>
              <a:ext uri="{FF2B5EF4-FFF2-40B4-BE49-F238E27FC236}">
                <a16:creationId xmlns:a16="http://schemas.microsoft.com/office/drawing/2014/main" id="{13BB8162-78E3-4760-AAF3-209A0A8962A2}"/>
              </a:ext>
            </a:extLst>
          </p:cNvPr>
          <p:cNvSpPr>
            <a:spLocks noGrp="1"/>
          </p:cNvSpPr>
          <p:nvPr>
            <p:ph idx="1"/>
          </p:nvPr>
        </p:nvSpPr>
        <p:spPr>
          <a:xfrm>
            <a:off x="1066800" y="2103120"/>
            <a:ext cx="5796579" cy="3931920"/>
          </a:xfrm>
        </p:spPr>
        <p:txBody>
          <a:bodyPr>
            <a:normAutofit fontScale="77500" lnSpcReduction="20000"/>
          </a:bodyPr>
          <a:lstStyle/>
          <a:p>
            <a:r>
              <a:rPr lang="en-CA" dirty="0"/>
              <a:t>Highlight text – Hit F7</a:t>
            </a:r>
          </a:p>
          <a:p>
            <a:r>
              <a:rPr lang="en-CA" dirty="0"/>
              <a:t>Based on contexts with predominantly fluent speakers of English</a:t>
            </a:r>
          </a:p>
          <a:p>
            <a:endParaRPr lang="en-CA" dirty="0"/>
          </a:p>
          <a:p>
            <a:r>
              <a:rPr lang="en-CA" dirty="0"/>
              <a:t>Reading Ease Higher score = easier (Max 120)</a:t>
            </a:r>
          </a:p>
          <a:p>
            <a:pPr lvl="1"/>
            <a:r>
              <a:rPr lang="en-CA" dirty="0"/>
              <a:t>Lower score = more difficult </a:t>
            </a:r>
          </a:p>
          <a:p>
            <a:pPr lvl="1"/>
            <a:r>
              <a:rPr lang="en-US" dirty="0"/>
              <a:t>100 – 90 can be easily understood by an average 11-year-old student.</a:t>
            </a:r>
          </a:p>
          <a:p>
            <a:pPr lvl="1"/>
            <a:r>
              <a:rPr lang="en-US" dirty="0"/>
              <a:t>60 – 70 can be easily understood by 13 – 15-year-old students.</a:t>
            </a:r>
            <a:endParaRPr lang="en-CA" dirty="0"/>
          </a:p>
          <a:p>
            <a:pPr lvl="1"/>
            <a:r>
              <a:rPr lang="en-US" dirty="0"/>
              <a:t>30 – 0 is best understood by university graduates.</a:t>
            </a:r>
          </a:p>
          <a:p>
            <a:pPr lvl="1"/>
            <a:endParaRPr lang="en-US" dirty="0"/>
          </a:p>
          <a:p>
            <a:r>
              <a:rPr lang="en-US" dirty="0"/>
              <a:t>Grade Level</a:t>
            </a:r>
          </a:p>
          <a:p>
            <a:pPr lvl="1"/>
            <a:r>
              <a:rPr lang="en-US" dirty="0"/>
              <a:t>The score indicates the grade level for which the text is appropriate</a:t>
            </a:r>
          </a:p>
          <a:p>
            <a:pPr lvl="1"/>
            <a:r>
              <a:rPr lang="en-US" dirty="0"/>
              <a:t>The score also means the number of years of education required to understand the text.</a:t>
            </a:r>
            <a:endParaRPr lang="en-CA" dirty="0"/>
          </a:p>
          <a:p>
            <a:pPr lvl="1"/>
            <a:r>
              <a:rPr lang="en-US" dirty="0"/>
              <a:t>A score of 8.3 indicates that the text can be understood by a typical 8</a:t>
            </a:r>
            <a:r>
              <a:rPr lang="en-US" baseline="30000" dirty="0"/>
              <a:t>th</a:t>
            </a:r>
            <a:r>
              <a:rPr lang="en-US" dirty="0"/>
              <a:t> grader, or someone with 8 years of education. </a:t>
            </a:r>
            <a:endParaRPr lang="en-CA" dirty="0"/>
          </a:p>
          <a:p>
            <a:pPr lvl="1"/>
            <a:endParaRPr lang="en-CA" dirty="0"/>
          </a:p>
          <a:p>
            <a:pPr lvl="1"/>
            <a:endParaRPr lang="en-CA" dirty="0"/>
          </a:p>
          <a:p>
            <a:pPr lvl="1"/>
            <a:endParaRPr lang="en-CA" dirty="0"/>
          </a:p>
          <a:p>
            <a:endParaRPr lang="en-CA" dirty="0"/>
          </a:p>
          <a:p>
            <a:endParaRPr lang="en-CA" dirty="0"/>
          </a:p>
        </p:txBody>
      </p:sp>
      <p:pic>
        <p:nvPicPr>
          <p:cNvPr id="13" name="Picture 12">
            <a:extLst>
              <a:ext uri="{FF2B5EF4-FFF2-40B4-BE49-F238E27FC236}">
                <a16:creationId xmlns:a16="http://schemas.microsoft.com/office/drawing/2014/main" id="{AADC883F-3597-4BC0-9C20-117C50BBEC1D}"/>
              </a:ext>
            </a:extLst>
          </p:cNvPr>
          <p:cNvPicPr>
            <a:picLocks noChangeAspect="1"/>
          </p:cNvPicPr>
          <p:nvPr/>
        </p:nvPicPr>
        <p:blipFill rotWithShape="1">
          <a:blip r:embed="rId2"/>
          <a:srcRect l="35912" t="36275" r="46883" b="34745"/>
          <a:stretch/>
        </p:blipFill>
        <p:spPr>
          <a:xfrm>
            <a:off x="7013987" y="2103120"/>
            <a:ext cx="3991568" cy="3781753"/>
          </a:xfrm>
          <a:prstGeom prst="rect">
            <a:avLst/>
          </a:prstGeom>
        </p:spPr>
      </p:pic>
    </p:spTree>
    <p:extLst>
      <p:ext uri="{BB962C8B-B14F-4D97-AF65-F5344CB8AC3E}">
        <p14:creationId xmlns:p14="http://schemas.microsoft.com/office/powerpoint/2010/main" val="1757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BCFD-4544-4FB0-81C4-120800563C32}"/>
              </a:ext>
            </a:extLst>
          </p:cNvPr>
          <p:cNvSpPr>
            <a:spLocks noGrp="1"/>
          </p:cNvSpPr>
          <p:nvPr>
            <p:ph type="title"/>
          </p:nvPr>
        </p:nvSpPr>
        <p:spPr/>
        <p:txBody>
          <a:bodyPr/>
          <a:lstStyle/>
          <a:p>
            <a:r>
              <a:rPr lang="en-CA" dirty="0"/>
              <a:t>CAUTION: Readability Tests</a:t>
            </a:r>
          </a:p>
        </p:txBody>
      </p:sp>
      <p:sp>
        <p:nvSpPr>
          <p:cNvPr id="3" name="Content Placeholder 2">
            <a:extLst>
              <a:ext uri="{FF2B5EF4-FFF2-40B4-BE49-F238E27FC236}">
                <a16:creationId xmlns:a16="http://schemas.microsoft.com/office/drawing/2014/main" id="{66C1B413-4A2F-42CA-A1FD-904775918A98}"/>
              </a:ext>
            </a:extLst>
          </p:cNvPr>
          <p:cNvSpPr>
            <a:spLocks noGrp="1"/>
          </p:cNvSpPr>
          <p:nvPr>
            <p:ph idx="1"/>
          </p:nvPr>
        </p:nvSpPr>
        <p:spPr>
          <a:xfrm>
            <a:off x="1066800" y="2103120"/>
            <a:ext cx="5269454" cy="3931920"/>
          </a:xfrm>
        </p:spPr>
        <p:txBody>
          <a:bodyPr/>
          <a:lstStyle/>
          <a:p>
            <a:pPr marL="0" indent="0">
              <a:buNone/>
            </a:pPr>
            <a:r>
              <a:rPr lang="en-US" dirty="0"/>
              <a:t>Readability tests cannot tell you anything about several important factors which affect readability.  For example:</a:t>
            </a:r>
            <a:endParaRPr lang="en-CA" dirty="0"/>
          </a:p>
          <a:p>
            <a:pPr marL="0" indent="0">
              <a:buNone/>
            </a:pPr>
            <a:endParaRPr lang="en-CA" dirty="0"/>
          </a:p>
          <a:p>
            <a:pPr lvl="0"/>
            <a:r>
              <a:rPr lang="en-US" dirty="0"/>
              <a:t>Is the material well organized?</a:t>
            </a:r>
            <a:endParaRPr lang="en-CA" dirty="0"/>
          </a:p>
          <a:p>
            <a:pPr lvl="0"/>
            <a:r>
              <a:rPr lang="en-US" dirty="0"/>
              <a:t>Does it make sense?</a:t>
            </a:r>
            <a:endParaRPr lang="en-CA" dirty="0"/>
          </a:p>
          <a:p>
            <a:pPr lvl="0"/>
            <a:r>
              <a:rPr lang="en-US" dirty="0"/>
              <a:t>How technical is the vocabulary?</a:t>
            </a:r>
            <a:endParaRPr lang="en-CA" dirty="0"/>
          </a:p>
          <a:p>
            <a:pPr lvl="0"/>
            <a:r>
              <a:rPr lang="en-US" dirty="0"/>
              <a:t>How complex are the ideas?</a:t>
            </a:r>
            <a:endParaRPr lang="en-CA" dirty="0"/>
          </a:p>
          <a:p>
            <a:pPr lvl="0"/>
            <a:r>
              <a:rPr lang="en-US" dirty="0"/>
              <a:t>Is the vocabulary appropriate for the readers?</a:t>
            </a:r>
            <a:endParaRPr lang="en-CA" dirty="0"/>
          </a:p>
          <a:p>
            <a:pPr lvl="0"/>
            <a:r>
              <a:rPr lang="en-US" dirty="0"/>
              <a:t>Is the layout open and easy to read?</a:t>
            </a:r>
            <a:endParaRPr lang="en-CA" dirty="0"/>
          </a:p>
          <a:p>
            <a:endParaRPr lang="en-CA" dirty="0"/>
          </a:p>
        </p:txBody>
      </p:sp>
      <p:sp>
        <p:nvSpPr>
          <p:cNvPr id="4" name="Content Placeholder 2">
            <a:extLst>
              <a:ext uri="{FF2B5EF4-FFF2-40B4-BE49-F238E27FC236}">
                <a16:creationId xmlns:a16="http://schemas.microsoft.com/office/drawing/2014/main" id="{B0538AE4-9CC7-4745-A880-6865958B7DE0}"/>
              </a:ext>
            </a:extLst>
          </p:cNvPr>
          <p:cNvSpPr txBox="1">
            <a:spLocks/>
          </p:cNvSpPr>
          <p:nvPr/>
        </p:nvSpPr>
        <p:spPr>
          <a:xfrm>
            <a:off x="6336254" y="2014194"/>
            <a:ext cx="5269454" cy="3931920"/>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dirty="0"/>
              <a:t>Readability formulas are based on measuring words and sentences.  They do not take the characteristics of the reader into consideration.  For example:</a:t>
            </a:r>
            <a:endParaRPr lang="en-CA" dirty="0"/>
          </a:p>
          <a:p>
            <a:pPr marL="0" indent="0">
              <a:buNone/>
            </a:pPr>
            <a:endParaRPr lang="en-CA" dirty="0"/>
          </a:p>
          <a:p>
            <a:pPr lvl="0"/>
            <a:r>
              <a:rPr lang="en-US" dirty="0"/>
              <a:t>What does the reader already know about the subject?</a:t>
            </a:r>
            <a:endParaRPr lang="en-CA" dirty="0"/>
          </a:p>
          <a:p>
            <a:pPr lvl="0"/>
            <a:r>
              <a:rPr lang="en-US" dirty="0"/>
              <a:t>How well does he or she read?</a:t>
            </a:r>
            <a:endParaRPr lang="en-CA" dirty="0"/>
          </a:p>
          <a:p>
            <a:pPr lvl="0"/>
            <a:r>
              <a:rPr lang="en-US" dirty="0"/>
              <a:t>For what purpose is he or she reading the text?</a:t>
            </a:r>
            <a:endParaRPr lang="en-CA" dirty="0"/>
          </a:p>
          <a:p>
            <a:pPr lvl="0"/>
            <a:r>
              <a:rPr lang="en-US" dirty="0"/>
              <a:t>Does the reader speak a different first language?</a:t>
            </a:r>
            <a:endParaRPr lang="en-CA" dirty="0"/>
          </a:p>
          <a:p>
            <a:endParaRPr lang="en-CA" dirty="0"/>
          </a:p>
        </p:txBody>
      </p:sp>
    </p:spTree>
    <p:extLst>
      <p:ext uri="{BB962C8B-B14F-4D97-AF65-F5344CB8AC3E}">
        <p14:creationId xmlns:p14="http://schemas.microsoft.com/office/powerpoint/2010/main" val="663837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BF0A36-8EE6-451A-A47E-055A27722685}"/>
              </a:ext>
            </a:extLst>
          </p:cNvPr>
          <p:cNvSpPr>
            <a:spLocks noGrp="1"/>
          </p:cNvSpPr>
          <p:nvPr>
            <p:ph type="ctrTitle"/>
          </p:nvPr>
        </p:nvSpPr>
        <p:spPr/>
        <p:txBody>
          <a:bodyPr/>
          <a:lstStyle/>
          <a:p>
            <a:r>
              <a:rPr lang="en-CA" dirty="0"/>
              <a:t>Reading &amp; Listening</a:t>
            </a:r>
          </a:p>
        </p:txBody>
      </p:sp>
      <p:sp>
        <p:nvSpPr>
          <p:cNvPr id="5" name="Subtitle 4">
            <a:extLst>
              <a:ext uri="{FF2B5EF4-FFF2-40B4-BE49-F238E27FC236}">
                <a16:creationId xmlns:a16="http://schemas.microsoft.com/office/drawing/2014/main" id="{9400148F-487B-4E2F-8765-EEA666CF1F88}"/>
              </a:ext>
            </a:extLst>
          </p:cNvPr>
          <p:cNvSpPr>
            <a:spLocks noGrp="1"/>
          </p:cNvSpPr>
          <p:nvPr>
            <p:ph type="subTitle" idx="1"/>
          </p:nvPr>
        </p:nvSpPr>
        <p:spPr/>
        <p:txBody>
          <a:bodyPr/>
          <a:lstStyle/>
          <a:p>
            <a:r>
              <a:rPr lang="en-CA" dirty="0"/>
              <a:t>Activities</a:t>
            </a:r>
          </a:p>
        </p:txBody>
      </p:sp>
    </p:spTree>
    <p:extLst>
      <p:ext uri="{BB962C8B-B14F-4D97-AF65-F5344CB8AC3E}">
        <p14:creationId xmlns:p14="http://schemas.microsoft.com/office/powerpoint/2010/main" val="74260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D30374BB-B6C4-471E-83A2-74EEFB6F054B}"/>
              </a:ext>
            </a:extLst>
          </p:cNvPr>
          <p:cNvSpPr>
            <a:spLocks noGrp="1"/>
          </p:cNvSpPr>
          <p:nvPr>
            <p:ph type="title"/>
          </p:nvPr>
        </p:nvSpPr>
        <p:spPr>
          <a:xfrm>
            <a:off x="573409" y="559477"/>
            <a:ext cx="3765200" cy="5709931"/>
          </a:xfrm>
        </p:spPr>
        <p:txBody>
          <a:bodyPr>
            <a:normAutofit/>
          </a:bodyPr>
          <a:lstStyle/>
          <a:p>
            <a:pPr algn="ctr"/>
            <a:r>
              <a:rPr lang="en-CA" dirty="0"/>
              <a:t>Past Lesson Flow Suggestions</a:t>
            </a:r>
            <a:endParaRPr lang="en-CA"/>
          </a:p>
        </p:txBody>
      </p:sp>
      <p:graphicFrame>
        <p:nvGraphicFramePr>
          <p:cNvPr id="5" name="Content Placeholder 2">
            <a:extLst>
              <a:ext uri="{FF2B5EF4-FFF2-40B4-BE49-F238E27FC236}">
                <a16:creationId xmlns:a16="http://schemas.microsoft.com/office/drawing/2014/main" id="{EC0EB000-98A9-464E-85CC-D486D07C43F7}"/>
              </a:ext>
            </a:extLst>
          </p:cNvPr>
          <p:cNvGraphicFramePr>
            <a:graphicFrameLocks noGrp="1"/>
          </p:cNvGraphicFramePr>
          <p:nvPr>
            <p:ph idx="1"/>
            <p:extLst>
              <p:ext uri="{D42A27DB-BD31-4B8C-83A1-F6EECF244321}">
                <p14:modId xmlns:p14="http://schemas.microsoft.com/office/powerpoint/2010/main" val="265341012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8054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DE84-FDB4-4B12-B89C-7DCF0C87036F}"/>
              </a:ext>
            </a:extLst>
          </p:cNvPr>
          <p:cNvSpPr>
            <a:spLocks noGrp="1"/>
          </p:cNvSpPr>
          <p:nvPr>
            <p:ph type="title"/>
          </p:nvPr>
        </p:nvSpPr>
        <p:spPr/>
        <p:txBody>
          <a:bodyPr>
            <a:normAutofit fontScale="90000"/>
          </a:bodyPr>
          <a:lstStyle/>
          <a:p>
            <a:r>
              <a:rPr lang="en-CA" dirty="0"/>
              <a:t>Bank: Reading &amp; Listening Activities</a:t>
            </a:r>
          </a:p>
        </p:txBody>
      </p:sp>
      <p:sp>
        <p:nvSpPr>
          <p:cNvPr id="3" name="Content Placeholder 2">
            <a:extLst>
              <a:ext uri="{FF2B5EF4-FFF2-40B4-BE49-F238E27FC236}">
                <a16:creationId xmlns:a16="http://schemas.microsoft.com/office/drawing/2014/main" id="{9000A636-2EB0-434E-8E9A-9EB41FE328FB}"/>
              </a:ext>
            </a:extLst>
          </p:cNvPr>
          <p:cNvSpPr>
            <a:spLocks noGrp="1"/>
          </p:cNvSpPr>
          <p:nvPr>
            <p:ph idx="1"/>
          </p:nvPr>
        </p:nvSpPr>
        <p:spPr>
          <a:xfrm>
            <a:off x="1154955" y="2603500"/>
            <a:ext cx="3950446" cy="3416300"/>
          </a:xfrm>
        </p:spPr>
        <p:txBody>
          <a:bodyPr>
            <a:normAutofit/>
          </a:bodyPr>
          <a:lstStyle/>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Ordering (Pictures, paragraphs, words etc.)</a:t>
            </a:r>
          </a:p>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Gap-fill</a:t>
            </a:r>
          </a:p>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Graphic organizers</a:t>
            </a:r>
          </a:p>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Summarizing</a:t>
            </a:r>
          </a:p>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Translating</a:t>
            </a:r>
          </a:p>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Find the mistake</a:t>
            </a:r>
          </a:p>
          <a:p>
            <a:pPr defTabSz="457200">
              <a:lnSpc>
                <a:spcPct val="80000"/>
              </a:lnSpc>
              <a:spcBef>
                <a:spcPts val="1000"/>
              </a:spcBef>
              <a:buClr>
                <a:schemeClr val="accent1"/>
              </a:buClr>
              <a:buSzPct val="80000"/>
              <a:buFont typeface="Wingdings 3" charset="2"/>
              <a:buChar char=""/>
            </a:pPr>
            <a:r>
              <a:rPr lang="en-CA" sz="1400" dirty="0">
                <a:solidFill>
                  <a:schemeClr val="tx1">
                    <a:lumMod val="75000"/>
                    <a:lumOff val="25000"/>
                  </a:schemeClr>
                </a:solidFill>
              </a:rPr>
              <a:t>Predict and check</a:t>
            </a:r>
          </a:p>
          <a:p>
            <a:endParaRPr lang="en-CA" dirty="0"/>
          </a:p>
        </p:txBody>
      </p:sp>
      <p:sp>
        <p:nvSpPr>
          <p:cNvPr id="7" name="Content Placeholder 2">
            <a:extLst>
              <a:ext uri="{FF2B5EF4-FFF2-40B4-BE49-F238E27FC236}">
                <a16:creationId xmlns:a16="http://schemas.microsoft.com/office/drawing/2014/main" id="{70B7768F-04FE-4DE7-8443-1D6B26D7E0C1}"/>
              </a:ext>
            </a:extLst>
          </p:cNvPr>
          <p:cNvSpPr txBox="1">
            <a:spLocks/>
          </p:cNvSpPr>
          <p:nvPr/>
        </p:nvSpPr>
        <p:spPr>
          <a:xfrm>
            <a:off x="5345955" y="2603500"/>
            <a:ext cx="3950446" cy="341630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CA" dirty="0"/>
              <a:t>Writing down questions they have when reading/ listening</a:t>
            </a:r>
          </a:p>
          <a:p>
            <a:r>
              <a:rPr lang="en-CA" dirty="0"/>
              <a:t>Ticking items</a:t>
            </a:r>
          </a:p>
          <a:p>
            <a:r>
              <a:rPr lang="en-CA" dirty="0"/>
              <a:t>Taking notes</a:t>
            </a:r>
          </a:p>
          <a:p>
            <a:r>
              <a:rPr lang="en-CA" dirty="0"/>
              <a:t>Comprehension activities</a:t>
            </a:r>
          </a:p>
          <a:p>
            <a:pPr lvl="1"/>
            <a:r>
              <a:rPr lang="en-CA" dirty="0"/>
              <a:t>Questions</a:t>
            </a:r>
          </a:p>
          <a:p>
            <a:pPr lvl="1"/>
            <a:r>
              <a:rPr lang="en-CA" dirty="0"/>
              <a:t>T/F</a:t>
            </a:r>
          </a:p>
          <a:p>
            <a:pPr lvl="1"/>
            <a:r>
              <a:rPr lang="en-CA" dirty="0"/>
              <a:t>Multiple Choice</a:t>
            </a:r>
          </a:p>
          <a:p>
            <a:pPr lvl="1"/>
            <a:r>
              <a:rPr lang="en-CA" dirty="0"/>
              <a:t>Class Discussion</a:t>
            </a:r>
          </a:p>
          <a:p>
            <a:pPr lvl="1"/>
            <a:r>
              <a:rPr lang="en-CA" dirty="0"/>
              <a:t>Dictation (listening/ writing)</a:t>
            </a:r>
          </a:p>
          <a:p>
            <a:r>
              <a:rPr lang="en-CA" dirty="0"/>
              <a:t>Listen/ Read &amp; Draw</a:t>
            </a:r>
          </a:p>
          <a:p>
            <a:r>
              <a:rPr lang="en-CA" dirty="0"/>
              <a:t>Follow the directions</a:t>
            </a:r>
          </a:p>
          <a:p>
            <a:pPr marL="0" indent="0">
              <a:buNone/>
            </a:pPr>
            <a:endParaRPr lang="en-CA" dirty="0"/>
          </a:p>
          <a:p>
            <a:endParaRPr lang="en-CA" dirty="0"/>
          </a:p>
        </p:txBody>
      </p:sp>
    </p:spTree>
    <p:extLst>
      <p:ext uri="{BB962C8B-B14F-4D97-AF65-F5344CB8AC3E}">
        <p14:creationId xmlns:p14="http://schemas.microsoft.com/office/powerpoint/2010/main" val="2991728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E3C025-1190-490D-A7E8-FBB16A2C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06E57-42AD-4803-8DA8-AA87F53BC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730" y="311577"/>
            <a:ext cx="8531352"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668FB66-7DA2-4943-B38E-6DE102F09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EF59CB-1EEF-420E-B3DE-BFD6E5259E5C}"/>
              </a:ext>
            </a:extLst>
          </p:cNvPr>
          <p:cNvSpPr>
            <a:spLocks noGrp="1"/>
          </p:cNvSpPr>
          <p:nvPr>
            <p:ph type="title"/>
          </p:nvPr>
        </p:nvSpPr>
        <p:spPr>
          <a:xfrm>
            <a:off x="9387189" y="612843"/>
            <a:ext cx="2247091" cy="1499738"/>
          </a:xfrm>
        </p:spPr>
        <p:txBody>
          <a:bodyPr anchor="b">
            <a:normAutofit/>
          </a:bodyPr>
          <a:lstStyle/>
          <a:p>
            <a:r>
              <a:rPr lang="en-US" sz="2000">
                <a:solidFill>
                  <a:srgbClr val="FFFFFF"/>
                </a:solidFill>
              </a:rPr>
              <a:t>Types of Comprehension Questions</a:t>
            </a:r>
          </a:p>
        </p:txBody>
      </p:sp>
      <p:pic>
        <p:nvPicPr>
          <p:cNvPr id="1026" name="Picture 2" descr="Image result for types of reading comprehension questions">
            <a:extLst>
              <a:ext uri="{FF2B5EF4-FFF2-40B4-BE49-F238E27FC236}">
                <a16:creationId xmlns:a16="http://schemas.microsoft.com/office/drawing/2014/main" id="{A765DD0B-FB8C-48F4-B63E-F304592D94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87" r="-1" b="20056"/>
          <a:stretch/>
        </p:blipFill>
        <p:spPr bwMode="auto">
          <a:xfrm>
            <a:off x="487321" y="476169"/>
            <a:ext cx="8202168"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E6FC120-C6D3-4918-8B28-963440013433}"/>
              </a:ext>
            </a:extLst>
          </p:cNvPr>
          <p:cNvSpPr>
            <a:spLocks noGrp="1"/>
          </p:cNvSpPr>
          <p:nvPr>
            <p:ph idx="1"/>
          </p:nvPr>
        </p:nvSpPr>
        <p:spPr>
          <a:xfrm>
            <a:off x="9387190" y="2149813"/>
            <a:ext cx="2247090" cy="4046706"/>
          </a:xfrm>
        </p:spPr>
        <p:txBody>
          <a:bodyPr>
            <a:normAutofit/>
          </a:bodyPr>
          <a:lstStyle/>
          <a:p>
            <a:endParaRPr lang="en-US" sz="1400">
              <a:solidFill>
                <a:srgbClr val="FFFFFF"/>
              </a:solidFill>
            </a:endParaRPr>
          </a:p>
        </p:txBody>
      </p:sp>
    </p:spTree>
    <p:extLst>
      <p:ext uri="{BB962C8B-B14F-4D97-AF65-F5344CB8AC3E}">
        <p14:creationId xmlns:p14="http://schemas.microsoft.com/office/powerpoint/2010/main" val="707281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35E3-EF7E-47DB-B989-D426C10168E3}"/>
              </a:ext>
            </a:extLst>
          </p:cNvPr>
          <p:cNvSpPr>
            <a:spLocks noGrp="1"/>
          </p:cNvSpPr>
          <p:nvPr>
            <p:ph type="title"/>
          </p:nvPr>
        </p:nvSpPr>
        <p:spPr/>
        <p:txBody>
          <a:bodyPr/>
          <a:lstStyle/>
          <a:p>
            <a:r>
              <a:rPr lang="en-CA" dirty="0"/>
              <a:t>List of sites for listening</a:t>
            </a:r>
          </a:p>
        </p:txBody>
      </p:sp>
      <p:sp>
        <p:nvSpPr>
          <p:cNvPr id="3" name="Content Placeholder 2">
            <a:extLst>
              <a:ext uri="{FF2B5EF4-FFF2-40B4-BE49-F238E27FC236}">
                <a16:creationId xmlns:a16="http://schemas.microsoft.com/office/drawing/2014/main" id="{78F246A9-A3C9-4A73-92E3-5D56A31F9B8D}"/>
              </a:ext>
            </a:extLst>
          </p:cNvPr>
          <p:cNvSpPr>
            <a:spLocks noGrp="1"/>
          </p:cNvSpPr>
          <p:nvPr>
            <p:ph idx="1"/>
          </p:nvPr>
        </p:nvSpPr>
        <p:spPr/>
        <p:txBody>
          <a:bodyPr>
            <a:normAutofit/>
          </a:bodyPr>
          <a:lstStyle/>
          <a:p>
            <a:r>
              <a:rPr lang="en-CA" dirty="0">
                <a:hlinkClick r:id="rId2"/>
              </a:rPr>
              <a:t>www.youtube.com</a:t>
            </a:r>
            <a:endParaRPr lang="en-CA" dirty="0"/>
          </a:p>
          <a:p>
            <a:pPr lvl="1"/>
            <a:r>
              <a:rPr lang="en-CA" dirty="0"/>
              <a:t> </a:t>
            </a:r>
            <a:r>
              <a:rPr lang="en-CA" dirty="0">
                <a:hlinkClick r:id="rId3"/>
              </a:rPr>
              <a:t>www.en.savefrom.net</a:t>
            </a:r>
            <a:endParaRPr lang="en-CA" dirty="0"/>
          </a:p>
          <a:p>
            <a:pPr lvl="1"/>
            <a:r>
              <a:rPr lang="en-CA" dirty="0">
                <a:hlinkClick r:id="rId4"/>
              </a:rPr>
              <a:t>www.keepvid.net</a:t>
            </a:r>
            <a:r>
              <a:rPr lang="en-CA" dirty="0"/>
              <a:t> </a:t>
            </a:r>
          </a:p>
          <a:p>
            <a:pPr lvl="1"/>
            <a:r>
              <a:rPr lang="en-CA" dirty="0">
                <a:hlinkClick r:id="rId5"/>
              </a:rPr>
              <a:t>www.offliberty.com</a:t>
            </a:r>
            <a:endParaRPr lang="en-CA" dirty="0"/>
          </a:p>
          <a:p>
            <a:pPr lvl="1"/>
            <a:r>
              <a:rPr lang="en-CA" dirty="0">
                <a:hlinkClick r:id="rId6"/>
              </a:rPr>
              <a:t>http://www.listentoyoutube.com/</a:t>
            </a:r>
            <a:endParaRPr lang="en-CA" dirty="0"/>
          </a:p>
          <a:p>
            <a:r>
              <a:rPr lang="en-CA" dirty="0">
                <a:hlinkClick r:id="rId7"/>
              </a:rPr>
              <a:t>https://lyricstraining.com/</a:t>
            </a:r>
            <a:endParaRPr lang="en-CA" dirty="0"/>
          </a:p>
          <a:p>
            <a:r>
              <a:rPr lang="en-CA" dirty="0">
                <a:hlinkClick r:id="rId8"/>
              </a:rPr>
              <a:t>https://www.eslvideo.com/</a:t>
            </a:r>
            <a:endParaRPr lang="en-CA" dirty="0"/>
          </a:p>
          <a:p>
            <a:r>
              <a:rPr lang="en-CA" dirty="0">
                <a:hlinkClick r:id="rId9"/>
              </a:rPr>
              <a:t>https://www.englishcentral.com/videos</a:t>
            </a:r>
            <a:endParaRPr lang="en-CA" dirty="0"/>
          </a:p>
          <a:p>
            <a:r>
              <a:rPr lang="en-CA" dirty="0">
                <a:hlinkClick r:id="rId10"/>
              </a:rPr>
              <a:t>http://esl-lab.com/</a:t>
            </a:r>
            <a:endParaRPr lang="en-CA" dirty="0"/>
          </a:p>
          <a:p>
            <a:r>
              <a:rPr lang="en-CA" dirty="0">
                <a:hlinkClick r:id="rId11"/>
              </a:rPr>
              <a:t>http://www.eslcommando.com/search/label/Listening</a:t>
            </a:r>
            <a:endParaRPr lang="en-CA" dirty="0"/>
          </a:p>
          <a:p>
            <a:pPr marL="0" indent="0">
              <a:buNone/>
            </a:pPr>
            <a:endParaRPr lang="en-CA" dirty="0"/>
          </a:p>
        </p:txBody>
      </p:sp>
    </p:spTree>
    <p:extLst>
      <p:ext uri="{BB962C8B-B14F-4D97-AF65-F5344CB8AC3E}">
        <p14:creationId xmlns:p14="http://schemas.microsoft.com/office/powerpoint/2010/main" val="4118553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212D-6D07-4307-8267-4472EA31AFFA}"/>
              </a:ext>
            </a:extLst>
          </p:cNvPr>
          <p:cNvSpPr>
            <a:spLocks noGrp="1"/>
          </p:cNvSpPr>
          <p:nvPr>
            <p:ph type="title"/>
          </p:nvPr>
        </p:nvSpPr>
        <p:spPr/>
        <p:txBody>
          <a:bodyPr>
            <a:normAutofit fontScale="90000"/>
          </a:bodyPr>
          <a:lstStyle/>
          <a:p>
            <a:r>
              <a:rPr lang="en-CA" dirty="0"/>
              <a:t>Reading Sources/ Listening Sources</a:t>
            </a:r>
          </a:p>
        </p:txBody>
      </p:sp>
      <p:sp>
        <p:nvSpPr>
          <p:cNvPr id="3" name="Content Placeholder 2">
            <a:extLst>
              <a:ext uri="{FF2B5EF4-FFF2-40B4-BE49-F238E27FC236}">
                <a16:creationId xmlns:a16="http://schemas.microsoft.com/office/drawing/2014/main" id="{C01CA53E-CD7B-4765-85E4-EE5BE91ECD73}"/>
              </a:ext>
            </a:extLst>
          </p:cNvPr>
          <p:cNvSpPr>
            <a:spLocks noGrp="1"/>
          </p:cNvSpPr>
          <p:nvPr>
            <p:ph idx="1"/>
          </p:nvPr>
        </p:nvSpPr>
        <p:spPr>
          <a:xfrm>
            <a:off x="1066800" y="2103120"/>
            <a:ext cx="2826544" cy="3931920"/>
          </a:xfrm>
        </p:spPr>
        <p:txBody>
          <a:bodyPr>
            <a:normAutofit fontScale="92500" lnSpcReduction="20000"/>
          </a:bodyPr>
          <a:lstStyle/>
          <a:p>
            <a:pPr lvl="1"/>
            <a:r>
              <a:rPr lang="en-CA" dirty="0"/>
              <a:t>Books</a:t>
            </a:r>
          </a:p>
          <a:p>
            <a:pPr lvl="1"/>
            <a:r>
              <a:rPr lang="en-CA" dirty="0"/>
              <a:t>Storybooks</a:t>
            </a:r>
          </a:p>
          <a:p>
            <a:pPr lvl="1"/>
            <a:r>
              <a:rPr lang="en-CA" dirty="0"/>
              <a:t>Internet sites</a:t>
            </a:r>
          </a:p>
          <a:p>
            <a:pPr lvl="1"/>
            <a:r>
              <a:rPr lang="en-CA" dirty="0"/>
              <a:t>News</a:t>
            </a:r>
          </a:p>
          <a:p>
            <a:pPr lvl="1"/>
            <a:r>
              <a:rPr lang="en-CA" dirty="0"/>
              <a:t>Text messages</a:t>
            </a:r>
          </a:p>
          <a:p>
            <a:pPr lvl="1"/>
            <a:r>
              <a:rPr lang="en-CA" dirty="0"/>
              <a:t>Emails</a:t>
            </a:r>
          </a:p>
          <a:p>
            <a:pPr lvl="1"/>
            <a:r>
              <a:rPr lang="en-CA" dirty="0"/>
              <a:t>Written letters</a:t>
            </a:r>
          </a:p>
          <a:p>
            <a:pPr lvl="1"/>
            <a:r>
              <a:rPr lang="en-CA" dirty="0"/>
              <a:t>Posters</a:t>
            </a:r>
          </a:p>
          <a:p>
            <a:pPr lvl="1"/>
            <a:r>
              <a:rPr lang="en-CA" dirty="0"/>
              <a:t>Schedules</a:t>
            </a:r>
          </a:p>
          <a:p>
            <a:pPr lvl="1"/>
            <a:r>
              <a:rPr lang="en-CA" dirty="0"/>
              <a:t>Menus</a:t>
            </a:r>
          </a:p>
          <a:p>
            <a:pPr lvl="1"/>
            <a:r>
              <a:rPr lang="en-CA" dirty="0"/>
              <a:t>Signs</a:t>
            </a:r>
          </a:p>
          <a:p>
            <a:pPr lvl="1"/>
            <a:r>
              <a:rPr lang="en-CA" dirty="0"/>
              <a:t>Brochures</a:t>
            </a:r>
          </a:p>
          <a:p>
            <a:pPr lvl="1"/>
            <a:r>
              <a:rPr lang="en-CA" dirty="0"/>
              <a:t>Magazines</a:t>
            </a:r>
          </a:p>
          <a:p>
            <a:pPr lvl="1"/>
            <a:r>
              <a:rPr lang="en-CA" dirty="0"/>
              <a:t>Advertisements</a:t>
            </a:r>
          </a:p>
          <a:p>
            <a:pPr lvl="1"/>
            <a:r>
              <a:rPr lang="en-CA" dirty="0"/>
              <a:t>Others?</a:t>
            </a:r>
          </a:p>
          <a:p>
            <a:pPr lvl="1"/>
            <a:endParaRPr lang="en-CA" dirty="0"/>
          </a:p>
        </p:txBody>
      </p:sp>
      <p:sp>
        <p:nvSpPr>
          <p:cNvPr id="4" name="Content Placeholder 2">
            <a:extLst>
              <a:ext uri="{FF2B5EF4-FFF2-40B4-BE49-F238E27FC236}">
                <a16:creationId xmlns:a16="http://schemas.microsoft.com/office/drawing/2014/main" id="{845AEB1E-B529-4F35-B1C5-C885C368EAC6}"/>
              </a:ext>
            </a:extLst>
          </p:cNvPr>
          <p:cNvSpPr txBox="1">
            <a:spLocks/>
          </p:cNvSpPr>
          <p:nvPr/>
        </p:nvSpPr>
        <p:spPr>
          <a:xfrm>
            <a:off x="6791325" y="2014194"/>
            <a:ext cx="4095750" cy="393192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lvl="1"/>
            <a:r>
              <a:rPr lang="en-CA" dirty="0"/>
              <a:t>Audiobooks</a:t>
            </a:r>
          </a:p>
          <a:p>
            <a:pPr lvl="1"/>
            <a:r>
              <a:rPr lang="en-CA" dirty="0"/>
              <a:t>Storybooks (Storytelling)</a:t>
            </a:r>
          </a:p>
          <a:p>
            <a:pPr lvl="1"/>
            <a:r>
              <a:rPr lang="en-CA" dirty="0"/>
              <a:t>Internet sites</a:t>
            </a:r>
          </a:p>
          <a:p>
            <a:pPr lvl="1"/>
            <a:r>
              <a:rPr lang="en-CA" dirty="0"/>
              <a:t>News</a:t>
            </a:r>
          </a:p>
          <a:p>
            <a:pPr lvl="1"/>
            <a:r>
              <a:rPr lang="en-CA" dirty="0"/>
              <a:t>T.V.</a:t>
            </a:r>
          </a:p>
          <a:p>
            <a:pPr lvl="1"/>
            <a:r>
              <a:rPr lang="en-CA" dirty="0"/>
              <a:t>Movies</a:t>
            </a:r>
          </a:p>
          <a:p>
            <a:pPr lvl="1"/>
            <a:r>
              <a:rPr lang="en-CA" dirty="0"/>
              <a:t>YouTube</a:t>
            </a:r>
          </a:p>
          <a:p>
            <a:pPr lvl="1"/>
            <a:r>
              <a:rPr lang="en-CA" dirty="0"/>
              <a:t>Teacher</a:t>
            </a:r>
          </a:p>
          <a:p>
            <a:pPr lvl="1"/>
            <a:r>
              <a:rPr lang="en-CA" dirty="0"/>
              <a:t>Students</a:t>
            </a:r>
          </a:p>
          <a:p>
            <a:pPr lvl="1"/>
            <a:r>
              <a:rPr lang="en-CA" dirty="0"/>
              <a:t>Radio</a:t>
            </a:r>
          </a:p>
          <a:p>
            <a:pPr lvl="1"/>
            <a:r>
              <a:rPr lang="en-CA" dirty="0"/>
              <a:t>Podcast</a:t>
            </a:r>
          </a:p>
          <a:p>
            <a:pPr lvl="1"/>
            <a:endParaRPr lang="en-CA" dirty="0"/>
          </a:p>
        </p:txBody>
      </p:sp>
    </p:spTree>
    <p:extLst>
      <p:ext uri="{BB962C8B-B14F-4D97-AF65-F5344CB8AC3E}">
        <p14:creationId xmlns:p14="http://schemas.microsoft.com/office/powerpoint/2010/main" val="125268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454B-DB60-47E0-B420-347644398A1A}"/>
              </a:ext>
            </a:extLst>
          </p:cNvPr>
          <p:cNvSpPr>
            <a:spLocks noGrp="1"/>
          </p:cNvSpPr>
          <p:nvPr>
            <p:ph type="title"/>
          </p:nvPr>
        </p:nvSpPr>
        <p:spPr/>
        <p:txBody>
          <a:bodyPr/>
          <a:lstStyle/>
          <a:p>
            <a:r>
              <a:rPr lang="en-CA" dirty="0"/>
              <a:t>List of sites for Reading</a:t>
            </a:r>
          </a:p>
        </p:txBody>
      </p:sp>
      <p:sp>
        <p:nvSpPr>
          <p:cNvPr id="3" name="Content Placeholder 2">
            <a:extLst>
              <a:ext uri="{FF2B5EF4-FFF2-40B4-BE49-F238E27FC236}">
                <a16:creationId xmlns:a16="http://schemas.microsoft.com/office/drawing/2014/main" id="{E360475E-7F41-4911-9880-61CA69D96EC7}"/>
              </a:ext>
            </a:extLst>
          </p:cNvPr>
          <p:cNvSpPr>
            <a:spLocks noGrp="1"/>
          </p:cNvSpPr>
          <p:nvPr>
            <p:ph idx="1"/>
          </p:nvPr>
        </p:nvSpPr>
        <p:spPr/>
        <p:txBody>
          <a:bodyPr/>
          <a:lstStyle/>
          <a:p>
            <a:r>
              <a:rPr lang="en-CA" dirty="0">
                <a:hlinkClick r:id="rId2"/>
              </a:rPr>
              <a:t>https://breakingnewsenglish.com/</a:t>
            </a:r>
            <a:endParaRPr lang="en-CA" dirty="0"/>
          </a:p>
          <a:p>
            <a:r>
              <a:rPr lang="en-CA" dirty="0">
                <a:hlinkClick r:id="rId3"/>
              </a:rPr>
              <a:t>https://www.rong-chang.com/</a:t>
            </a:r>
            <a:endParaRPr lang="en-CA" dirty="0"/>
          </a:p>
          <a:p>
            <a:r>
              <a:rPr lang="en-CA" dirty="0">
                <a:hlinkClick r:id="rId4"/>
              </a:rPr>
              <a:t>http://web2.uvcs.uvic.ca/elc/studyzone/</a:t>
            </a:r>
            <a:endParaRPr lang="en-CA" dirty="0"/>
          </a:p>
          <a:p>
            <a:r>
              <a:rPr lang="en-CA" dirty="0">
                <a:hlinkClick r:id="rId5"/>
              </a:rPr>
              <a:t>www.storybird.com</a:t>
            </a:r>
            <a:endParaRPr lang="en-CA" dirty="0"/>
          </a:p>
          <a:p>
            <a:r>
              <a:rPr lang="en-CA" dirty="0">
                <a:hlinkClick r:id="rId6"/>
              </a:rPr>
              <a:t>http://www.storylineonline.net/</a:t>
            </a:r>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1758561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61EF42-0036-4DA3-8CF3-409E51AEA67C}"/>
              </a:ext>
            </a:extLst>
          </p:cNvPr>
          <p:cNvSpPr>
            <a:spLocks noGrp="1"/>
          </p:cNvSpPr>
          <p:nvPr>
            <p:ph type="ctrTitle"/>
          </p:nvPr>
        </p:nvSpPr>
        <p:spPr/>
        <p:txBody>
          <a:bodyPr/>
          <a:lstStyle/>
          <a:p>
            <a:r>
              <a:rPr lang="en-CA" dirty="0"/>
              <a:t>Speaking</a:t>
            </a:r>
          </a:p>
        </p:txBody>
      </p:sp>
      <p:sp>
        <p:nvSpPr>
          <p:cNvPr id="5" name="Subtitle 4">
            <a:extLst>
              <a:ext uri="{FF2B5EF4-FFF2-40B4-BE49-F238E27FC236}">
                <a16:creationId xmlns:a16="http://schemas.microsoft.com/office/drawing/2014/main" id="{A0945266-1F6A-4016-BF2B-CF2FEF0E26D3}"/>
              </a:ext>
            </a:extLst>
          </p:cNvPr>
          <p:cNvSpPr>
            <a:spLocks noGrp="1"/>
          </p:cNvSpPr>
          <p:nvPr>
            <p:ph type="subTitle" idx="1"/>
          </p:nvPr>
        </p:nvSpPr>
        <p:spPr/>
        <p:txBody>
          <a:bodyPr/>
          <a:lstStyle/>
          <a:p>
            <a:r>
              <a:rPr lang="en-CA" dirty="0"/>
              <a:t>Productive</a:t>
            </a:r>
          </a:p>
        </p:txBody>
      </p:sp>
    </p:spTree>
    <p:extLst>
      <p:ext uri="{BB962C8B-B14F-4D97-AF65-F5344CB8AC3E}">
        <p14:creationId xmlns:p14="http://schemas.microsoft.com/office/powerpoint/2010/main" val="1895393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DE84-FDB4-4B12-B89C-7DCF0C87036F}"/>
              </a:ext>
            </a:extLst>
          </p:cNvPr>
          <p:cNvSpPr>
            <a:spLocks noGrp="1"/>
          </p:cNvSpPr>
          <p:nvPr>
            <p:ph type="title"/>
          </p:nvPr>
        </p:nvSpPr>
        <p:spPr/>
        <p:txBody>
          <a:bodyPr/>
          <a:lstStyle/>
          <a:p>
            <a:r>
              <a:rPr lang="en-CA" dirty="0"/>
              <a:t>Bank: Types of Speaking Activities</a:t>
            </a:r>
          </a:p>
        </p:txBody>
      </p:sp>
      <p:sp>
        <p:nvSpPr>
          <p:cNvPr id="3" name="Content Placeholder 2">
            <a:extLst>
              <a:ext uri="{FF2B5EF4-FFF2-40B4-BE49-F238E27FC236}">
                <a16:creationId xmlns:a16="http://schemas.microsoft.com/office/drawing/2014/main" id="{9000A636-2EB0-434E-8E9A-9EB41FE328FB}"/>
              </a:ext>
            </a:extLst>
          </p:cNvPr>
          <p:cNvSpPr>
            <a:spLocks noGrp="1"/>
          </p:cNvSpPr>
          <p:nvPr>
            <p:ph idx="1"/>
          </p:nvPr>
        </p:nvSpPr>
        <p:spPr>
          <a:xfrm>
            <a:off x="1154955" y="2603500"/>
            <a:ext cx="3950446" cy="3416300"/>
          </a:xfrm>
        </p:spPr>
        <p:txBody>
          <a:bodyPr>
            <a:normAutofit/>
          </a:bodyPr>
          <a:lstStyle/>
          <a:p>
            <a:r>
              <a:rPr lang="en-CA" dirty="0"/>
              <a:t>Brainstorming</a:t>
            </a:r>
          </a:p>
          <a:p>
            <a:r>
              <a:rPr lang="en-CA" dirty="0"/>
              <a:t>Surveying</a:t>
            </a:r>
          </a:p>
          <a:p>
            <a:r>
              <a:rPr lang="en-CA" dirty="0"/>
              <a:t>Interviewing</a:t>
            </a:r>
          </a:p>
          <a:p>
            <a:r>
              <a:rPr lang="en-CA" dirty="0"/>
              <a:t>Discussions</a:t>
            </a:r>
          </a:p>
          <a:p>
            <a:r>
              <a:rPr lang="en-CA" dirty="0"/>
              <a:t>Role-play</a:t>
            </a:r>
          </a:p>
          <a:p>
            <a:r>
              <a:rPr lang="en-CA" dirty="0"/>
              <a:t>Debate (?)</a:t>
            </a:r>
          </a:p>
          <a:p>
            <a:r>
              <a:rPr lang="en-CA" dirty="0"/>
              <a:t>Dialogues</a:t>
            </a:r>
          </a:p>
          <a:p>
            <a:r>
              <a:rPr lang="en-CA" dirty="0"/>
              <a:t>Information gap</a:t>
            </a:r>
          </a:p>
          <a:p>
            <a:endParaRPr lang="en-CA" dirty="0"/>
          </a:p>
        </p:txBody>
      </p:sp>
      <p:sp>
        <p:nvSpPr>
          <p:cNvPr id="7" name="Content Placeholder 2">
            <a:extLst>
              <a:ext uri="{FF2B5EF4-FFF2-40B4-BE49-F238E27FC236}">
                <a16:creationId xmlns:a16="http://schemas.microsoft.com/office/drawing/2014/main" id="{70B7768F-04FE-4DE7-8443-1D6B26D7E0C1}"/>
              </a:ext>
            </a:extLst>
          </p:cNvPr>
          <p:cNvSpPr txBox="1">
            <a:spLocks/>
          </p:cNvSpPr>
          <p:nvPr/>
        </p:nvSpPr>
        <p:spPr>
          <a:xfrm>
            <a:off x="4120777" y="2603500"/>
            <a:ext cx="3950446"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CA" dirty="0"/>
              <a:t>Jigsaw activities</a:t>
            </a:r>
          </a:p>
          <a:p>
            <a:r>
              <a:rPr lang="en-CA" dirty="0"/>
              <a:t>Explaining</a:t>
            </a:r>
          </a:p>
          <a:p>
            <a:r>
              <a:rPr lang="en-CA" dirty="0"/>
              <a:t>Planning</a:t>
            </a:r>
          </a:p>
          <a:p>
            <a:r>
              <a:rPr lang="en-CA" dirty="0"/>
              <a:t>Group Projects</a:t>
            </a:r>
          </a:p>
          <a:p>
            <a:r>
              <a:rPr lang="en-CA" dirty="0"/>
              <a:t>Presentations</a:t>
            </a:r>
          </a:p>
          <a:p>
            <a:r>
              <a:rPr lang="en-CA" dirty="0"/>
              <a:t>Speeches</a:t>
            </a:r>
          </a:p>
          <a:p>
            <a:r>
              <a:rPr lang="en-CA" dirty="0"/>
              <a:t>Describing</a:t>
            </a:r>
          </a:p>
          <a:p>
            <a:r>
              <a:rPr lang="en-CA" dirty="0"/>
              <a:t>Teamwork activities </a:t>
            </a:r>
          </a:p>
        </p:txBody>
      </p:sp>
      <p:sp>
        <p:nvSpPr>
          <p:cNvPr id="5" name="Content Placeholder 2">
            <a:extLst>
              <a:ext uri="{FF2B5EF4-FFF2-40B4-BE49-F238E27FC236}">
                <a16:creationId xmlns:a16="http://schemas.microsoft.com/office/drawing/2014/main" id="{7BFED179-BA5A-4A68-8B17-CD24B757682A}"/>
              </a:ext>
            </a:extLst>
          </p:cNvPr>
          <p:cNvSpPr txBox="1">
            <a:spLocks/>
          </p:cNvSpPr>
          <p:nvPr/>
        </p:nvSpPr>
        <p:spPr>
          <a:xfrm>
            <a:off x="7665124" y="2603500"/>
            <a:ext cx="3950446" cy="341630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CA" dirty="0"/>
              <a:t>Make a video</a:t>
            </a:r>
          </a:p>
          <a:p>
            <a:r>
              <a:rPr lang="en-CA" dirty="0"/>
              <a:t>Record their own answers to something using their phone</a:t>
            </a:r>
          </a:p>
          <a:p>
            <a:endParaRPr lang="en-CA" dirty="0"/>
          </a:p>
        </p:txBody>
      </p:sp>
    </p:spTree>
    <p:extLst>
      <p:ext uri="{BB962C8B-B14F-4D97-AF65-F5344CB8AC3E}">
        <p14:creationId xmlns:p14="http://schemas.microsoft.com/office/powerpoint/2010/main" val="1207200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569EE-F155-43C2-88BE-8605388EAD54}"/>
              </a:ext>
            </a:extLst>
          </p:cNvPr>
          <p:cNvSpPr>
            <a:spLocks noGrp="1"/>
          </p:cNvSpPr>
          <p:nvPr>
            <p:ph type="ctrTitle"/>
          </p:nvPr>
        </p:nvSpPr>
        <p:spPr/>
        <p:txBody>
          <a:bodyPr/>
          <a:lstStyle/>
          <a:p>
            <a:r>
              <a:rPr lang="en-CA" dirty="0"/>
              <a:t>writing</a:t>
            </a:r>
          </a:p>
        </p:txBody>
      </p:sp>
      <p:sp>
        <p:nvSpPr>
          <p:cNvPr id="5" name="Subtitle 4">
            <a:extLst>
              <a:ext uri="{FF2B5EF4-FFF2-40B4-BE49-F238E27FC236}">
                <a16:creationId xmlns:a16="http://schemas.microsoft.com/office/drawing/2014/main" id="{E05FEDB3-0C5D-4441-A3D2-2E81C838328C}"/>
              </a:ext>
            </a:extLst>
          </p:cNvPr>
          <p:cNvSpPr>
            <a:spLocks noGrp="1"/>
          </p:cNvSpPr>
          <p:nvPr>
            <p:ph type="subTitle" idx="1"/>
          </p:nvPr>
        </p:nvSpPr>
        <p:spPr/>
        <p:txBody>
          <a:bodyPr/>
          <a:lstStyle/>
          <a:p>
            <a:r>
              <a:rPr lang="en-CA" dirty="0"/>
              <a:t>Productive</a:t>
            </a:r>
          </a:p>
        </p:txBody>
      </p:sp>
    </p:spTree>
    <p:extLst>
      <p:ext uri="{BB962C8B-B14F-4D97-AF65-F5344CB8AC3E}">
        <p14:creationId xmlns:p14="http://schemas.microsoft.com/office/powerpoint/2010/main" val="229257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7DF1-E5FC-4B01-8733-3BAC06C41AB7}"/>
              </a:ext>
            </a:extLst>
          </p:cNvPr>
          <p:cNvSpPr>
            <a:spLocks noGrp="1"/>
          </p:cNvSpPr>
          <p:nvPr>
            <p:ph type="title"/>
          </p:nvPr>
        </p:nvSpPr>
        <p:spPr/>
        <p:txBody>
          <a:bodyPr/>
          <a:lstStyle/>
          <a:p>
            <a:r>
              <a:rPr lang="en-CA" dirty="0"/>
              <a:t>Bank: Writing activities</a:t>
            </a:r>
          </a:p>
        </p:txBody>
      </p:sp>
      <p:sp>
        <p:nvSpPr>
          <p:cNvPr id="3" name="Content Placeholder 2">
            <a:extLst>
              <a:ext uri="{FF2B5EF4-FFF2-40B4-BE49-F238E27FC236}">
                <a16:creationId xmlns:a16="http://schemas.microsoft.com/office/drawing/2014/main" id="{CC62A250-C373-4835-801D-382BD4CF8031}"/>
              </a:ext>
            </a:extLst>
          </p:cNvPr>
          <p:cNvSpPr>
            <a:spLocks noGrp="1"/>
          </p:cNvSpPr>
          <p:nvPr>
            <p:ph idx="1"/>
          </p:nvPr>
        </p:nvSpPr>
        <p:spPr>
          <a:xfrm>
            <a:off x="1066800" y="2103120"/>
            <a:ext cx="3860202" cy="3931920"/>
          </a:xfrm>
        </p:spPr>
        <p:txBody>
          <a:bodyPr>
            <a:normAutofit fontScale="77500" lnSpcReduction="20000"/>
          </a:bodyPr>
          <a:lstStyle/>
          <a:p>
            <a:r>
              <a:rPr lang="en-CA" dirty="0"/>
              <a:t>Fill-in the blank</a:t>
            </a:r>
          </a:p>
          <a:p>
            <a:r>
              <a:rPr lang="en-CA" dirty="0"/>
              <a:t>Copy</a:t>
            </a:r>
          </a:p>
          <a:p>
            <a:r>
              <a:rPr lang="en-CA" dirty="0"/>
              <a:t>Translate</a:t>
            </a:r>
          </a:p>
          <a:p>
            <a:r>
              <a:rPr lang="en-CA" dirty="0"/>
              <a:t>Write something</a:t>
            </a:r>
          </a:p>
          <a:p>
            <a:pPr lvl="1"/>
            <a:r>
              <a:rPr lang="en-CA" dirty="0"/>
              <a:t>Sentences</a:t>
            </a:r>
          </a:p>
          <a:p>
            <a:pPr lvl="1"/>
            <a:r>
              <a:rPr lang="en-CA" dirty="0"/>
              <a:t>Paragraphs</a:t>
            </a:r>
          </a:p>
          <a:p>
            <a:pPr lvl="1"/>
            <a:r>
              <a:rPr lang="en-CA" dirty="0"/>
              <a:t>Email</a:t>
            </a:r>
          </a:p>
          <a:p>
            <a:pPr lvl="1"/>
            <a:r>
              <a:rPr lang="en-CA" dirty="0"/>
              <a:t>Story</a:t>
            </a:r>
          </a:p>
          <a:p>
            <a:pPr lvl="1"/>
            <a:r>
              <a:rPr lang="en-CA" dirty="0"/>
              <a:t>Finish a story</a:t>
            </a:r>
          </a:p>
          <a:p>
            <a:pPr lvl="1"/>
            <a:r>
              <a:rPr lang="en-CA" dirty="0"/>
              <a:t>Rewrite a story</a:t>
            </a:r>
          </a:p>
          <a:p>
            <a:pPr lvl="1"/>
            <a:r>
              <a:rPr lang="en-CA" dirty="0"/>
              <a:t>Text message</a:t>
            </a:r>
          </a:p>
          <a:p>
            <a:r>
              <a:rPr lang="en-CA" dirty="0"/>
              <a:t>Make something</a:t>
            </a:r>
          </a:p>
          <a:p>
            <a:pPr lvl="1"/>
            <a:r>
              <a:rPr lang="en-CA" dirty="0"/>
              <a:t>A menu</a:t>
            </a:r>
          </a:p>
          <a:p>
            <a:pPr lvl="1"/>
            <a:r>
              <a:rPr lang="en-CA" dirty="0"/>
              <a:t>Poster</a:t>
            </a:r>
          </a:p>
          <a:p>
            <a:pPr lvl="1"/>
            <a:r>
              <a:rPr lang="en-CA" dirty="0"/>
              <a:t>Schedule</a:t>
            </a:r>
          </a:p>
          <a:p>
            <a:pPr lvl="1"/>
            <a:r>
              <a:rPr lang="en-CA" dirty="0"/>
              <a:t>Plan</a:t>
            </a:r>
          </a:p>
          <a:p>
            <a:pPr lvl="1"/>
            <a:r>
              <a:rPr lang="en-CA" dirty="0"/>
              <a:t>Survey</a:t>
            </a:r>
          </a:p>
          <a:p>
            <a:endParaRPr lang="en-CA" dirty="0"/>
          </a:p>
        </p:txBody>
      </p:sp>
      <p:sp>
        <p:nvSpPr>
          <p:cNvPr id="5" name="Content Placeholder 2">
            <a:extLst>
              <a:ext uri="{FF2B5EF4-FFF2-40B4-BE49-F238E27FC236}">
                <a16:creationId xmlns:a16="http://schemas.microsoft.com/office/drawing/2014/main" id="{7F6B062C-AF5B-46E3-AFFA-174920B9CDB5}"/>
              </a:ext>
            </a:extLst>
          </p:cNvPr>
          <p:cNvSpPr txBox="1">
            <a:spLocks/>
          </p:cNvSpPr>
          <p:nvPr/>
        </p:nvSpPr>
        <p:spPr>
          <a:xfrm>
            <a:off x="5769685" y="2014194"/>
            <a:ext cx="3860202" cy="393192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80000"/>
              </a:lnSpc>
            </a:pPr>
            <a:r>
              <a:rPr lang="en-CA" sz="1400" dirty="0"/>
              <a:t>Correct a text (Rewrite)</a:t>
            </a:r>
          </a:p>
          <a:p>
            <a:pPr>
              <a:lnSpc>
                <a:spcPct val="80000"/>
              </a:lnSpc>
            </a:pPr>
            <a:r>
              <a:rPr lang="en-CA" sz="1400" dirty="0"/>
              <a:t>Rolling paper</a:t>
            </a:r>
          </a:p>
          <a:p>
            <a:pPr>
              <a:lnSpc>
                <a:spcPct val="80000"/>
              </a:lnSpc>
            </a:pPr>
            <a:r>
              <a:rPr lang="en-CA" sz="1400" dirty="0"/>
              <a:t>Writing prompts </a:t>
            </a:r>
          </a:p>
          <a:p>
            <a:pPr>
              <a:lnSpc>
                <a:spcPct val="80000"/>
              </a:lnSpc>
            </a:pPr>
            <a:r>
              <a:rPr lang="en-CA" sz="1400" dirty="0"/>
              <a:t>Descriptive writing</a:t>
            </a:r>
          </a:p>
          <a:p>
            <a:pPr>
              <a:lnSpc>
                <a:spcPct val="80000"/>
              </a:lnSpc>
            </a:pPr>
            <a:r>
              <a:rPr lang="en-CA" sz="1400" dirty="0"/>
              <a:t>Taking notes</a:t>
            </a:r>
          </a:p>
          <a:p>
            <a:pPr>
              <a:lnSpc>
                <a:spcPct val="80000"/>
              </a:lnSpc>
            </a:pPr>
            <a:r>
              <a:rPr lang="en-CA" sz="1400" dirty="0"/>
              <a:t>Picture prompts</a:t>
            </a:r>
          </a:p>
          <a:p>
            <a:endParaRPr lang="en-CA" dirty="0"/>
          </a:p>
        </p:txBody>
      </p:sp>
    </p:spTree>
    <p:extLst>
      <p:ext uri="{BB962C8B-B14F-4D97-AF65-F5344CB8AC3E}">
        <p14:creationId xmlns:p14="http://schemas.microsoft.com/office/powerpoint/2010/main" val="2422849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C4175F-6A1F-4490-87E3-FB329B358FFF}"/>
              </a:ext>
            </a:extLst>
          </p:cNvPr>
          <p:cNvSpPr>
            <a:spLocks noGrp="1"/>
          </p:cNvSpPr>
          <p:nvPr>
            <p:ph type="ctrTitle"/>
          </p:nvPr>
        </p:nvSpPr>
        <p:spPr/>
        <p:txBody>
          <a:bodyPr/>
          <a:lstStyle/>
          <a:p>
            <a:r>
              <a:rPr lang="en-CA" dirty="0"/>
              <a:t>Grammar</a:t>
            </a:r>
          </a:p>
        </p:txBody>
      </p:sp>
      <p:sp>
        <p:nvSpPr>
          <p:cNvPr id="5" name="Subtitle 4">
            <a:extLst>
              <a:ext uri="{FF2B5EF4-FFF2-40B4-BE49-F238E27FC236}">
                <a16:creationId xmlns:a16="http://schemas.microsoft.com/office/drawing/2014/main" id="{789F5FD8-5FB4-49EF-96FC-CD5349F56347}"/>
              </a:ext>
            </a:extLst>
          </p:cNvPr>
          <p:cNvSpPr>
            <a:spLocks noGrp="1"/>
          </p:cNvSpPr>
          <p:nvPr>
            <p:ph type="subTitle" idx="1"/>
          </p:nvPr>
        </p:nvSpPr>
        <p:spPr/>
        <p:txBody>
          <a:bodyPr/>
          <a:lstStyle/>
          <a:p>
            <a:r>
              <a:rPr lang="en-CA" dirty="0"/>
              <a:t>Grammar</a:t>
            </a:r>
          </a:p>
        </p:txBody>
      </p:sp>
    </p:spTree>
    <p:extLst>
      <p:ext uri="{BB962C8B-B14F-4D97-AF65-F5344CB8AC3E}">
        <p14:creationId xmlns:p14="http://schemas.microsoft.com/office/powerpoint/2010/main" val="384932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3C76-A8DF-44C0-ADF3-16850B0C6448}"/>
              </a:ext>
            </a:extLst>
          </p:cNvPr>
          <p:cNvSpPr>
            <a:spLocks noGrp="1"/>
          </p:cNvSpPr>
          <p:nvPr>
            <p:ph type="title"/>
          </p:nvPr>
        </p:nvSpPr>
        <p:spPr/>
        <p:txBody>
          <a:bodyPr/>
          <a:lstStyle/>
          <a:p>
            <a:r>
              <a:rPr lang="en-CA" dirty="0"/>
              <a:t>Productive Skills &amp; Grammar: PPP </a:t>
            </a:r>
            <a:br>
              <a:rPr lang="en-CA" dirty="0"/>
            </a:br>
            <a:r>
              <a:rPr lang="en-CA" sz="1800" dirty="0"/>
              <a:t>controlled, less-controlled, free</a:t>
            </a:r>
          </a:p>
        </p:txBody>
      </p:sp>
      <p:sp>
        <p:nvSpPr>
          <p:cNvPr id="3" name="Content Placeholder 2">
            <a:extLst>
              <a:ext uri="{FF2B5EF4-FFF2-40B4-BE49-F238E27FC236}">
                <a16:creationId xmlns:a16="http://schemas.microsoft.com/office/drawing/2014/main" id="{4A9AED88-35CB-467F-A1BE-4BF16B3A1444}"/>
              </a:ext>
            </a:extLst>
          </p:cNvPr>
          <p:cNvSpPr>
            <a:spLocks noGrp="1"/>
          </p:cNvSpPr>
          <p:nvPr>
            <p:ph idx="1"/>
          </p:nvPr>
        </p:nvSpPr>
        <p:spPr>
          <a:xfrm>
            <a:off x="1154955" y="2603500"/>
            <a:ext cx="6141196" cy="3416300"/>
          </a:xfrm>
        </p:spPr>
        <p:txBody>
          <a:bodyPr>
            <a:normAutofit fontScale="92500" lnSpcReduction="20000"/>
          </a:bodyPr>
          <a:lstStyle/>
          <a:p>
            <a:r>
              <a:rPr lang="en-CA" dirty="0"/>
              <a:t>Present/ set the context (situation)</a:t>
            </a:r>
          </a:p>
          <a:p>
            <a:r>
              <a:rPr lang="en-CA" dirty="0"/>
              <a:t>Present the target language</a:t>
            </a:r>
          </a:p>
          <a:p>
            <a:r>
              <a:rPr lang="en-CA" dirty="0"/>
              <a:t>Students drill the target language through repetition activities</a:t>
            </a:r>
          </a:p>
          <a:p>
            <a:r>
              <a:rPr lang="en-CA" dirty="0"/>
              <a:t>Students do a less-controlled activity where they have a language guideline but may also use creatively use the language</a:t>
            </a:r>
          </a:p>
          <a:p>
            <a:r>
              <a:rPr lang="en-CA" dirty="0"/>
              <a:t>Students do a free activity in which they must naturally use the new target language for a specific purpose (without needing to reference it).</a:t>
            </a:r>
          </a:p>
          <a:p>
            <a:r>
              <a:rPr lang="en-CA" dirty="0"/>
              <a:t>Teacher gives feedback to learners highlighting any inaccuracies or issues </a:t>
            </a:r>
          </a:p>
        </p:txBody>
      </p:sp>
      <p:pic>
        <p:nvPicPr>
          <p:cNvPr id="2050" name="Picture 2" descr="Image result for controlled less controlled free">
            <a:extLst>
              <a:ext uri="{FF2B5EF4-FFF2-40B4-BE49-F238E27FC236}">
                <a16:creationId xmlns:a16="http://schemas.microsoft.com/office/drawing/2014/main" id="{8B023E84-01E2-4202-915A-CB909F466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1" y="2886075"/>
            <a:ext cx="45529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0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A2B1-DC33-4300-A229-8EFABDAEC945}"/>
              </a:ext>
            </a:extLst>
          </p:cNvPr>
          <p:cNvSpPr>
            <a:spLocks noGrp="1"/>
          </p:cNvSpPr>
          <p:nvPr>
            <p:ph type="title"/>
          </p:nvPr>
        </p:nvSpPr>
        <p:spPr/>
        <p:txBody>
          <a:bodyPr/>
          <a:lstStyle/>
          <a:p>
            <a:r>
              <a:rPr lang="en-CA" dirty="0"/>
              <a:t>Bank: Grammar activities</a:t>
            </a:r>
          </a:p>
        </p:txBody>
      </p:sp>
      <p:sp>
        <p:nvSpPr>
          <p:cNvPr id="3" name="Content Placeholder 2">
            <a:extLst>
              <a:ext uri="{FF2B5EF4-FFF2-40B4-BE49-F238E27FC236}">
                <a16:creationId xmlns:a16="http://schemas.microsoft.com/office/drawing/2014/main" id="{A9921E61-5A81-4D8F-A505-E7426A6B75C0}"/>
              </a:ext>
            </a:extLst>
          </p:cNvPr>
          <p:cNvSpPr>
            <a:spLocks noGrp="1"/>
          </p:cNvSpPr>
          <p:nvPr>
            <p:ph idx="1"/>
          </p:nvPr>
        </p:nvSpPr>
        <p:spPr>
          <a:xfrm>
            <a:off x="1066800" y="1831658"/>
            <a:ext cx="4312024" cy="3931920"/>
          </a:xfrm>
        </p:spPr>
        <p:txBody>
          <a:bodyPr>
            <a:normAutofit fontScale="85000" lnSpcReduction="10000"/>
          </a:bodyPr>
          <a:lstStyle/>
          <a:p>
            <a:pPr marL="0" indent="0">
              <a:buNone/>
            </a:pPr>
            <a:endParaRPr lang="en-CA" dirty="0"/>
          </a:p>
          <a:p>
            <a:r>
              <a:rPr lang="en-CA" dirty="0"/>
              <a:t>Fill in the blank</a:t>
            </a:r>
          </a:p>
          <a:p>
            <a:r>
              <a:rPr lang="en-CA" dirty="0"/>
              <a:t>Find the mistake</a:t>
            </a:r>
          </a:p>
          <a:p>
            <a:r>
              <a:rPr lang="en-CA" dirty="0"/>
              <a:t>Correct mistakes</a:t>
            </a:r>
          </a:p>
          <a:p>
            <a:r>
              <a:rPr lang="en-CA" dirty="0"/>
              <a:t>Sentence scramble</a:t>
            </a:r>
          </a:p>
          <a:p>
            <a:r>
              <a:rPr lang="en-CA" dirty="0"/>
              <a:t>Write/ Speak using the target grammar</a:t>
            </a:r>
          </a:p>
          <a:p>
            <a:pPr lvl="1"/>
            <a:r>
              <a:rPr lang="en-CA" dirty="0"/>
              <a:t>Sentences</a:t>
            </a:r>
          </a:p>
          <a:p>
            <a:pPr lvl="1"/>
            <a:r>
              <a:rPr lang="en-CA" dirty="0"/>
              <a:t>Paragraph</a:t>
            </a:r>
          </a:p>
          <a:p>
            <a:pPr lvl="1"/>
            <a:r>
              <a:rPr lang="en-CA" dirty="0"/>
              <a:t>Dialogue</a:t>
            </a:r>
          </a:p>
          <a:p>
            <a:pPr lvl="1"/>
            <a:r>
              <a:rPr lang="en-CA" dirty="0"/>
              <a:t>Other previously </a:t>
            </a:r>
            <a:r>
              <a:rPr lang="en-CA"/>
              <a:t>mentioned activities</a:t>
            </a:r>
            <a:endParaRPr lang="en-CA" dirty="0"/>
          </a:p>
          <a:p>
            <a:r>
              <a:rPr lang="en-CA" dirty="0"/>
              <a:t>Draw a picture</a:t>
            </a:r>
          </a:p>
          <a:p>
            <a:pPr lvl="1"/>
            <a:r>
              <a:rPr lang="en-CA" dirty="0"/>
              <a:t>i.e. prepositions</a:t>
            </a:r>
          </a:p>
          <a:p>
            <a:r>
              <a:rPr lang="en-CA" dirty="0"/>
              <a:t>Translate sentences</a:t>
            </a:r>
          </a:p>
          <a:p>
            <a:endParaRPr lang="en-CA" dirty="0"/>
          </a:p>
        </p:txBody>
      </p:sp>
    </p:spTree>
    <p:extLst>
      <p:ext uri="{BB962C8B-B14F-4D97-AF65-F5344CB8AC3E}">
        <p14:creationId xmlns:p14="http://schemas.microsoft.com/office/powerpoint/2010/main" val="535714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CA1E-50AD-4911-BD41-254975FDEA44}"/>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28E28A78-623F-4686-A3EF-3B3BA70D2909}"/>
              </a:ext>
            </a:extLst>
          </p:cNvPr>
          <p:cNvSpPr>
            <a:spLocks noGrp="1"/>
          </p:cNvSpPr>
          <p:nvPr>
            <p:ph idx="1"/>
          </p:nvPr>
        </p:nvSpPr>
        <p:spPr/>
        <p:txBody>
          <a:bodyPr>
            <a:normAutofit fontScale="92500" lnSpcReduction="20000"/>
          </a:bodyPr>
          <a:lstStyle/>
          <a:p>
            <a:r>
              <a:rPr lang="en-CA" dirty="0"/>
              <a:t>Azar, B. S. (1999). Understanding and using English grammar (3rd Ed.). White Plains, NY: Pearson Education.</a:t>
            </a:r>
          </a:p>
          <a:p>
            <a:endParaRPr lang="en-CA" dirty="0"/>
          </a:p>
          <a:p>
            <a:r>
              <a:rPr lang="en-CA" dirty="0"/>
              <a:t>Bouchard, M. (2005). Comprehension Strategies for English Language Learners. New York, NY: Scholastic.</a:t>
            </a:r>
          </a:p>
          <a:p>
            <a:endParaRPr lang="en-CA" dirty="0"/>
          </a:p>
          <a:p>
            <a:r>
              <a:rPr lang="en-US" dirty="0"/>
              <a:t>Scrivener, J. (2017). </a:t>
            </a:r>
            <a:r>
              <a:rPr lang="en-US" i="1" dirty="0"/>
              <a:t>Learning teaching: The essential guide to English language teaching</a:t>
            </a:r>
            <a:r>
              <a:rPr lang="en-US" dirty="0"/>
              <a:t>. London: Macmillan Education.</a:t>
            </a:r>
          </a:p>
          <a:p>
            <a:endParaRPr lang="en-CA" dirty="0"/>
          </a:p>
          <a:p>
            <a:r>
              <a:rPr lang="en-CA" dirty="0"/>
              <a:t>Ur, P. (1981). </a:t>
            </a:r>
            <a:r>
              <a:rPr lang="en-CA" i="1" dirty="0"/>
              <a:t>Discussions that work: Task-centred fluency practice</a:t>
            </a:r>
            <a:r>
              <a:rPr lang="en-CA" dirty="0"/>
              <a:t>. Cambridge University Press.</a:t>
            </a:r>
          </a:p>
          <a:p>
            <a:endParaRPr lang="en-CA" dirty="0"/>
          </a:p>
          <a:p>
            <a:r>
              <a:rPr lang="en-CA" dirty="0"/>
              <a:t>Ur, P. (1984). </a:t>
            </a:r>
            <a:r>
              <a:rPr lang="en-CA" i="1" dirty="0"/>
              <a:t>Teaching listening comprehension</a:t>
            </a:r>
            <a:r>
              <a:rPr lang="en-CA" dirty="0"/>
              <a:t>. Cambridge University Press.</a:t>
            </a:r>
          </a:p>
        </p:txBody>
      </p:sp>
    </p:spTree>
    <p:extLst>
      <p:ext uri="{BB962C8B-B14F-4D97-AF65-F5344CB8AC3E}">
        <p14:creationId xmlns:p14="http://schemas.microsoft.com/office/powerpoint/2010/main" val="583000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3089-4BFD-410D-9345-37713A805313}"/>
              </a:ext>
            </a:extLst>
          </p:cNvPr>
          <p:cNvSpPr>
            <a:spLocks noGrp="1"/>
          </p:cNvSpPr>
          <p:nvPr>
            <p:ph type="title"/>
          </p:nvPr>
        </p:nvSpPr>
        <p:spPr/>
        <p:txBody>
          <a:bodyPr>
            <a:normAutofit fontScale="90000"/>
          </a:bodyPr>
          <a:lstStyle/>
          <a:p>
            <a:r>
              <a:rPr lang="en-CA" dirty="0"/>
              <a:t>Receptive: Pre-While-Post (Task Feedback Cycle)</a:t>
            </a:r>
          </a:p>
        </p:txBody>
      </p:sp>
      <p:sp>
        <p:nvSpPr>
          <p:cNvPr id="3" name="Content Placeholder 2">
            <a:extLst>
              <a:ext uri="{FF2B5EF4-FFF2-40B4-BE49-F238E27FC236}">
                <a16:creationId xmlns:a16="http://schemas.microsoft.com/office/drawing/2014/main" id="{C9F845DF-9324-490E-80C9-05B359CF0AD9}"/>
              </a:ext>
            </a:extLst>
          </p:cNvPr>
          <p:cNvSpPr>
            <a:spLocks noGrp="1"/>
          </p:cNvSpPr>
          <p:nvPr>
            <p:ph idx="1"/>
          </p:nvPr>
        </p:nvSpPr>
        <p:spPr>
          <a:xfrm>
            <a:off x="1154954" y="2603500"/>
            <a:ext cx="5716901" cy="3880427"/>
          </a:xfrm>
        </p:spPr>
        <p:txBody>
          <a:bodyPr>
            <a:normAutofit lnSpcReduction="10000"/>
          </a:bodyPr>
          <a:lstStyle/>
          <a:p>
            <a:r>
              <a:rPr lang="en-CA" dirty="0"/>
              <a:t>Lead-in (Setting the context/ background information)</a:t>
            </a:r>
          </a:p>
          <a:p>
            <a:r>
              <a:rPr lang="en-CA" dirty="0"/>
              <a:t>Pre-teach key vocabulary/ grammatical structures</a:t>
            </a:r>
          </a:p>
          <a:p>
            <a:r>
              <a:rPr lang="en-CA" dirty="0"/>
              <a:t>1</a:t>
            </a:r>
            <a:r>
              <a:rPr lang="en-CA" baseline="30000" dirty="0"/>
              <a:t>st</a:t>
            </a:r>
            <a:r>
              <a:rPr lang="en-CA" dirty="0"/>
              <a:t> Listen/ Read  – focus on general understanding</a:t>
            </a:r>
          </a:p>
          <a:p>
            <a:r>
              <a:rPr lang="en-CA" dirty="0"/>
              <a:t>2</a:t>
            </a:r>
            <a:r>
              <a:rPr lang="en-CA" baseline="30000" dirty="0"/>
              <a:t>nd</a:t>
            </a:r>
            <a:r>
              <a:rPr lang="en-CA" dirty="0"/>
              <a:t> Listen/ Read – focus on details</a:t>
            </a:r>
          </a:p>
          <a:p>
            <a:r>
              <a:rPr lang="en-CA" dirty="0"/>
              <a:t>Post-Listening discussion – Addressing problems/ questions</a:t>
            </a:r>
          </a:p>
          <a:p>
            <a:r>
              <a:rPr lang="en-CA" dirty="0"/>
              <a:t>Productive Activity – Speaking or writing activity that connected to the key topic or aspects of what they listened to. </a:t>
            </a:r>
          </a:p>
          <a:p>
            <a:endParaRPr lang="en-CA" dirty="0"/>
          </a:p>
        </p:txBody>
      </p:sp>
      <p:pic>
        <p:nvPicPr>
          <p:cNvPr id="4" name="Picture 3">
            <a:extLst>
              <a:ext uri="{FF2B5EF4-FFF2-40B4-BE49-F238E27FC236}">
                <a16:creationId xmlns:a16="http://schemas.microsoft.com/office/drawing/2014/main" id="{6AA00AC6-FBC6-4349-AC70-3937058F3F38}"/>
              </a:ext>
            </a:extLst>
          </p:cNvPr>
          <p:cNvPicPr>
            <a:picLocks noChangeAspect="1"/>
          </p:cNvPicPr>
          <p:nvPr/>
        </p:nvPicPr>
        <p:blipFill>
          <a:blip r:embed="rId2"/>
          <a:stretch>
            <a:fillRect/>
          </a:stretch>
        </p:blipFill>
        <p:spPr>
          <a:xfrm>
            <a:off x="7245928" y="2446918"/>
            <a:ext cx="4407476" cy="3801481"/>
          </a:xfrm>
          <a:prstGeom prst="rect">
            <a:avLst/>
          </a:prstGeom>
        </p:spPr>
      </p:pic>
    </p:spTree>
    <p:extLst>
      <p:ext uri="{BB962C8B-B14F-4D97-AF65-F5344CB8AC3E}">
        <p14:creationId xmlns:p14="http://schemas.microsoft.com/office/powerpoint/2010/main" val="289381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8C0DD-EE39-4577-B940-1576FA1407C2}"/>
              </a:ext>
            </a:extLst>
          </p:cNvPr>
          <p:cNvSpPr>
            <a:spLocks noGrp="1"/>
          </p:cNvSpPr>
          <p:nvPr>
            <p:ph type="ctrTitle"/>
          </p:nvPr>
        </p:nvSpPr>
        <p:spPr/>
        <p:txBody>
          <a:bodyPr/>
          <a:lstStyle/>
          <a:p>
            <a:r>
              <a:rPr lang="en-US" dirty="0"/>
              <a:t>Well balanced courses</a:t>
            </a:r>
          </a:p>
        </p:txBody>
      </p:sp>
      <p:sp>
        <p:nvSpPr>
          <p:cNvPr id="5" name="Subtitle 4">
            <a:extLst>
              <a:ext uri="{FF2B5EF4-FFF2-40B4-BE49-F238E27FC236}">
                <a16:creationId xmlns:a16="http://schemas.microsoft.com/office/drawing/2014/main" id="{BDCF74A8-A7A3-4357-8F1D-DE73AEC9C8BC}"/>
              </a:ext>
            </a:extLst>
          </p:cNvPr>
          <p:cNvSpPr>
            <a:spLocks noGrp="1"/>
          </p:cNvSpPr>
          <p:nvPr>
            <p:ph type="subTitle" idx="1"/>
          </p:nvPr>
        </p:nvSpPr>
        <p:spPr/>
        <p:txBody>
          <a:bodyPr/>
          <a:lstStyle/>
          <a:p>
            <a:r>
              <a:rPr lang="en-US" dirty="0"/>
              <a:t>The 4 Strands</a:t>
            </a:r>
          </a:p>
        </p:txBody>
      </p:sp>
    </p:spTree>
    <p:extLst>
      <p:ext uri="{BB962C8B-B14F-4D97-AF65-F5344CB8AC3E}">
        <p14:creationId xmlns:p14="http://schemas.microsoft.com/office/powerpoint/2010/main" val="317316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5455-87AD-4B59-A687-5E77EB19C854}"/>
              </a:ext>
            </a:extLst>
          </p:cNvPr>
          <p:cNvSpPr>
            <a:spLocks noGrp="1"/>
          </p:cNvSpPr>
          <p:nvPr>
            <p:ph type="title"/>
          </p:nvPr>
        </p:nvSpPr>
        <p:spPr/>
        <p:txBody>
          <a:bodyPr/>
          <a:lstStyle/>
          <a:p>
            <a:r>
              <a:rPr lang="en-US" dirty="0"/>
              <a:t>New Important Features</a:t>
            </a:r>
          </a:p>
        </p:txBody>
      </p:sp>
      <p:pic>
        <p:nvPicPr>
          <p:cNvPr id="2052" name="Picture 4" descr="Image result for paul nation">
            <a:extLst>
              <a:ext uri="{FF2B5EF4-FFF2-40B4-BE49-F238E27FC236}">
                <a16:creationId xmlns:a16="http://schemas.microsoft.com/office/drawing/2014/main" id="{FB99F598-3D84-4A5B-88FB-7ACB389A943F}"/>
              </a:ext>
            </a:extLst>
          </p:cNvPr>
          <p:cNvPicPr>
            <a:picLocks noChangeAspect="1" noChangeArrowheads="1"/>
          </p:cNvPicPr>
          <p:nvPr/>
        </p:nvPicPr>
        <p:blipFill>
          <a:blip r:embed="rId2">
            <a:clrChange>
              <a:clrFrom>
                <a:srgbClr val="969B9D"/>
              </a:clrFrom>
              <a:clrTo>
                <a:srgbClr val="969B9D">
                  <a:alpha val="0"/>
                </a:srgbClr>
              </a:clrTo>
            </a:clrChange>
            <a:extLst>
              <a:ext uri="{28A0092B-C50C-407E-A947-70E740481C1C}">
                <a14:useLocalDpi xmlns:a14="http://schemas.microsoft.com/office/drawing/2010/main" val="0"/>
              </a:ext>
            </a:extLst>
          </a:blip>
          <a:srcRect/>
          <a:stretch>
            <a:fillRect/>
          </a:stretch>
        </p:blipFill>
        <p:spPr bwMode="auto">
          <a:xfrm>
            <a:off x="602504" y="3619499"/>
            <a:ext cx="2045446" cy="2727261"/>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Oval 9">
            <a:extLst>
              <a:ext uri="{FF2B5EF4-FFF2-40B4-BE49-F238E27FC236}">
                <a16:creationId xmlns:a16="http://schemas.microsoft.com/office/drawing/2014/main" id="{F5DC8FDD-3EE3-4992-8FA3-AB7AABB3A905}"/>
              </a:ext>
            </a:extLst>
          </p:cNvPr>
          <p:cNvSpPr/>
          <p:nvPr/>
        </p:nvSpPr>
        <p:spPr>
          <a:xfrm>
            <a:off x="4649743" y="2081894"/>
            <a:ext cx="4657862" cy="4542745"/>
          </a:xfrm>
          <a:prstGeom prst="wedgeEllipseCallout">
            <a:avLst>
              <a:gd name="adj1" fmla="val -103651"/>
              <a:gd name="adj2" fmla="val 217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id="{9D38B03C-6711-4749-86B1-F2B30DA5A58C}"/>
              </a:ext>
            </a:extLst>
          </p:cNvPr>
          <p:cNvGraphicFramePr>
            <a:graphicFrameLocks noGrp="1"/>
          </p:cNvGraphicFramePr>
          <p:nvPr>
            <p:ph idx="1"/>
            <p:extLst>
              <p:ext uri="{D42A27DB-BD31-4B8C-83A1-F6EECF244321}">
                <p14:modId xmlns:p14="http://schemas.microsoft.com/office/powerpoint/2010/main" val="1795104629"/>
              </p:ext>
            </p:extLst>
          </p:nvPr>
        </p:nvGraphicFramePr>
        <p:xfrm>
          <a:off x="2884395" y="2237015"/>
          <a:ext cx="8160123" cy="4387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283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DA5C-A86C-4537-A87B-2C2AE075B01F}"/>
              </a:ext>
            </a:extLst>
          </p:cNvPr>
          <p:cNvSpPr>
            <a:spLocks noGrp="1"/>
          </p:cNvSpPr>
          <p:nvPr>
            <p:ph type="title"/>
          </p:nvPr>
        </p:nvSpPr>
        <p:spPr/>
        <p:txBody>
          <a:bodyPr>
            <a:normAutofit fontScale="90000"/>
          </a:bodyPr>
          <a:lstStyle/>
          <a:p>
            <a:pPr algn="ctr"/>
            <a:br>
              <a:rPr lang="en-US" dirty="0"/>
            </a:br>
            <a:r>
              <a:rPr lang="en-US" dirty="0"/>
              <a:t>Language focused learning</a:t>
            </a:r>
          </a:p>
        </p:txBody>
      </p:sp>
      <p:sp>
        <p:nvSpPr>
          <p:cNvPr id="3" name="Content Placeholder 2">
            <a:extLst>
              <a:ext uri="{FF2B5EF4-FFF2-40B4-BE49-F238E27FC236}">
                <a16:creationId xmlns:a16="http://schemas.microsoft.com/office/drawing/2014/main" id="{F65EAE7E-0C63-40E2-A6AD-1CB4C92A5CE7}"/>
              </a:ext>
            </a:extLst>
          </p:cNvPr>
          <p:cNvSpPr>
            <a:spLocks noGrp="1"/>
          </p:cNvSpPr>
          <p:nvPr>
            <p:ph idx="1"/>
          </p:nvPr>
        </p:nvSpPr>
        <p:spPr>
          <a:xfrm>
            <a:off x="583455" y="2508250"/>
            <a:ext cx="10998945" cy="3968750"/>
          </a:xfrm>
        </p:spPr>
        <p:txBody>
          <a:bodyPr>
            <a:normAutofit/>
          </a:bodyPr>
          <a:lstStyle/>
          <a:p>
            <a:endParaRPr lang="en-US" sz="2800" dirty="0"/>
          </a:p>
          <a:p>
            <a:pPr lvl="1"/>
            <a:r>
              <a:rPr lang="en-US" sz="2600" dirty="0"/>
              <a:t>Learning through deliberate attention to language items and language features</a:t>
            </a:r>
          </a:p>
          <a:p>
            <a:pPr lvl="1"/>
            <a:endParaRPr lang="en-US" sz="2600" dirty="0"/>
          </a:p>
          <a:p>
            <a:pPr lvl="1"/>
            <a:r>
              <a:rPr lang="en-US" sz="2600" dirty="0"/>
              <a:t>Learning through attention to the sounds and spelling of the language, through direct vocabulary study, through grammar exercises and explanation, and through deliberate attention to discourse features.</a:t>
            </a:r>
          </a:p>
          <a:p>
            <a:endParaRPr lang="en-US" dirty="0"/>
          </a:p>
        </p:txBody>
      </p:sp>
    </p:spTree>
    <p:extLst>
      <p:ext uri="{BB962C8B-B14F-4D97-AF65-F5344CB8AC3E}">
        <p14:creationId xmlns:p14="http://schemas.microsoft.com/office/powerpoint/2010/main" val="226195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DA5C-A86C-4537-A87B-2C2AE075B01F}"/>
              </a:ext>
            </a:extLst>
          </p:cNvPr>
          <p:cNvSpPr>
            <a:spLocks noGrp="1"/>
          </p:cNvSpPr>
          <p:nvPr>
            <p:ph type="title"/>
          </p:nvPr>
        </p:nvSpPr>
        <p:spPr/>
        <p:txBody>
          <a:bodyPr>
            <a:normAutofit/>
          </a:bodyPr>
          <a:lstStyle/>
          <a:p>
            <a:pPr algn="ctr"/>
            <a:r>
              <a:rPr lang="en-US" dirty="0"/>
              <a:t>Meaning-focused input</a:t>
            </a:r>
          </a:p>
        </p:txBody>
      </p:sp>
      <p:sp>
        <p:nvSpPr>
          <p:cNvPr id="3" name="Content Placeholder 2">
            <a:extLst>
              <a:ext uri="{FF2B5EF4-FFF2-40B4-BE49-F238E27FC236}">
                <a16:creationId xmlns:a16="http://schemas.microsoft.com/office/drawing/2014/main" id="{F65EAE7E-0C63-40E2-A6AD-1CB4C92A5CE7}"/>
              </a:ext>
            </a:extLst>
          </p:cNvPr>
          <p:cNvSpPr>
            <a:spLocks noGrp="1"/>
          </p:cNvSpPr>
          <p:nvPr>
            <p:ph idx="1"/>
          </p:nvPr>
        </p:nvSpPr>
        <p:spPr>
          <a:xfrm>
            <a:off x="583455" y="2508250"/>
            <a:ext cx="9513045" cy="3968750"/>
          </a:xfrm>
        </p:spPr>
        <p:txBody>
          <a:bodyPr>
            <a:normAutofit/>
          </a:bodyPr>
          <a:lstStyle/>
          <a:p>
            <a:endParaRPr lang="en-US" sz="2800" dirty="0"/>
          </a:p>
          <a:p>
            <a:pPr lvl="1"/>
            <a:r>
              <a:rPr lang="en-US" sz="2600" dirty="0"/>
              <a:t>Learning through listening and reading where the learners’ attention is on the ideas and messages conveyed by the language.</a:t>
            </a:r>
          </a:p>
          <a:p>
            <a:endParaRPr lang="en-US" dirty="0"/>
          </a:p>
          <a:p>
            <a:endParaRPr lang="en-US" dirty="0"/>
          </a:p>
        </p:txBody>
      </p:sp>
    </p:spTree>
    <p:extLst>
      <p:ext uri="{BB962C8B-B14F-4D97-AF65-F5344CB8AC3E}">
        <p14:creationId xmlns:p14="http://schemas.microsoft.com/office/powerpoint/2010/main" val="961751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8</TotalTime>
  <Words>1685</Words>
  <Application>Microsoft Office PowerPoint</Application>
  <PresentationFormat>Widescreen</PresentationFormat>
  <Paragraphs>305</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Century Gothic</vt:lpstr>
      <vt:lpstr>Garamond</vt:lpstr>
      <vt:lpstr>Wingdings 3</vt:lpstr>
      <vt:lpstr>Savon</vt:lpstr>
      <vt:lpstr>Skills &amp; Activities</vt:lpstr>
      <vt:lpstr>Skills + Grammar</vt:lpstr>
      <vt:lpstr>Past Lesson Flow Suggestions</vt:lpstr>
      <vt:lpstr>Productive Skills &amp; Grammar: PPP  controlled, less-controlled, free</vt:lpstr>
      <vt:lpstr>Receptive: Pre-While-Post (Task Feedback Cycle)</vt:lpstr>
      <vt:lpstr>Well balanced courses</vt:lpstr>
      <vt:lpstr>New Important Features</vt:lpstr>
      <vt:lpstr> Language focused learning</vt:lpstr>
      <vt:lpstr>Meaning-focused input</vt:lpstr>
      <vt:lpstr>Meaning-focused output</vt:lpstr>
      <vt:lpstr>Fluency development</vt:lpstr>
      <vt:lpstr>Applying the 4 strands</vt:lpstr>
      <vt:lpstr>Productive Skills &amp; Grammar: PPP  controlled, less-controlled, free</vt:lpstr>
      <vt:lpstr>Receptive: Pre-While-Post (Task Feedback Cycle)</vt:lpstr>
      <vt:lpstr>Key Points</vt:lpstr>
      <vt:lpstr>Reading, Listening, Speaking, Writing </vt:lpstr>
      <vt:lpstr>Listening &amp; Reading</vt:lpstr>
      <vt:lpstr>Selecting a suitable text</vt:lpstr>
      <vt:lpstr>Levels of Difficulty</vt:lpstr>
      <vt:lpstr>Assessing Student level</vt:lpstr>
      <vt:lpstr>PowerPoint Presentation</vt:lpstr>
      <vt:lpstr>The Framework</vt:lpstr>
      <vt:lpstr>Self-assessment</vt:lpstr>
      <vt:lpstr>Assessing content level</vt:lpstr>
      <vt:lpstr>Sample content</vt:lpstr>
      <vt:lpstr>Assessing Reading Content Level</vt:lpstr>
      <vt:lpstr>Flesch-Kincaid (MS Word)</vt:lpstr>
      <vt:lpstr>CAUTION: Readability Tests</vt:lpstr>
      <vt:lpstr>Reading &amp; Listening</vt:lpstr>
      <vt:lpstr>Bank: Reading &amp; Listening Activities</vt:lpstr>
      <vt:lpstr>Types of Comprehension Questions</vt:lpstr>
      <vt:lpstr>List of sites for listening</vt:lpstr>
      <vt:lpstr>Reading Sources/ Listening Sources</vt:lpstr>
      <vt:lpstr>List of sites for Reading</vt:lpstr>
      <vt:lpstr>Speaking</vt:lpstr>
      <vt:lpstr>Bank: Types of Speaking Activities</vt:lpstr>
      <vt:lpstr>writing</vt:lpstr>
      <vt:lpstr>Bank: Writing activities</vt:lpstr>
      <vt:lpstr>Grammar</vt:lpstr>
      <vt:lpstr>Bank: Grammar activities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&amp; Activities</dc:title>
  <dc:creator>Whitehead George</dc:creator>
  <cp:lastModifiedBy>Reviewer</cp:lastModifiedBy>
  <cp:revision>4</cp:revision>
  <dcterms:created xsi:type="dcterms:W3CDTF">2019-04-04T08:52:34Z</dcterms:created>
  <dcterms:modified xsi:type="dcterms:W3CDTF">2022-04-14T11:01:27Z</dcterms:modified>
</cp:coreProperties>
</file>