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0"/>
  </p:notesMasterIdLst>
  <p:sldIdLst>
    <p:sldId id="256" r:id="rId2"/>
    <p:sldId id="276" r:id="rId3"/>
    <p:sldId id="302" r:id="rId4"/>
    <p:sldId id="306" r:id="rId5"/>
    <p:sldId id="278" r:id="rId6"/>
    <p:sldId id="284" r:id="rId7"/>
    <p:sldId id="279" r:id="rId8"/>
    <p:sldId id="280" r:id="rId9"/>
    <p:sldId id="303" r:id="rId10"/>
    <p:sldId id="304" r:id="rId11"/>
    <p:sldId id="257" r:id="rId12"/>
    <p:sldId id="290" r:id="rId13"/>
    <p:sldId id="258" r:id="rId14"/>
    <p:sldId id="259" r:id="rId15"/>
    <p:sldId id="260" r:id="rId16"/>
    <p:sldId id="294" r:id="rId17"/>
    <p:sldId id="261" r:id="rId18"/>
    <p:sldId id="305" r:id="rId19"/>
    <p:sldId id="285" r:id="rId20"/>
    <p:sldId id="262" r:id="rId21"/>
    <p:sldId id="263" r:id="rId22"/>
    <p:sldId id="292" r:id="rId23"/>
    <p:sldId id="286" r:id="rId24"/>
    <p:sldId id="264" r:id="rId25"/>
    <p:sldId id="265" r:id="rId26"/>
    <p:sldId id="266" r:id="rId27"/>
    <p:sldId id="287" r:id="rId28"/>
    <p:sldId id="295" r:id="rId29"/>
    <p:sldId id="268" r:id="rId30"/>
    <p:sldId id="270" r:id="rId31"/>
    <p:sldId id="271" r:id="rId32"/>
    <p:sldId id="272" r:id="rId33"/>
    <p:sldId id="288" r:id="rId34"/>
    <p:sldId id="289" r:id="rId35"/>
    <p:sldId id="299" r:id="rId36"/>
    <p:sldId id="300" r:id="rId37"/>
    <p:sldId id="297"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4660"/>
  </p:normalViewPr>
  <p:slideViewPr>
    <p:cSldViewPr>
      <p:cViewPr varScale="1">
        <p:scale>
          <a:sx n="108" d="100"/>
          <a:sy n="108" d="100"/>
        </p:scale>
        <p:origin x="17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EEBDC-A77B-4E06-B755-816E032CF88A}" type="datetimeFigureOut">
              <a:rPr lang="ko-KR" altLang="en-US" smtClean="0"/>
              <a:t>2023-10-26</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F6383-506D-46B2-B01B-F3C042DA6B80}" type="slidenum">
              <a:rPr lang="ko-KR" altLang="en-US" smtClean="0"/>
              <a:t>‹#›</a:t>
            </a:fld>
            <a:endParaRPr lang="ko-KR" altLang="en-US"/>
          </a:p>
        </p:txBody>
      </p:sp>
    </p:spTree>
    <p:extLst>
      <p:ext uri="{BB962C8B-B14F-4D97-AF65-F5344CB8AC3E}">
        <p14:creationId xmlns:p14="http://schemas.microsoft.com/office/powerpoint/2010/main" val="263742654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C5DF6383-506D-46B2-B01B-F3C042DA6B80}" type="slidenum">
              <a:rPr lang="ko-KR" altLang="en-US" smtClean="0"/>
              <a:t>1</a:t>
            </a:fld>
            <a:endParaRPr lang="ko-KR" altLang="en-US"/>
          </a:p>
        </p:txBody>
      </p:sp>
    </p:spTree>
    <p:extLst>
      <p:ext uri="{BB962C8B-B14F-4D97-AF65-F5344CB8AC3E}">
        <p14:creationId xmlns:p14="http://schemas.microsoft.com/office/powerpoint/2010/main" val="286742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37D3102-AD23-4BFF-87AE-61567A0BE8E3}" type="datetime1">
              <a:rPr lang="en-US" smtClean="0"/>
              <a:pPr/>
              <a:t>10/26/2023</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2B19053D-4B37-4D7B-8ABF-990319F02EEF}"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20479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B6B48-E8B6-492E-B5F2-B7A73A7469AD}" type="datetime1">
              <a:rPr lang="en-US" smtClean="0"/>
              <a:pPr/>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4900466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B6B48-E8B6-492E-B5F2-B7A73A7469AD}"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9666679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B6B48-E8B6-492E-B5F2-B7A73A7469AD}"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19885408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B6B48-E8B6-492E-B5F2-B7A73A7469AD}"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1922960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B6B48-E8B6-492E-B5F2-B7A73A7469AD}"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3592615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B6B48-E8B6-492E-B5F2-B7A73A7469AD}"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6264048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FABC42-E576-4B96-A2BC-C9DCC9DAE463}"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7472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9B64A-A574-4632-8FB6-30501D3E1ACB}"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69732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55F5725-E820-4B2A-A81C-15E6A453397F}" type="datetime1">
              <a:rPr lang="en-US" smtClean="0"/>
              <a:pPr/>
              <a:t>10/26/2023</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50985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pPr/>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258194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pPr/>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331620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155614-9033-4786-9235-17DD4EEE6651}" type="datetime1">
              <a:rPr lang="en-US" smtClean="0"/>
              <a:pPr/>
              <a:t>10/26/2023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188284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pPr/>
              <a:t>10/26/2023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359942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pPr/>
              <a:t>10/26/2023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extLst>
      <p:ext uri="{BB962C8B-B14F-4D97-AF65-F5344CB8AC3E}">
        <p14:creationId xmlns:p14="http://schemas.microsoft.com/office/powerpoint/2010/main" val="265939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pPr/>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321997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pPr/>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280060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B6B48-E8B6-492E-B5F2-B7A73A7469AD}" type="datetime1">
              <a:rPr lang="en-US" smtClean="0"/>
              <a:pPr/>
              <a:t>10/26/2023</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19053D-4B37-4D7B-8ABF-990319F02EEF}" type="slidenum">
              <a:rPr lang="en-US" smtClean="0"/>
              <a:pPr/>
              <a:t>‹#›</a:t>
            </a:fld>
            <a:endParaRPr lang="en-US" dirty="0"/>
          </a:p>
        </p:txBody>
      </p:sp>
    </p:spTree>
    <p:extLst>
      <p:ext uri="{BB962C8B-B14F-4D97-AF65-F5344CB8AC3E}">
        <p14:creationId xmlns:p14="http://schemas.microsoft.com/office/powerpoint/2010/main" val="14106659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hrtoolbox.nl/xquestion/pid/1432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RitaPierson_2013S-480p-ko.mp4"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76400" y="1582783"/>
            <a:ext cx="8077200" cy="2133600"/>
          </a:xfrm>
        </p:spPr>
        <p:txBody>
          <a:bodyPr>
            <a:noAutofit/>
          </a:bodyPr>
          <a:lstStyle/>
          <a:p>
            <a:pPr algn="l"/>
            <a:r>
              <a:rPr lang="en-CA" b="1" dirty="0"/>
              <a:t>Setting the groundwork for student motivation </a:t>
            </a:r>
            <a:endParaRPr lang="en-US" dirty="0"/>
          </a:p>
        </p:txBody>
      </p:sp>
      <p:sp>
        <p:nvSpPr>
          <p:cNvPr id="2" name="Subtitle 1"/>
          <p:cNvSpPr>
            <a:spLocks noGrp="1"/>
          </p:cNvSpPr>
          <p:nvPr>
            <p:ph type="subTitle" idx="1"/>
          </p:nvPr>
        </p:nvSpPr>
        <p:spPr>
          <a:xfrm>
            <a:off x="4255309" y="3716383"/>
            <a:ext cx="2919382" cy="474134"/>
          </a:xfrm>
        </p:spPr>
        <p:txBody>
          <a:bodyPr>
            <a:noAutofit/>
          </a:bodyPr>
          <a:lstStyle/>
          <a:p>
            <a:r>
              <a:rPr lang="en-CA" b="1" dirty="0"/>
              <a:t>The role of the teacher</a:t>
            </a:r>
            <a:br>
              <a:rPr lang="en-US" dirty="0"/>
            </a:br>
            <a:endParaRPr lang="en-US" dirty="0"/>
          </a:p>
        </p:txBody>
      </p:sp>
      <p:sp>
        <p:nvSpPr>
          <p:cNvPr id="4" name="Rectangle 3"/>
          <p:cNvSpPr/>
          <p:nvPr/>
        </p:nvSpPr>
        <p:spPr>
          <a:xfrm>
            <a:off x="7301586" y="6477000"/>
            <a:ext cx="1690014" cy="276999"/>
          </a:xfrm>
          <a:prstGeom prst="rect">
            <a:avLst/>
          </a:prstGeom>
        </p:spPr>
        <p:txBody>
          <a:bodyPr wrap="none">
            <a:spAutoFit/>
          </a:bodyPr>
          <a:lstStyle/>
          <a:p>
            <a:r>
              <a:rPr lang="en-US" sz="1200" dirty="0"/>
              <a:t> George E.K. Whitehead</a:t>
            </a:r>
          </a:p>
        </p:txBody>
      </p:sp>
      <p:pic>
        <p:nvPicPr>
          <p:cNvPr id="3078" name="Picture 6" descr="QR Tag for current URL open in your web browse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333" t="15640" r="13333" b="11027"/>
          <a:stretch/>
        </p:blipFill>
        <p:spPr bwMode="auto">
          <a:xfrm>
            <a:off x="7308513" y="4646236"/>
            <a:ext cx="1816909" cy="181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1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idx="1"/>
          </p:nvPr>
        </p:nvSpPr>
        <p:spPr>
          <a:xfrm>
            <a:off x="982133" y="3048000"/>
            <a:ext cx="7704667" cy="3332816"/>
          </a:xfrm>
        </p:spPr>
        <p:txBody>
          <a:bodyPr>
            <a:normAutofit/>
          </a:bodyPr>
          <a:lstStyle/>
          <a:p>
            <a:r>
              <a:rPr lang="en-US" sz="2000" dirty="0"/>
              <a:t>I mostly motivate my students through rewards.</a:t>
            </a:r>
          </a:p>
          <a:p>
            <a:pPr marL="0" indent="0">
              <a:buNone/>
            </a:pPr>
            <a:endParaRPr lang="en-US" sz="2000" dirty="0"/>
          </a:p>
          <a:p>
            <a:r>
              <a:rPr lang="en-US" sz="2000" dirty="0"/>
              <a:t>I mostly motivate my students through fear.</a:t>
            </a:r>
          </a:p>
          <a:p>
            <a:endParaRPr lang="en-US" sz="2000" dirty="0"/>
          </a:p>
          <a:p>
            <a:r>
              <a:rPr lang="en-US" sz="2000" dirty="0"/>
              <a:t>I use both usually</a:t>
            </a:r>
          </a:p>
          <a:p>
            <a:endParaRPr lang="en-US" sz="2000" dirty="0"/>
          </a:p>
          <a:p>
            <a:r>
              <a:rPr lang="en-US" sz="2000" dirty="0"/>
              <a:t>I don’t motivate my students through reward nor fear. </a:t>
            </a:r>
          </a:p>
          <a:p>
            <a:endParaRPr lang="en-US" sz="2000" dirty="0"/>
          </a:p>
          <a:p>
            <a:endParaRPr lang="en-US" sz="2000" dirty="0"/>
          </a:p>
          <a:p>
            <a:endParaRPr lang="en-US" sz="2000" dirty="0"/>
          </a:p>
        </p:txBody>
      </p:sp>
      <p:pic>
        <p:nvPicPr>
          <p:cNvPr id="1030" name="Picture 6" descr="http://2.bp.blogspot.com/-qCUTKlpWQzg/UP38K5D7xQI/AAAAAAAAA0I/zsMAybvbQgs/s1600/yay.jpg"/>
          <p:cNvPicPr>
            <a:picLocks noChangeAspect="1" noChangeArrowheads="1"/>
          </p:cNvPicPr>
          <p:nvPr/>
        </p:nvPicPr>
        <p:blipFill>
          <a:blip r:embed="rId2" cstate="print">
            <a:clrChange>
              <a:clrFrom>
                <a:srgbClr val="FDFEF9"/>
              </a:clrFrom>
              <a:clrTo>
                <a:srgbClr val="FDFEF9">
                  <a:alpha val="0"/>
                </a:srgbClr>
              </a:clrTo>
            </a:clrChange>
            <a:extLst>
              <a:ext uri="{28A0092B-C50C-407E-A947-70E740481C1C}">
                <a14:useLocalDpi xmlns:a14="http://schemas.microsoft.com/office/drawing/2010/main" val="0"/>
              </a:ext>
            </a:extLst>
          </a:blip>
          <a:srcRect/>
          <a:stretch>
            <a:fillRect/>
          </a:stretch>
        </p:blipFill>
        <p:spPr bwMode="auto">
          <a:xfrm>
            <a:off x="7913928" y="1250541"/>
            <a:ext cx="904147" cy="7497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holasticadministrator.typepad.com/.a/6a00e54f8c25c98834017c324ca6ba970b-400wi"/>
          <p:cNvPicPr>
            <a:picLocks noChangeAspect="1" noChangeArrowheads="1"/>
          </p:cNvPicPr>
          <p:nvPr/>
        </p:nvPicPr>
        <p:blipFill rotWithShape="1">
          <a:blip r:embed="rId3">
            <a:extLst>
              <a:ext uri="{28A0092B-C50C-407E-A947-70E740481C1C}">
                <a14:useLocalDpi xmlns:a14="http://schemas.microsoft.com/office/drawing/2010/main" val="0"/>
              </a:ext>
            </a:extLst>
          </a:blip>
          <a:srcRect l="22242" r="6586" b="8243"/>
          <a:stretch/>
        </p:blipFill>
        <p:spPr bwMode="auto">
          <a:xfrm>
            <a:off x="1066800" y="508703"/>
            <a:ext cx="1573955" cy="14916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grafood.co.kr/upload/kfood-5(5).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5590" y="176403"/>
            <a:ext cx="1520825" cy="93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3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eachersatrisk.com/wp-content/uploads/2008/10/motivation3.jpg"/>
          <p:cNvPicPr>
            <a:picLocks noChangeAspect="1" noChangeArrowheads="1"/>
          </p:cNvPicPr>
          <p:nvPr/>
        </p:nvPicPr>
        <p:blipFill>
          <a:blip r:embed="rId2" cstate="print"/>
          <a:srcRect/>
          <a:stretch>
            <a:fillRect/>
          </a:stretch>
        </p:blipFill>
        <p:spPr bwMode="auto">
          <a:xfrm>
            <a:off x="1114425" y="1295400"/>
            <a:ext cx="7458075" cy="4419599"/>
          </a:xfrm>
          <a:prstGeom prst="rect">
            <a:avLst/>
          </a:prstGeom>
          <a:noFill/>
        </p:spPr>
      </p:pic>
    </p:spTree>
    <p:extLst>
      <p:ext uri="{BB962C8B-B14F-4D97-AF65-F5344CB8AC3E}">
        <p14:creationId xmlns:p14="http://schemas.microsoft.com/office/powerpoint/2010/main" val="174155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lfiekohn.org/wp-content/uploads/2014/0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12226"/>
            <a:ext cx="3745774" cy="3745774"/>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143000" y="838200"/>
            <a:ext cx="5867400" cy="2895600"/>
          </a:xfrm>
          <a:prstGeom prst="wedgeEllipseCallout">
            <a:avLst>
              <a:gd name="adj1" fmla="val 54234"/>
              <a:gd name="adj2" fmla="val 85111"/>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Punishment and reward proceed from basically the same psychological model, one that conceives of motivation as nothing more than the manipulation of behavior. </a:t>
            </a:r>
            <a:endParaRPr lang="en-US" sz="2000" dirty="0"/>
          </a:p>
        </p:txBody>
      </p:sp>
      <p:sp>
        <p:nvSpPr>
          <p:cNvPr id="5" name="Rectangle 4"/>
          <p:cNvSpPr/>
          <p:nvPr/>
        </p:nvSpPr>
        <p:spPr>
          <a:xfrm>
            <a:off x="3886200" y="6581001"/>
            <a:ext cx="1023229" cy="276999"/>
          </a:xfrm>
          <a:prstGeom prst="rect">
            <a:avLst/>
          </a:prstGeom>
        </p:spPr>
        <p:txBody>
          <a:bodyPr wrap="none">
            <a:spAutoFit/>
          </a:bodyPr>
          <a:lstStyle/>
          <a:p>
            <a:r>
              <a:rPr lang="en-US" sz="1200" dirty="0"/>
              <a:t>( Kohn, 1994)</a:t>
            </a:r>
            <a:endParaRPr lang="ko-KR" altLang="en-US" sz="1200" dirty="0"/>
          </a:p>
        </p:txBody>
      </p:sp>
    </p:spTree>
    <p:extLst>
      <p:ext uri="{BB962C8B-B14F-4D97-AF65-F5344CB8AC3E}">
        <p14:creationId xmlns:p14="http://schemas.microsoft.com/office/powerpoint/2010/main" val="265949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p2pfoundation.net/img/motivation.jpg"/>
          <p:cNvPicPr>
            <a:picLocks noChangeAspect="1" noChangeArrowheads="1"/>
          </p:cNvPicPr>
          <p:nvPr/>
        </p:nvPicPr>
        <p:blipFill>
          <a:blip r:embed="rId2" cstate="print">
            <a:clrChange>
              <a:clrFrom>
                <a:srgbClr val="FFFFFF"/>
              </a:clrFrom>
              <a:clrTo>
                <a:srgbClr val="FFFFFF">
                  <a:alpha val="0"/>
                </a:srgbClr>
              </a:clrTo>
            </a:clrChange>
          </a:blip>
          <a:srcRect l="3053" b="19918"/>
          <a:stretch>
            <a:fillRect/>
          </a:stretch>
        </p:blipFill>
        <p:spPr bwMode="auto">
          <a:xfrm>
            <a:off x="1691680" y="260648"/>
            <a:ext cx="5294362" cy="6239265"/>
          </a:xfrm>
          <a:prstGeom prst="rect">
            <a:avLst/>
          </a:prstGeom>
          <a:noFill/>
        </p:spPr>
      </p:pic>
      <p:sp>
        <p:nvSpPr>
          <p:cNvPr id="3" name="Rectangle 2"/>
          <p:cNvSpPr/>
          <p:nvPr/>
        </p:nvSpPr>
        <p:spPr>
          <a:xfrm>
            <a:off x="4355976" y="2204864"/>
            <a:ext cx="1800200" cy="11521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I’m doing this because I really want to! I enjoy doing it!</a:t>
            </a:r>
            <a:endParaRPr lang="en-US" dirty="0"/>
          </a:p>
        </p:txBody>
      </p:sp>
      <p:sp>
        <p:nvSpPr>
          <p:cNvPr id="4" name="Rectangle 3"/>
          <p:cNvSpPr/>
          <p:nvPr/>
        </p:nvSpPr>
        <p:spPr>
          <a:xfrm>
            <a:off x="2339752" y="2276872"/>
            <a:ext cx="1800200" cy="11521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Do this and you will get a reward (ex candy, points)</a:t>
            </a:r>
            <a:endParaRPr lang="en-US" dirty="0"/>
          </a:p>
        </p:txBody>
      </p:sp>
      <p:sp>
        <p:nvSpPr>
          <p:cNvPr id="5" name="Rectangle 4"/>
          <p:cNvSpPr/>
          <p:nvPr/>
        </p:nvSpPr>
        <p:spPr>
          <a:xfrm>
            <a:off x="4355976" y="4149080"/>
            <a:ext cx="1800200" cy="11521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I really don’t want to do this! </a:t>
            </a:r>
            <a:endParaRPr lang="en-US" dirty="0"/>
          </a:p>
        </p:txBody>
      </p:sp>
      <p:sp>
        <p:nvSpPr>
          <p:cNvPr id="6" name="Rectangle 5"/>
          <p:cNvSpPr/>
          <p:nvPr/>
        </p:nvSpPr>
        <p:spPr>
          <a:xfrm>
            <a:off x="2339752" y="3789040"/>
            <a:ext cx="1872208" cy="1800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dirty="0"/>
              <a:t>If you don’t do this you will be punished! </a:t>
            </a:r>
          </a:p>
          <a:p>
            <a:pPr algn="ctr"/>
            <a:r>
              <a:rPr lang="en-CA" dirty="0"/>
              <a:t>(ex. extra homework, call your mother )</a:t>
            </a:r>
            <a:endParaRPr lang="en-US" dirty="0"/>
          </a:p>
        </p:txBody>
      </p:sp>
    </p:spTree>
    <p:extLst>
      <p:ext uri="{BB962C8B-B14F-4D97-AF65-F5344CB8AC3E}">
        <p14:creationId xmlns:p14="http://schemas.microsoft.com/office/powerpoint/2010/main" val="284760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a:solidFill>
                    <a:schemeClr val="tx1"/>
                  </a:solidFill>
                </a:ln>
                <a:solidFill>
                  <a:schemeClr val="tx2"/>
                </a:solidFill>
              </a:rPr>
              <a:t>Intrinsic Motivation</a:t>
            </a:r>
          </a:p>
        </p:txBody>
      </p:sp>
      <p:sp>
        <p:nvSpPr>
          <p:cNvPr id="3" name="Text Placeholder 2"/>
          <p:cNvSpPr>
            <a:spLocks noGrp="1"/>
          </p:cNvSpPr>
          <p:nvPr>
            <p:ph type="body" idx="1"/>
          </p:nvPr>
        </p:nvSpPr>
        <p:spPr/>
        <p:txBody>
          <a:bodyPr/>
          <a:lstStyle/>
          <a:p>
            <a:r>
              <a:rPr lang="en-US" dirty="0"/>
              <a:t>Inside-out</a:t>
            </a:r>
          </a:p>
        </p:txBody>
      </p:sp>
    </p:spTree>
    <p:extLst>
      <p:ext uri="{BB962C8B-B14F-4D97-AF65-F5344CB8AC3E}">
        <p14:creationId xmlns:p14="http://schemas.microsoft.com/office/powerpoint/2010/main" val="14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146039"/>
            <a:ext cx="2819400" cy="5715000"/>
          </a:xfrm>
        </p:spPr>
        <p:txBody>
          <a:bodyPr/>
          <a:lstStyle/>
          <a:p>
            <a:r>
              <a:rPr lang="en-US" dirty="0"/>
              <a:t>Sparking Intrinsic Motivation</a:t>
            </a:r>
          </a:p>
        </p:txBody>
      </p:sp>
      <p:sp>
        <p:nvSpPr>
          <p:cNvPr id="5" name="Content Placeholder 4"/>
          <p:cNvSpPr>
            <a:spLocks noGrp="1"/>
          </p:cNvSpPr>
          <p:nvPr>
            <p:ph idx="1"/>
          </p:nvPr>
        </p:nvSpPr>
        <p:spPr>
          <a:xfrm>
            <a:off x="1295400" y="2209800"/>
            <a:ext cx="3657600" cy="5714999"/>
          </a:xfrm>
        </p:spPr>
        <p:txBody>
          <a:bodyPr anchor="t"/>
          <a:lstStyle/>
          <a:p>
            <a:pPr marL="457200" indent="-457200">
              <a:buFont typeface="+mj-lt"/>
              <a:buAutoNum type="arabicPeriod"/>
            </a:pPr>
            <a:r>
              <a:rPr lang="en-US" b="1" dirty="0"/>
              <a:t>Rapport</a:t>
            </a:r>
          </a:p>
          <a:p>
            <a:pPr marL="457200" indent="-457200">
              <a:buFont typeface="+mj-lt"/>
              <a:buAutoNum type="arabicPeriod"/>
            </a:pPr>
            <a:endParaRPr lang="en-US" b="1" dirty="0"/>
          </a:p>
          <a:p>
            <a:pPr marL="457200" indent="-457200">
              <a:buFont typeface="+mj-lt"/>
              <a:buAutoNum type="arabicPeriod"/>
            </a:pPr>
            <a:r>
              <a:rPr lang="en-US" b="1" dirty="0"/>
              <a:t>Likeability</a:t>
            </a:r>
          </a:p>
          <a:p>
            <a:pPr marL="457200" indent="-457200">
              <a:buFont typeface="+mj-lt"/>
              <a:buAutoNum type="arabicPeriod"/>
            </a:pPr>
            <a:endParaRPr lang="en-US" b="1" dirty="0"/>
          </a:p>
          <a:p>
            <a:pPr marL="457200" indent="-457200">
              <a:buFont typeface="+mj-lt"/>
              <a:buAutoNum type="arabicPeriod"/>
            </a:pPr>
            <a:r>
              <a:rPr lang="en-US" b="1" dirty="0"/>
              <a:t>Role Model</a:t>
            </a:r>
          </a:p>
          <a:p>
            <a:endParaRPr lang="en-US" dirty="0"/>
          </a:p>
        </p:txBody>
      </p:sp>
      <p:sp>
        <p:nvSpPr>
          <p:cNvPr id="7" name="TextBox 6"/>
          <p:cNvSpPr txBox="1"/>
          <p:nvPr/>
        </p:nvSpPr>
        <p:spPr>
          <a:xfrm>
            <a:off x="5105400" y="3962400"/>
            <a:ext cx="3861595" cy="1200329"/>
          </a:xfrm>
          <a:prstGeom prst="rect">
            <a:avLst/>
          </a:prstGeom>
          <a:ln>
            <a:solidFill>
              <a:srgbClr val="92D050"/>
            </a:solidFill>
          </a:ln>
          <a:effectLst>
            <a:glow rad="228600">
              <a:schemeClr val="bg1">
                <a:alpha val="40000"/>
              </a:schemeClr>
            </a:glow>
          </a:effectLst>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CA" sz="2400" b="1" i="1" dirty="0"/>
              <a:t>“Motivating students is lighting their fire within, and keeping that fire lit!”</a:t>
            </a:r>
            <a:endParaRPr lang="en-US" sz="2400" dirty="0"/>
          </a:p>
        </p:txBody>
      </p:sp>
    </p:spTree>
    <p:extLst>
      <p:ext uri="{BB962C8B-B14F-4D97-AF65-F5344CB8AC3E}">
        <p14:creationId xmlns:p14="http://schemas.microsoft.com/office/powerpoint/2010/main" val="216679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5715000"/>
          </a:xfrm>
        </p:spPr>
        <p:txBody>
          <a:bodyPr/>
          <a:lstStyle/>
          <a:p>
            <a:r>
              <a:rPr lang="en-US" b="1" dirty="0"/>
              <a:t>Rapport</a:t>
            </a:r>
          </a:p>
        </p:txBody>
      </p:sp>
      <p:pic>
        <p:nvPicPr>
          <p:cNvPr id="1026" name="Picture 2" descr="http://ryersonstudentaffairs.com/wp-content/uploads/2015/04/Venn-Diagram-Rapport-1024x498.jpg"/>
          <p:cNvPicPr>
            <a:picLocks noChangeAspect="1" noChangeArrowheads="1"/>
          </p:cNvPicPr>
          <p:nvPr/>
        </p:nvPicPr>
        <p:blipFill>
          <a:blip r:embed="rId2">
            <a:clrChange>
              <a:clrFrom>
                <a:srgbClr val="FEFDC2"/>
              </a:clrFrom>
              <a:clrTo>
                <a:srgbClr val="FEFDC2">
                  <a:alpha val="0"/>
                </a:srgbClr>
              </a:clrTo>
            </a:clrChange>
            <a:extLst>
              <a:ext uri="{28A0092B-C50C-407E-A947-70E740481C1C}">
                <a14:useLocalDpi xmlns:a14="http://schemas.microsoft.com/office/drawing/2010/main" val="0"/>
              </a:ext>
            </a:extLst>
          </a:blip>
          <a:srcRect/>
          <a:stretch>
            <a:fillRect/>
          </a:stretch>
        </p:blipFill>
        <p:spPr bwMode="auto">
          <a:xfrm>
            <a:off x="1066800" y="1981200"/>
            <a:ext cx="5170582"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2957090"/>
            <a:ext cx="1295400" cy="369332"/>
          </a:xfrm>
          <a:prstGeom prst="rect">
            <a:avLst/>
          </a:prstGeom>
          <a:solidFill>
            <a:schemeClr val="bg1">
              <a:lumMod val="95000"/>
            </a:schemeClr>
          </a:solidFill>
        </p:spPr>
        <p:txBody>
          <a:bodyPr wrap="square" rtlCol="0">
            <a:spAutoFit/>
          </a:bodyPr>
          <a:lstStyle/>
          <a:p>
            <a:r>
              <a:rPr lang="en-US" dirty="0">
                <a:latin typeface="Cooper Black" panose="0208090404030B020404" pitchFamily="18" charset="0"/>
              </a:rPr>
              <a:t>Students </a:t>
            </a:r>
          </a:p>
        </p:txBody>
      </p:sp>
      <p:sp>
        <p:nvSpPr>
          <p:cNvPr id="6" name="TextBox 5"/>
          <p:cNvSpPr txBox="1"/>
          <p:nvPr/>
        </p:nvSpPr>
        <p:spPr>
          <a:xfrm>
            <a:off x="1817782" y="3053834"/>
            <a:ext cx="1295400" cy="369332"/>
          </a:xfrm>
          <a:prstGeom prst="rect">
            <a:avLst/>
          </a:prstGeom>
          <a:solidFill>
            <a:schemeClr val="tx2">
              <a:lumMod val="10000"/>
              <a:lumOff val="90000"/>
            </a:schemeClr>
          </a:solidFill>
        </p:spPr>
        <p:txBody>
          <a:bodyPr wrap="square" rtlCol="0">
            <a:spAutoFit/>
          </a:bodyPr>
          <a:lstStyle/>
          <a:p>
            <a:r>
              <a:rPr lang="en-US" dirty="0">
                <a:latin typeface="Cooper Black" panose="0208090404030B020404" pitchFamily="18" charset="0"/>
              </a:rPr>
              <a:t>You</a:t>
            </a:r>
          </a:p>
        </p:txBody>
      </p:sp>
      <p:sp>
        <p:nvSpPr>
          <p:cNvPr id="7" name="TextBox 6"/>
          <p:cNvSpPr txBox="1"/>
          <p:nvPr/>
        </p:nvSpPr>
        <p:spPr>
          <a:xfrm>
            <a:off x="1600200" y="4606333"/>
            <a:ext cx="3886200" cy="1384995"/>
          </a:xfrm>
          <a:prstGeom prst="rect">
            <a:avLst/>
          </a:prstGeom>
          <a:ln>
            <a:solidFill>
              <a:srgbClr val="92D050"/>
            </a:solidFill>
          </a:ln>
          <a:effectLst>
            <a:glow rad="228600">
              <a:schemeClr val="bg1">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CA" sz="2400" b="1" i="1" dirty="0"/>
              <a:t>“People are more receptive </a:t>
            </a:r>
            <a:br>
              <a:rPr lang="en-CA" sz="2400" b="1" i="1" dirty="0"/>
            </a:br>
            <a:r>
              <a:rPr lang="en-CA" sz="2400" b="1" i="1" dirty="0"/>
              <a:t>to people like themselves.”</a:t>
            </a:r>
          </a:p>
          <a:p>
            <a:pPr algn="ctr"/>
            <a:r>
              <a:rPr lang="en-CA" dirty="0"/>
              <a:t>Try to relate to students in as many ways as possible.</a:t>
            </a:r>
            <a:endParaRPr lang="en-US" dirty="0"/>
          </a:p>
        </p:txBody>
      </p:sp>
    </p:spTree>
    <p:extLst>
      <p:ext uri="{BB962C8B-B14F-4D97-AF65-F5344CB8AC3E}">
        <p14:creationId xmlns:p14="http://schemas.microsoft.com/office/powerpoint/2010/main" val="296240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0" y="1009650"/>
            <a:ext cx="3505200" cy="2438400"/>
          </a:xfrm>
        </p:spPr>
        <p:txBody>
          <a:bodyPr>
            <a:normAutofit fontScale="90000"/>
          </a:bodyPr>
          <a:lstStyle/>
          <a:p>
            <a:r>
              <a:rPr lang="en-US" b="1" dirty="0"/>
              <a:t>Rapport </a:t>
            </a:r>
            <a:br>
              <a:rPr lang="en-US" b="1" dirty="0"/>
            </a:br>
            <a:r>
              <a:rPr lang="en-US" b="1" dirty="0"/>
              <a:t>&amp; </a:t>
            </a:r>
            <a:br>
              <a:rPr lang="en-US" b="1" dirty="0"/>
            </a:br>
            <a:r>
              <a:rPr lang="en-US" b="1" dirty="0"/>
              <a:t>Mutual Respect</a:t>
            </a:r>
          </a:p>
        </p:txBody>
      </p:sp>
      <p:sp>
        <p:nvSpPr>
          <p:cNvPr id="5" name="Content Placeholder 4"/>
          <p:cNvSpPr>
            <a:spLocks noGrp="1"/>
          </p:cNvSpPr>
          <p:nvPr>
            <p:ph idx="1"/>
          </p:nvPr>
        </p:nvSpPr>
        <p:spPr>
          <a:xfrm>
            <a:off x="1143000" y="609601"/>
            <a:ext cx="4114800" cy="5714999"/>
          </a:xfrm>
        </p:spPr>
        <p:txBody>
          <a:bodyPr anchor="t">
            <a:normAutofit/>
          </a:bodyPr>
          <a:lstStyle/>
          <a:p>
            <a:r>
              <a:rPr lang="en-US" sz="2000" dirty="0"/>
              <a:t>Rapport building starts the first second you meet.</a:t>
            </a:r>
          </a:p>
          <a:p>
            <a:endParaRPr lang="en-US" sz="2000" dirty="0"/>
          </a:p>
          <a:p>
            <a:r>
              <a:rPr lang="en-US" sz="2000" dirty="0"/>
              <a:t>Try to find things in common.</a:t>
            </a:r>
          </a:p>
          <a:p>
            <a:endParaRPr lang="en-US" sz="2000" dirty="0"/>
          </a:p>
          <a:p>
            <a:r>
              <a:rPr lang="en-US" sz="2000" dirty="0"/>
              <a:t>Reduce the gaps</a:t>
            </a:r>
          </a:p>
          <a:p>
            <a:pPr lvl="1"/>
            <a:r>
              <a:rPr lang="en-US" dirty="0"/>
              <a:t>Age</a:t>
            </a:r>
          </a:p>
          <a:p>
            <a:pPr lvl="1"/>
            <a:r>
              <a:rPr lang="en-US" dirty="0"/>
              <a:t>Teacher-Student relationship</a:t>
            </a:r>
          </a:p>
          <a:p>
            <a:pPr lvl="1"/>
            <a:r>
              <a:rPr lang="en-US" dirty="0"/>
              <a:t>Other?</a:t>
            </a:r>
          </a:p>
          <a:p>
            <a:endParaRPr lang="en-US" sz="2000" dirty="0"/>
          </a:p>
          <a:p>
            <a:r>
              <a:rPr lang="en-US" sz="2000" dirty="0"/>
              <a:t>Talk about things they like.</a:t>
            </a:r>
          </a:p>
          <a:p>
            <a:pPr marL="0" indent="0">
              <a:buNone/>
            </a:pPr>
            <a:endParaRPr lang="en-US" dirty="0"/>
          </a:p>
        </p:txBody>
      </p:sp>
      <p:pic>
        <p:nvPicPr>
          <p:cNvPr id="2052" name="Picture 4" descr="http://hrringleader.com/wp-content/uploads/2012/02/building-bridg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9097" y="3276600"/>
            <a:ext cx="285980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8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good rapport</a:t>
            </a:r>
          </a:p>
        </p:txBody>
      </p:sp>
      <p:sp>
        <p:nvSpPr>
          <p:cNvPr id="3" name="Content Placeholder 2"/>
          <p:cNvSpPr>
            <a:spLocks noGrp="1"/>
          </p:cNvSpPr>
          <p:nvPr>
            <p:ph idx="1"/>
          </p:nvPr>
        </p:nvSpPr>
        <p:spPr/>
        <p:txBody>
          <a:bodyPr/>
          <a:lstStyle/>
          <a:p>
            <a:r>
              <a:rPr lang="en-US" dirty="0"/>
              <a:t>Students don’t feel nervous around the teacher</a:t>
            </a:r>
          </a:p>
          <a:p>
            <a:r>
              <a:rPr lang="en-US" dirty="0"/>
              <a:t>Students are interactive with the teacher</a:t>
            </a:r>
          </a:p>
          <a:p>
            <a:r>
              <a:rPr lang="en-US" dirty="0"/>
              <a:t>Students seem to care about </a:t>
            </a:r>
            <a:r>
              <a:rPr lang="en-US"/>
              <a:t>the teacher</a:t>
            </a:r>
            <a:endParaRPr lang="en-US" dirty="0"/>
          </a:p>
        </p:txBody>
      </p:sp>
    </p:spTree>
    <p:extLst>
      <p:ext uri="{BB962C8B-B14F-4D97-AF65-F5344CB8AC3E}">
        <p14:creationId xmlns:p14="http://schemas.microsoft.com/office/powerpoint/2010/main" val="96729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04667" cy="1981200"/>
          </a:xfrm>
        </p:spPr>
        <p:txBody>
          <a:bodyPr/>
          <a:lstStyle/>
          <a:p>
            <a:r>
              <a:rPr lang="en-US" dirty="0"/>
              <a:t>Reflection</a:t>
            </a:r>
          </a:p>
        </p:txBody>
      </p:sp>
      <p:sp>
        <p:nvSpPr>
          <p:cNvPr id="3" name="Content Placeholder 2"/>
          <p:cNvSpPr>
            <a:spLocks noGrp="1"/>
          </p:cNvSpPr>
          <p:nvPr>
            <p:ph idx="1"/>
          </p:nvPr>
        </p:nvSpPr>
        <p:spPr>
          <a:xfrm>
            <a:off x="990600" y="2057400"/>
            <a:ext cx="7704667" cy="4038600"/>
          </a:xfrm>
        </p:spPr>
        <p:txBody>
          <a:bodyPr>
            <a:normAutofit fontScale="92500"/>
          </a:bodyPr>
          <a:lstStyle/>
          <a:p>
            <a:r>
              <a:rPr lang="en-US" sz="2200" dirty="0"/>
              <a:t>How much do you try to relate to your students?</a:t>
            </a:r>
          </a:p>
          <a:p>
            <a:pPr lvl="1"/>
            <a:r>
              <a:rPr lang="en-US" sz="2200" dirty="0"/>
              <a:t>Age</a:t>
            </a:r>
          </a:p>
          <a:p>
            <a:pPr lvl="1"/>
            <a:r>
              <a:rPr lang="en-US" sz="2200" dirty="0"/>
              <a:t>Experiences</a:t>
            </a:r>
          </a:p>
          <a:p>
            <a:pPr lvl="1"/>
            <a:r>
              <a:rPr lang="en-US" sz="2200" dirty="0"/>
              <a:t>Interests </a:t>
            </a:r>
          </a:p>
          <a:p>
            <a:pPr lvl="1"/>
            <a:endParaRPr lang="en-US" sz="2200" dirty="0"/>
          </a:p>
          <a:p>
            <a:r>
              <a:rPr lang="en-US" sz="2200" dirty="0"/>
              <a:t>How much time do you spend talking to them about things they like and care about?</a:t>
            </a:r>
          </a:p>
          <a:p>
            <a:endParaRPr lang="en-US" sz="2200" dirty="0"/>
          </a:p>
          <a:p>
            <a:r>
              <a:rPr lang="en-US" sz="2200" dirty="0"/>
              <a:t>How much do you try to make them feel comfortable with you?</a:t>
            </a:r>
          </a:p>
          <a:p>
            <a:endParaRPr lang="en-US" dirty="0"/>
          </a:p>
        </p:txBody>
      </p:sp>
      <p:pic>
        <p:nvPicPr>
          <p:cNvPr id="3082" name="Picture 10" descr="thinker%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1300"/>
            <a:ext cx="981329" cy="1258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5105400" cy="1472408"/>
          </a:xfrm>
        </p:spPr>
        <p:txBody>
          <a:bodyPr>
            <a:normAutofit/>
          </a:bodyPr>
          <a:lstStyle/>
          <a:p>
            <a:r>
              <a:rPr lang="en-US" altLang="ko-KR" b="1" dirty="0">
                <a:effectLst>
                  <a:outerShdw blurRad="38100" dist="38100" dir="2700000" algn="tl">
                    <a:srgbClr val="000000">
                      <a:alpha val="43137"/>
                    </a:srgbClr>
                  </a:outerShdw>
                </a:effectLst>
              </a:rPr>
              <a:t>Motivating Students</a:t>
            </a:r>
            <a:r>
              <a:rPr lang="ko-KR" altLang="en-US" b="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981201"/>
            <a:ext cx="8153400" cy="2590800"/>
          </a:xfrm>
        </p:spPr>
        <p:txBody>
          <a:bodyPr>
            <a:normAutofit/>
          </a:bodyPr>
          <a:lstStyle/>
          <a:p>
            <a:pPr marL="0" indent="0">
              <a:buNone/>
            </a:pPr>
            <a:endParaRPr lang="en-US" dirty="0"/>
          </a:p>
          <a:p>
            <a:pPr marL="457200" indent="-457200">
              <a:buFont typeface="+mj-lt"/>
              <a:buAutoNum type="arabicPeriod"/>
            </a:pPr>
            <a:r>
              <a:rPr lang="en-US" dirty="0"/>
              <a:t>Do you ever have demotivated learners in your class?</a:t>
            </a:r>
          </a:p>
          <a:p>
            <a:pPr marL="457200" indent="-457200">
              <a:buFont typeface="+mj-lt"/>
              <a:buAutoNum type="arabicPeriod"/>
            </a:pPr>
            <a:endParaRPr lang="en-US" dirty="0"/>
          </a:p>
          <a:p>
            <a:pPr marL="457200" indent="-457200">
              <a:buFont typeface="+mj-lt"/>
              <a:buAutoNum type="arabicPeriod"/>
            </a:pPr>
            <a:r>
              <a:rPr lang="en-US" dirty="0"/>
              <a:t>Have you ever been demotivated in class as a learner?</a:t>
            </a:r>
          </a:p>
          <a:p>
            <a:pPr marL="457200" indent="-457200">
              <a:buFont typeface="+mj-lt"/>
              <a:buAutoNum type="arabicPeriod"/>
            </a:pPr>
            <a:endParaRPr lang="en-US" dirty="0"/>
          </a:p>
          <a:p>
            <a:pPr marL="0" indent="0">
              <a:buNone/>
            </a:pPr>
            <a:endParaRPr lang="en-CA" dirty="0"/>
          </a:p>
        </p:txBody>
      </p:sp>
      <p:pic>
        <p:nvPicPr>
          <p:cNvPr id="3074" name="Picture 2" descr="not motivated에 대한 이미지 검색결과"/>
          <p:cNvPicPr>
            <a:picLocks noChangeAspect="1" noChangeArrowheads="1"/>
          </p:cNvPicPr>
          <p:nvPr/>
        </p:nvPicPr>
        <p:blipFill rotWithShape="1">
          <a:blip r:embed="rId2">
            <a:extLst>
              <a:ext uri="{28A0092B-C50C-407E-A947-70E740481C1C}">
                <a14:useLocalDpi xmlns:a14="http://schemas.microsoft.com/office/drawing/2010/main" val="0"/>
              </a:ext>
            </a:extLst>
          </a:blip>
          <a:srcRect l="34731" t="22564" b="12206"/>
          <a:stretch/>
        </p:blipFill>
        <p:spPr bwMode="auto">
          <a:xfrm>
            <a:off x="3276600" y="4343400"/>
            <a:ext cx="2683412" cy="201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65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5715000"/>
          </a:xfrm>
        </p:spPr>
        <p:txBody>
          <a:bodyPr/>
          <a:lstStyle/>
          <a:p>
            <a:r>
              <a:rPr lang="en-US" b="1" dirty="0"/>
              <a:t>Likeability</a:t>
            </a:r>
          </a:p>
        </p:txBody>
      </p:sp>
      <p:pic>
        <p:nvPicPr>
          <p:cNvPr id="2050" name="Picture 2" descr="http://www.socialviralize.com/wp-content/uploads/2015/11/Likes-business-p.jpg"/>
          <p:cNvPicPr>
            <a:picLocks noChangeAspect="1" noChangeArrowheads="1"/>
          </p:cNvPicPr>
          <p:nvPr/>
        </p:nvPicPr>
        <p:blipFill>
          <a:blip r:embed="rId2" cstate="print">
            <a:clrChange>
              <a:clrFrom>
                <a:srgbClr val="DBDBDB"/>
              </a:clrFrom>
              <a:clrTo>
                <a:srgbClr val="DBDBDB">
                  <a:alpha val="0"/>
                </a:srgbClr>
              </a:clrTo>
            </a:clrChange>
            <a:extLst>
              <a:ext uri="{28A0092B-C50C-407E-A947-70E740481C1C}">
                <a14:useLocalDpi xmlns:a14="http://schemas.microsoft.com/office/drawing/2010/main" val="0"/>
              </a:ext>
            </a:extLst>
          </a:blip>
          <a:srcRect/>
          <a:stretch>
            <a:fillRect/>
          </a:stretch>
        </p:blipFill>
        <p:spPr bwMode="auto">
          <a:xfrm>
            <a:off x="1524000" y="215205"/>
            <a:ext cx="4097344"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4511934"/>
            <a:ext cx="3886200" cy="1200329"/>
          </a:xfrm>
          <a:prstGeom prst="rect">
            <a:avLst/>
          </a:prstGeom>
          <a:ln>
            <a:solidFill>
              <a:srgbClr val="92D050"/>
            </a:solidFill>
          </a:ln>
          <a:effectLst>
            <a:glow rad="228600">
              <a:schemeClr val="bg1">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CA" sz="2400" b="1" i="1" dirty="0"/>
              <a:t>“Kids don’t learn from people they don’t like!”</a:t>
            </a:r>
          </a:p>
          <a:p>
            <a:pPr algn="ctr"/>
            <a:r>
              <a:rPr lang="en-CA" sz="2400" b="1" i="1" dirty="0"/>
              <a:t>~Rita Pierson</a:t>
            </a:r>
            <a:endParaRPr lang="en-US" dirty="0"/>
          </a:p>
        </p:txBody>
      </p:sp>
    </p:spTree>
    <p:extLst>
      <p:ext uri="{BB962C8B-B14F-4D97-AF65-F5344CB8AC3E}">
        <p14:creationId xmlns:p14="http://schemas.microsoft.com/office/powerpoint/2010/main" val="314382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2362200"/>
          </a:xfrm>
        </p:spPr>
        <p:txBody>
          <a:bodyPr/>
          <a:lstStyle/>
          <a:p>
            <a:r>
              <a:rPr lang="en-US" dirty="0"/>
              <a:t>Likeability Factors </a:t>
            </a:r>
            <a:br>
              <a:rPr lang="en-US" dirty="0"/>
            </a:br>
            <a:endParaRPr lang="en-US" dirty="0"/>
          </a:p>
        </p:txBody>
      </p:sp>
      <p:sp>
        <p:nvSpPr>
          <p:cNvPr id="5" name="Content Placeholder 4"/>
          <p:cNvSpPr>
            <a:spLocks noGrp="1"/>
          </p:cNvSpPr>
          <p:nvPr>
            <p:ph idx="1"/>
          </p:nvPr>
        </p:nvSpPr>
        <p:spPr>
          <a:xfrm>
            <a:off x="1390556" y="684758"/>
            <a:ext cx="3714843" cy="5944642"/>
          </a:xfrm>
        </p:spPr>
        <p:txBody>
          <a:bodyPr anchor="t">
            <a:normAutofit fontScale="77500" lnSpcReduction="20000"/>
          </a:bodyPr>
          <a:lstStyle/>
          <a:p>
            <a:r>
              <a:rPr lang="en-US" sz="2600" dirty="0"/>
              <a:t>Honesty/ Fairness</a:t>
            </a:r>
          </a:p>
          <a:p>
            <a:endParaRPr lang="en-US" sz="2600" dirty="0"/>
          </a:p>
          <a:p>
            <a:r>
              <a:rPr lang="en-US" sz="2600" dirty="0"/>
              <a:t>Being humble</a:t>
            </a:r>
          </a:p>
          <a:p>
            <a:endParaRPr lang="en-US" sz="2600" dirty="0"/>
          </a:p>
          <a:p>
            <a:r>
              <a:rPr lang="en-US" sz="2600" dirty="0"/>
              <a:t>Empathy</a:t>
            </a:r>
          </a:p>
          <a:p>
            <a:endParaRPr lang="en-US" sz="2600" dirty="0"/>
          </a:p>
          <a:p>
            <a:r>
              <a:rPr lang="en-US" sz="2600" dirty="0"/>
              <a:t>Sense of humor</a:t>
            </a:r>
          </a:p>
          <a:p>
            <a:endParaRPr lang="en-US" sz="2600" dirty="0"/>
          </a:p>
          <a:p>
            <a:r>
              <a:rPr lang="en-US" sz="2600" dirty="0"/>
              <a:t>Positivity</a:t>
            </a:r>
          </a:p>
          <a:p>
            <a:endParaRPr lang="en-US" sz="2600" dirty="0"/>
          </a:p>
          <a:p>
            <a:r>
              <a:rPr lang="en-US" sz="2600" dirty="0"/>
              <a:t>Politeness</a:t>
            </a:r>
          </a:p>
          <a:p>
            <a:endParaRPr lang="en-US" sz="2600" dirty="0"/>
          </a:p>
          <a:p>
            <a:r>
              <a:rPr lang="en-US" sz="2600" dirty="0"/>
              <a:t>Control of hostility</a:t>
            </a:r>
          </a:p>
          <a:p>
            <a:endParaRPr lang="en-US" sz="2600" dirty="0"/>
          </a:p>
          <a:p>
            <a:r>
              <a:rPr lang="en-CA" sz="2600" dirty="0"/>
              <a:t>?</a:t>
            </a:r>
            <a:endParaRPr lang="en-US" sz="2600" dirty="0"/>
          </a:p>
          <a:p>
            <a:pPr marL="0" indent="0">
              <a:buNone/>
            </a:pPr>
            <a:endParaRPr lang="en-US" dirty="0"/>
          </a:p>
          <a:p>
            <a:pPr marL="0" indent="0">
              <a:buNone/>
            </a:pPr>
            <a:endParaRPr lang="en-US" dirty="0"/>
          </a:p>
        </p:txBody>
      </p:sp>
      <p:sp>
        <p:nvSpPr>
          <p:cNvPr id="6" name="TextBox 5"/>
          <p:cNvSpPr txBox="1"/>
          <p:nvPr/>
        </p:nvSpPr>
        <p:spPr>
          <a:xfrm>
            <a:off x="2210706" y="6419975"/>
            <a:ext cx="4213448" cy="307777"/>
          </a:xfrm>
          <a:prstGeom prst="rect">
            <a:avLst/>
          </a:prstGeom>
          <a:noFill/>
        </p:spPr>
        <p:txBody>
          <a:bodyPr wrap="square" rtlCol="0">
            <a:spAutoFit/>
          </a:bodyPr>
          <a:lstStyle/>
          <a:p>
            <a:r>
              <a:rPr lang="en-US" sz="1400" dirty="0"/>
              <a:t>https://</a:t>
            </a:r>
            <a:r>
              <a:rPr lang="en-US" sz="1400" dirty="0">
                <a:hlinkClick r:id="rId2"/>
              </a:rPr>
              <a:t>www.hrtoolbox.nl/xquestion/pid/14329</a:t>
            </a:r>
            <a:endParaRPr lang="en-US" sz="1400" dirty="0"/>
          </a:p>
        </p:txBody>
      </p:sp>
      <p:pic>
        <p:nvPicPr>
          <p:cNvPr id="8" name="Picture 2" descr="http://cdn.blackenterprise.com/wp-content/blogs.dir/1/files/2010/06/Book_likability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669" r="30473"/>
          <a:stretch/>
        </p:blipFill>
        <p:spPr bwMode="auto">
          <a:xfrm>
            <a:off x="6553200" y="2362200"/>
            <a:ext cx="1539544" cy="24040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60387" y="6435365"/>
            <a:ext cx="3276600" cy="276999"/>
          </a:xfrm>
          <a:prstGeom prst="rect">
            <a:avLst/>
          </a:prstGeom>
        </p:spPr>
        <p:txBody>
          <a:bodyPr wrap="square">
            <a:spAutoFit/>
          </a:bodyPr>
          <a:lstStyle/>
          <a:p>
            <a:r>
              <a:rPr lang="en-US" sz="1200" dirty="0"/>
              <a:t>( </a:t>
            </a:r>
            <a:r>
              <a:rPr lang="en-US" sz="1200" dirty="0" err="1"/>
              <a:t>Greenier</a:t>
            </a:r>
            <a:r>
              <a:rPr lang="en-US" sz="1200" dirty="0"/>
              <a:t> &amp; Whitehead, 2016; Sanders,2005)</a:t>
            </a:r>
            <a:endParaRPr lang="ko-KR" altLang="en-US" sz="1200" dirty="0"/>
          </a:p>
        </p:txBody>
      </p:sp>
    </p:spTree>
    <p:extLst>
      <p:ext uri="{BB962C8B-B14F-4D97-AF65-F5344CB8AC3E}">
        <p14:creationId xmlns:p14="http://schemas.microsoft.com/office/powerpoint/2010/main" val="50564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 calcmode="lin" valueType="num">
                                      <p:cBhvr additive="base">
                                        <p:cTn id="43"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 calcmode="lin" valueType="num">
                                      <p:cBhvr additive="base">
                                        <p:cTn id="49" dur="500" fill="hold"/>
                                        <p:tgtEl>
                                          <p:spTgt spid="5">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34" y="184639"/>
            <a:ext cx="7704667" cy="1219199"/>
          </a:xfrm>
        </p:spPr>
        <p:txBody>
          <a:bodyPr/>
          <a:lstStyle/>
          <a:p>
            <a:r>
              <a:rPr lang="en-US" dirty="0"/>
              <a:t>Likeable teachers</a:t>
            </a:r>
          </a:p>
        </p:txBody>
      </p:sp>
      <p:sp>
        <p:nvSpPr>
          <p:cNvPr id="3" name="Content Placeholder 2"/>
          <p:cNvSpPr>
            <a:spLocks noGrp="1"/>
          </p:cNvSpPr>
          <p:nvPr>
            <p:ph idx="1"/>
          </p:nvPr>
        </p:nvSpPr>
        <p:spPr>
          <a:xfrm>
            <a:off x="1345204" y="1447800"/>
            <a:ext cx="7247467" cy="4495800"/>
          </a:xfrm>
        </p:spPr>
        <p:txBody>
          <a:bodyPr>
            <a:normAutofit fontScale="62500" lnSpcReduction="20000"/>
          </a:bodyPr>
          <a:lstStyle/>
          <a:p>
            <a:endParaRPr lang="en-US" dirty="0"/>
          </a:p>
          <a:p>
            <a:r>
              <a:rPr lang="en-US" sz="2000" dirty="0"/>
              <a:t>Knowledgeable about what they teach</a:t>
            </a:r>
          </a:p>
          <a:p>
            <a:r>
              <a:rPr lang="en-US" sz="2000" dirty="0"/>
              <a:t>Adapt to the context of where they are teaching</a:t>
            </a:r>
          </a:p>
          <a:p>
            <a:pPr lvl="1"/>
            <a:r>
              <a:rPr lang="en-US" sz="1600" dirty="0"/>
              <a:t>Methods</a:t>
            </a:r>
          </a:p>
          <a:p>
            <a:pPr lvl="1"/>
            <a:r>
              <a:rPr lang="en-US" sz="1600" dirty="0"/>
              <a:t>Language</a:t>
            </a:r>
          </a:p>
          <a:p>
            <a:pPr lvl="1"/>
            <a:r>
              <a:rPr lang="en-US" sz="1600" dirty="0"/>
              <a:t>Culture</a:t>
            </a:r>
          </a:p>
          <a:p>
            <a:r>
              <a:rPr lang="en-US" sz="2000" dirty="0"/>
              <a:t>Create a positive/ likeable learning environment </a:t>
            </a:r>
          </a:p>
          <a:p>
            <a:pPr lvl="1"/>
            <a:r>
              <a:rPr lang="en-US" sz="1600" dirty="0"/>
              <a:t>Interesting/ engaging atmosphere</a:t>
            </a:r>
          </a:p>
          <a:p>
            <a:pPr lvl="1"/>
            <a:r>
              <a:rPr lang="en-US" sz="1600" dirty="0"/>
              <a:t>Low-risk environment</a:t>
            </a:r>
          </a:p>
          <a:p>
            <a:pPr lvl="1"/>
            <a:r>
              <a:rPr lang="en-US" sz="1600" dirty="0"/>
              <a:t>Compelling lessons</a:t>
            </a:r>
          </a:p>
          <a:p>
            <a:r>
              <a:rPr lang="en-US" sz="2000" dirty="0"/>
              <a:t>Interactive</a:t>
            </a:r>
          </a:p>
          <a:p>
            <a:r>
              <a:rPr lang="en-US" sz="2000" dirty="0"/>
              <a:t>Easy to understand</a:t>
            </a:r>
          </a:p>
          <a:p>
            <a:r>
              <a:rPr lang="en-US" sz="2000" dirty="0"/>
              <a:t>Consider students’ needs and opinions (individual differences)</a:t>
            </a:r>
          </a:p>
          <a:p>
            <a:r>
              <a:rPr lang="en-US" sz="2000" dirty="0"/>
              <a:t>Sympathetic towards students’ L2 learning problems and needs </a:t>
            </a:r>
          </a:p>
          <a:p>
            <a:r>
              <a:rPr lang="en-US" sz="2000" dirty="0"/>
              <a:t>Push students a little (to their potential)</a:t>
            </a:r>
          </a:p>
          <a:p>
            <a:r>
              <a:rPr lang="en-US" sz="2000" dirty="0"/>
              <a:t>Likeable</a:t>
            </a:r>
          </a:p>
          <a:p>
            <a:r>
              <a:rPr lang="en-US" sz="2000" dirty="0"/>
              <a:t>Positive role model</a:t>
            </a:r>
          </a:p>
        </p:txBody>
      </p:sp>
      <p:sp>
        <p:nvSpPr>
          <p:cNvPr id="5" name="Rectangle 4"/>
          <p:cNvSpPr/>
          <p:nvPr/>
        </p:nvSpPr>
        <p:spPr>
          <a:xfrm>
            <a:off x="3962400" y="6400801"/>
            <a:ext cx="4592541" cy="276999"/>
          </a:xfrm>
          <a:prstGeom prst="rect">
            <a:avLst/>
          </a:prstGeom>
        </p:spPr>
        <p:txBody>
          <a:bodyPr wrap="square">
            <a:spAutoFit/>
          </a:bodyPr>
          <a:lstStyle/>
          <a:p>
            <a:r>
              <a:rPr lang="en-US" sz="1200" dirty="0"/>
              <a:t>( </a:t>
            </a:r>
            <a:r>
              <a:rPr lang="en-US" sz="1200" dirty="0" err="1"/>
              <a:t>Renandya</a:t>
            </a:r>
            <a:r>
              <a:rPr lang="en-US" sz="1200" dirty="0"/>
              <a:t>, 2014, Whitehead &amp; </a:t>
            </a:r>
            <a:r>
              <a:rPr lang="en-US" sz="1200" dirty="0" err="1"/>
              <a:t>Greenier</a:t>
            </a:r>
            <a:r>
              <a:rPr lang="en-US" sz="1200" dirty="0"/>
              <a:t>, 2019)</a:t>
            </a:r>
            <a:endParaRPr lang="ko-KR" altLang="en-US" sz="1200" dirty="0"/>
          </a:p>
        </p:txBody>
      </p:sp>
    </p:spTree>
    <p:extLst>
      <p:ext uri="{BB962C8B-B14F-4D97-AF65-F5344CB8AC3E}">
        <p14:creationId xmlns:p14="http://schemas.microsoft.com/office/powerpoint/2010/main" val="39267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04667" cy="1981200"/>
          </a:xfrm>
        </p:spPr>
        <p:txBody>
          <a:bodyPr/>
          <a:lstStyle/>
          <a:p>
            <a:r>
              <a:rPr lang="en-US" dirty="0"/>
              <a:t>Reflection</a:t>
            </a:r>
          </a:p>
        </p:txBody>
      </p:sp>
      <p:sp>
        <p:nvSpPr>
          <p:cNvPr id="3" name="Content Placeholder 2"/>
          <p:cNvSpPr>
            <a:spLocks noGrp="1"/>
          </p:cNvSpPr>
          <p:nvPr>
            <p:ph idx="1"/>
          </p:nvPr>
        </p:nvSpPr>
        <p:spPr>
          <a:xfrm>
            <a:off x="990600" y="2971800"/>
            <a:ext cx="8153400" cy="2895600"/>
          </a:xfrm>
        </p:spPr>
        <p:txBody>
          <a:bodyPr>
            <a:normAutofit/>
          </a:bodyPr>
          <a:lstStyle/>
          <a:p>
            <a:r>
              <a:rPr lang="en-US" sz="2000" dirty="0"/>
              <a:t>Are you creating a likeable environment for your learners?</a:t>
            </a:r>
          </a:p>
          <a:p>
            <a:pPr marL="0" indent="0">
              <a:buNone/>
            </a:pPr>
            <a:endParaRPr lang="en-US" sz="2000" dirty="0"/>
          </a:p>
          <a:p>
            <a:r>
              <a:rPr lang="en-US" sz="2000" dirty="0"/>
              <a:t>Do you feel like your students genuinely like you?</a:t>
            </a:r>
          </a:p>
          <a:p>
            <a:endParaRPr lang="en-US" sz="2000" dirty="0"/>
          </a:p>
          <a:p>
            <a:r>
              <a:rPr lang="en-US" sz="2000" dirty="0"/>
              <a:t>Do your students genuinely like you?</a:t>
            </a:r>
          </a:p>
          <a:p>
            <a:endParaRPr lang="en-US" dirty="0"/>
          </a:p>
          <a:p>
            <a:endParaRPr lang="en-US" dirty="0"/>
          </a:p>
          <a:p>
            <a:endParaRPr lang="en-US" dirty="0"/>
          </a:p>
        </p:txBody>
      </p:sp>
      <p:pic>
        <p:nvPicPr>
          <p:cNvPr id="4" name="Picture 10" descr="thinker%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1300"/>
            <a:ext cx="981329" cy="1258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5715000"/>
          </a:xfrm>
        </p:spPr>
        <p:txBody>
          <a:bodyPr/>
          <a:lstStyle/>
          <a:p>
            <a:r>
              <a:rPr lang="en-US" b="1" dirty="0"/>
              <a:t>Role Model</a:t>
            </a:r>
          </a:p>
        </p:txBody>
      </p:sp>
      <p:grpSp>
        <p:nvGrpSpPr>
          <p:cNvPr id="11" name="Group 10"/>
          <p:cNvGrpSpPr/>
          <p:nvPr/>
        </p:nvGrpSpPr>
        <p:grpSpPr>
          <a:xfrm>
            <a:off x="1219200" y="1117599"/>
            <a:ext cx="4606119" cy="4394201"/>
            <a:chOff x="834561" y="1676400"/>
            <a:chExt cx="4606119" cy="4394201"/>
          </a:xfrm>
        </p:grpSpPr>
        <p:pic>
          <p:nvPicPr>
            <p:cNvPr id="12" name="Picture 2" descr="http://rlv.zcache.com/error_404_motivation_not_found_mousepads-rf2488d70e890454f9dd322ce7a308a74_x74vi_8byvr_512.jpg"/>
            <p:cNvPicPr>
              <a:picLocks noChangeAspect="1" noChangeArrowheads="1"/>
            </p:cNvPicPr>
            <p:nvPr/>
          </p:nvPicPr>
          <p:blipFill rotWithShape="1">
            <a:blip r:embed="rId2">
              <a:extLst>
                <a:ext uri="{28A0092B-C50C-407E-A947-70E740481C1C}">
                  <a14:useLocalDpi xmlns:a14="http://schemas.microsoft.com/office/drawing/2010/main" val="0"/>
                </a:ext>
              </a:extLst>
            </a:blip>
            <a:srcRect l="2188" t="9896" r="3437"/>
            <a:stretch/>
          </p:blipFill>
          <p:spPr bwMode="auto">
            <a:xfrm>
              <a:off x="838200" y="1676400"/>
              <a:ext cx="4602480" cy="43942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4561" y="2844801"/>
              <a:ext cx="1670600" cy="584775"/>
            </a:xfrm>
            <a:prstGeom prst="rect">
              <a:avLst/>
            </a:prstGeom>
            <a:noFill/>
          </p:spPr>
          <p:txBody>
            <a:bodyPr wrap="square" rtlCol="0">
              <a:spAutoFit/>
            </a:bodyPr>
            <a:lstStyle/>
            <a:p>
              <a:r>
                <a:rPr lang="en-US" sz="3200" b="1" dirty="0">
                  <a:latin typeface="Tw Cen MT" panose="020B0602020104020603" pitchFamily="34" charset="0"/>
                </a:rPr>
                <a:t>Teacher</a:t>
              </a:r>
            </a:p>
          </p:txBody>
        </p:sp>
      </p:grpSp>
    </p:spTree>
    <p:extLst>
      <p:ext uri="{BB962C8B-B14F-4D97-AF65-F5344CB8AC3E}">
        <p14:creationId xmlns:p14="http://schemas.microsoft.com/office/powerpoint/2010/main" val="53084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ata:image/jpeg;base64,/9j/4AAQSkZJRgABAQAAAQABAAD/2wCEAAkGBhQRERQUEBQSFBQVFRQZFhgYFBgWFhUUGBIaFBcYFxoXGyceGBojHBQVHy8gIycpLCwtFR4xNTAqNSYrLSkBCQoKDgwOGQ8PGi8kHyUtLywtLywvKi8sLCksLiksLCwsKiwsLCwsKSksLCw1LCwsLCwsKSwsLCksLCwsKSksKf/AABEIAIgBcQMBIgACEQEDEQH/xAAcAAEAAgMBAQEAAAAAAAAAAAAABQYDBAcCAQj/xABKEAACAQMCBAQEAwQGBgcJAAABAgMABBESIQUGEzEUIkFRBzJhcSOBkTNCUqEVNGJywdEWF0OCsfFTc3SztOHwJCU1RFSGkpOy/8QAGgEBAAIDAQAAAAAAAAAAAAAAAAQFAQMGAv/EACsRAQACAgIBAQYGAwAAAAAAAAABAgMRBDESIRMiQVFhcQUUgZGhsTJS8P/aAAwDAQACEQMRAD8A7jSlKBStPiXF4bcBp5EjB1YLHAOlDI36KrN9lNa0nNdoqO7XEISNYndi4ARJv2TN7BsjHvQStKi15otSZALiImKRI5BrGUkdyiI3sSwIA9xWYccgMUkolTpRFxI+fKhQ4cMfTT60G9SoKHnqweN5Fu7cxx6A7dRdKF8hAT7nScfY17n51sUjjle7tljl1dNzKul9J0tpOd8HY+x70E1StHiXHILaMS3E0UUZIAd3CqSRkAE9yQCdvatW75xsoo45JLq3SOYExMZVCyAYyVOdwMjPtmgmKVHx8wW7StCs0RlWPqMgYFhGQDrx/D5l3+orRl57sFjSRru3EcmrpsZAFfQQG0n1wSAfvQT1Kh5OcLJWiRrq3DTKjRAyKDIr/IVBO4b0969pzTaEyAXEJMUixSAOCUldyio3sxYFQPcGglaVD2vOFnLP4eO5hefLL0w4L6kBLDHfICtn7Gt+HiUbtIqOpaEgSAHdCV1AN7bEGg2aVFRc02jfLcQn8Az/ADj+rglTL/cBBGrttWvJz1YKyI13AGcIyKXALLIAUIHqGBBHvmgnaVqPxWISmEyIJRGZShPm6QbSXx/DnbNaL85WStErXVuGmVWiBkUGRXOFZQTuCRgH1oJmlRn+ktr/ANPF/WPD/OP6z/0P9/8As1J0ClKUClKUClKUClKUClKUCvJcDuaGq7xq8lGempYDvk4A/wA6i8jkexrvW2zHj850sSyA9iK9VRIuYSpGvKkkDI3Aycb/AE96tfDOKpMmpWGxIb6MO9aOLzq55ms+ktubjXxes9PF9JKHYoHbCgxqunQzebUHJ7fu+303zWI3tzg4jU+uoqw26mn5NRbOnz4+mO9br8RQHBYZrNHOD2IqZGbHadRMNE1mO4R9tc3GtOoiBGzqwpymF/i1kHce3qBg7kalpxGU3IVjsS+VxuuACB37btvjfCnJB2n819ra8odfEBcjBZpT8wLBY+tjOAV/2Z239B3rAlzdMw6isqeXVoTfGmTUVySfm6IO3ocbb1P0oIZbq5/gH7o8yjUufKGYq2l9yrMFAwAwGdqxte3ekkRxggdtDHJyu2zjtl9wCDgYwN6naUEXdXcwbyJ5cL3QsR5sOdnGcD90bnOQTXmzubkunURFUnzAKcrtJ+9rIO6R+n7/AOdS1KBSlKBSlKDR4rwSG5CidNYQsV3IwWieFvlIz5JXG/vnuBXJOerdY14+iDCpbcJVR3wqsQBv9BXaarHHfh5a3k5mm63nEYljWVlinETaoxMg2fSe1ByW+k6N9cMASl3xYQt7CW3vYJ4/tlJpf/xq3Q//AALjH/X8U/71qttx8PbVwdQk3vfG517i4wBkbfLgDy1g/wBWlv8AjDq3mifrmSLxD9EmbOs9P5c+YkHGxAoIXivDLi5sbYulpb3MNxby2qGYPHctHESI21IvmZTJsMkac57moe9lt2hhv7WFTGkV942xkbE3QklHi3jDnYxvnI2BBx5dhVzf4bQGLptPfth43jZruVngeNXUNCxPk8sjAjsdvYViufhXaPFHEGuk0LMrOk7iSZJn1zLM3+0V23INBq8y8NWSy4e/DjETbtDLZwyPgXMaW7YhUuc6jESQTn5d/Uiq9a2nfXaxGOFuDcUbpODmOVrn8ZSGzghy49vbbFdI4tydBPBDBmWFbcoYGhkaOSLRGYxpYb/KSPzqMuPhZaNDFErXMYiWVNUc7rJJHM+uVJW/fVm3IPvQcjjvjaypOnzPwu1tgP7c/Ci8OB7mSFR+dTXK9pLbycNito453ibjKBZH6akJcIpJYI2+3bFdJm+GtmxzpcANaEAPsvhFKQgbdsMQffNfLn4cW7lCJLqNo3uHVop2icG4k6ko1Jg4JHag5z8QhgcfYgKyxcGxj9w9UZ0n0/Ko+/zBezMASl5xbpv7Ca24hFLH9spJL+ldTvvhlazOryNct5YVlXrvpuRBvEbgf7VgRnJrYuPh9auMMJP66b0efcXBOTjb5N/loIX4ZPN+ODDF0Bd3xE3UzKX8U3lKaNh331enatvlr+u8a/66H/wSVI8J5HitpzNFNeDMkshiNw5gLy6ixMXy93J7dwDR+RoTdSXKy3aPKytIqXDJE5VAg1RjysNKgb0HEXuGXwCFW8PJwuzW8cEgx2h4kwlOR2ByFJ9ia6ZYdZeO3y28EMkejh4kLyaDEmhxmNQjazjVtlflG++05B8OLRFKgSFTZmzIL/8Ay5cv7fNlj5qf6vYesJlnvUk0wqxS5ZBIsK6U6gXAfbOc/wAR96Cv/GG1mUW81rjqS9WxbJIGi8TSrEjcaXRT/vVVOfrFIouORoAFit+DIm3yqsoUAe2wrsnGeBx3SxrLqxHNFMuk4/EjbUufcZ9KiOPfDu1vJjLN1hrEYlRJWWK4ETaoxMg2fSe1Bzp/n/8Autf+6rtlVj/V5a+L8T+NnrdfpdVvD+I06et0+3Ux61Z6BSlKBSlKBSlKBSleSaAzY71oTcXA7DNa3F73zaB+f1NaGcf+tqpOXz7Rbwx/D4peLBExuyXj4wp+YEfzqN4tc9eRYVcRpjLucDPsqZ7n19QMdq02vB/Ev5b1hlj19xt/aH+HpUOfxDJMeN4iY/tIrx6xO+lbkuraaaSO3kmZoGIlEiAKRuMoQB6jse4II2xXyzaSRxFbKSzZPfGFHdiT2H863p+FyM7C3dMY3Dg4B9MEb/rWxwfgckRctKMuNJ0p+6e4yTnFR7Tjvki+tV+MQsa5Jpims23b6oS94bPb/i6kZQcFo5Ooob+F+2/3H51ZeAcaa4QMmzKcMv8AaG5x+Rz9s+orV4dyZBBFLFCWCSnL923xgYydsDAH2FbfLnBlsiSju+dyG04yNs7DvW28YItE45mIRvaWyUn2ke9HWlztpNSgnv6/es9RUHFx6jH2qSSTIyK6Hj5qZK6rO1Pek1n1jT3SlKkvBSlKBSlKBSlKBSlKCE5n5m8GIQsMk8s8vTijQopZtDOSWchQAFP8qgeK/FeGCygujDKRNLJGYxjXG0WsSk4yCF6Z3HpvWX4g3aQ3HC5ZnWONLxtTuQqLm1lA1Mdh+dUrmnj/APSKx+HtWfNlxQqkTIwXVL4WO4JOkaDokO2T5jjOM0F45j+Ios5pk8LNLHBFHLNIjx4SOQkA6XYFvlPbNZ7TnSSa5lhhs5XjhmEck4liCLlVctpZg5AVwcAGuYcXlluYLm4Eugf0Tw2SeMKClwPOXjY/OgyGGVYHerVytexLxO913vRY3fltNcQE+q1jVTpZdbHJwNJG6D60Fk5W59F9IoFtPFHLHJJBKxQpKiSBDsrEo3mBAYdgayyc9RrxReHFH1smoSfuatDSaO3zaUJqrfDrjkK3gtrCTXZzwSXCwMV6tjKJVDxMFJ0IS5Ok9j98mIveKOOJ+IEEhQcZjjM/l6ejwwsWT5teQxY9sd96C+8xc/R2T3KSRsTb20dx8wHUV5TFhfYhhjf3FY7n4hIkyxdJ21XVpbagwxruIDOD9Qq6c++qqb8YOG9W/togN763NuT/AGY72G5P6BT+tQXDJWurKylDPE03GbJFkGCy9Lhy2+pdQIJDo/celB0dviYpysVtNLL424tEjVowXaBNbvqYhVXHod62+XviBFeywRxxuvWt5ZstgaDFP0HjI9w2dxttXN+XrhLaeB7iYBIuN8UWSaQqg1G10hnOyqWO/p32rJ8P+LQ209jJcyxwo1lf6WkYIp18TLLgtjuoyPcUHRuFc5SXN1LDFZymKGd4ZJ+rEEV0UN8hbWdmXsP3q9cxc9x2d5aWro7NdMAGHyx5kWNS23Ys4FVbkW6iHEr4G+MbtxC402muILMDCuH0leofX5SB+H96ifiZxGQXV7JFBJL4WPh3nBUJC0dwbtg5LZ8ysnyg9hmguk3xJjRwjwyBjxIWGNS/Myqyzf3CGXbvvWIfEhpHjS2s5Z3kFywCyxJhLe5NuzEyEDdgCBnO9c751uNPErkDZLae34kCN8qFtoiPf95j+VTXLXDZJJ+FCOZ7d24bNMzIqMWMtzHM6kOpGGMhO2/1oLqeflGcwuCOIR2JGoftJAh1/wB0dQbfSpXlfmBb62WdUKBmlXSSCcxytEe3uUJ/OuZ3d6niJLfWvXPMdvKIs/iGIJCxk099GFJ1dtqsvwi41A1ktus0RnWS7Zog6mRV8XIclc5Awy7/AFFBOWvOcbWl1dMjqlq9yrjZmbw5IYr276TgGomH4kSMkv8A7BcCWKOKYxmWHJt5FciUNrxt0zle+4+uKzBxqD+iuL2/Wi65l4swi1r1CuqRs6M5xgE5+lbPCeIxzy3zwSJKi8Ht0ZkYMquEmJUkdm+lBe+VOPte26ztA8Cvhow7oxeNkDK/kJwDq7HB27VM1WOROIRrw/hsTOgkks4SiEgM4SFSxUdzjIz96s9ApSlApSlApTNKBXk16r5WBTuL3fSklZvfb67elQM/FgT+K3cZ0jZVX+17mrnzHwPr6SvzAjP2ql8Y5NMUFw7kli4Ee/pq7n374xXM5+HkjJaZ673/ACuMGWk1iPj00bnnNE/ZgZ9Ns7e+3Yf8a0rrnvRGWYSyn1CR4VfqfUj7VktOXY0G/mPrn1NZ7i1RRsAMe3eq+MmOJ6mVrGCJjti5K56inEg8wfVnDDTqTGBp3wcHO31qzf0qrYZSCD+RFUW5hTOdKZ99Kg/rjNakfF3iJwcj61tvFbzvHEx92r8tNY9Z26SnEQex3/mK9vdev6j/ABqiW3Mqtv2P8x/mKmbPjynAY4+vpn61qmto7aZxxCwJd57H/nUvwLifm0N+VU65k05YfepC0uTrhYfvMo/mMVL4tppeJhozUia6dEFfa+CvtdYpClKUClKUClKUClKUGO4tlkUrIqup7hgGB/I7V8S1QHIVQdIXZQPIOy/3fpVN+KPN0/Do7aS3AIafEoK5JhWNpZMex0od6h354vJrmK1glijM97xBElMPUCQW0CyoNGoai2v5s0HR14dEAQI4wCNJGhcFR2BGNxudq+f0ZFq1dKLVkHVoXVkdjnGc1ze35q4hcQcMmjuIYvHN0mU23U0OqSM0gJkGQ3T+XbGe5rcn52uE6ymSMtHxa3tR5QCYH6Qfb387b+lBf4bNELMiIrNuxCgFj7sQN+/rQ2aYxoTGrVjSMas51Yx3zvmuVXvxNu4prbOgxNf30U50AaLaC4iiDZ9NKyEk/T0rd/0uv5zFFbywxyGPiUjM0IfX4e9a3ijA1KFyAMtQdJktkYqzKpK/KSoJX7E9q8JYRgACOMBW1KAgAVv4gMbH61VOY+aLiC34W+lI5Lq8soZ0OGCrMjGVVOe4IwD9K1fh/wAw316wmmaAxFrmOaAJpls5Y5QI0ZtWZCVznKjG1BdX4fEylWjjKs2pgUUhm/iIxgn618m4bE+NccbYGBlFOB7DI2H0qlHmG/kvpug0JggvILdoTGNbRvGjSy9UuMFdZOkKe36wlp8RL0vA7tCY7xeK9OMRYMBs1YoS+o9TOncECg6gvDYg2sRxhs51BF1Z984zXtrRDqyiHX8/lHn2x5vfYY3rk8vxOvEkhB0FZuFLNq0DC3j2ss6Z3+UmBhprZteeOIztKbfot4WHhbPD011XTXUKyy6XZ1EWlS2Bv8tB01uHxkkmOMkjScou6+x23Gw2+le0tUBBCqCq6VIUAhf4R7DbtVQ+IPEby3a2e1uIo0muLe3KNbiQhpZCDLq1jYDT5Menfeoa+5tv4ppj1oGitbmxt3Tw+GnMyx9STV1PwzmRiFAIGw3xuHR/Bpr6mhOpjGvSNWPbVjOK8wcOiQ6kjjVvdUUH67gVUecuOXgultrB4o2FnPcEvGJOoyOqJEMsoTJb5t+/atPhnHr66vXiNxBaCKGxkeJoVlZnniLSRq/UXsVIB83zfqF5Th0StqWOMNv5giht+++M75NeobGNFKpGiq2chVAByMHIAwap/L97fNxO4t57qJ4rZYWYC1CNKJkkIGeodGkqDnfP0qIv+drtL+VEntysd9bW62xiBmkilVGd1YOG8oZj8pHlyTtig6IeGx6430LmIMI8DAQMADgDtsMfrW1VB5cv7+9a4Zb63iCXF1EsfhQ7gRuyIxbqjP7pPl3x33zUdDxnibcPu7vxkGbZrsaPBDz+GZ1+bq+XVoB7HH1oOn0rnB4zxDqWMJvbdGubeWdpWtRpUARFYwplG41t5tW/tUdxfne/guL0CaB0sW4ahToYNyblVEhUh8x+bUwADd8em4dXNRXF+ZIbb9sWH+42D+eMVJTyhVLMcAbk/SqLxn4nwodERXP8T9vuAP8AHFReTmjHHep+2/4SMGG2W3pG4/b+W8PiNCwzErOO3tv+lZeFfEW2mfQxMTf2u2fvVAm5kRwwjxJK5OOmnqfoP8K98M+FV3OnUkdIGPZWBZiPc6T5f5mqvj8nlZLTrr7LTLxuNjrq3pP3djWQEZG9fWkA77Vw+/4XxHh583V0Ds8bMyfy7fYiteXnq5kXS7s+PT/l3qXbnWrGpp6o1eBFvWt4065xPnCCHI1am9h2z96rXE+MvcYzsvoo7D/OqFw2znuJhrV1UbklSBjPYZq1St6CqXm8rNf3bTqPlCz4/ExY53X1n5y+TZx9ajbwMfWtyWStGc1W1WUQ0J4CRUfLYk9qk3U5rG0hqXW0wxMQiZOEMN1qY5QjEt1HFN2Ox+/pWIt60snPUV1yHUggj3Fb65PjaGi+GLRMV7XHinL8sNu5bcK+lfqh9T+dT/L/AC9mG3ZttJV/5HA/4VL8MuUvLZSwyGA1D6j/AM6lUjAGB2HarvDxMe4vHXbnMvIv60t3D0K+0pVkhFKUoFKUoFKUoFKUoKvznwRrmWxXp64lnl63YgRPaSxHUD3BLgfnXOuXeUb6y8FNLbzzm1uuIB1QoZZI57ZIY5F1OMrlPfIFdtr5mg5vwfla5hteCRvGddtOXnAIPTVope5BwcF1G2a073kd3mnn8KDMeMW8scmldfhVMRdg3cJlX2rqtM0HJYeR7iWQJLEyxvJxwMxxhVuSnRbv64JH2qN4dyveQ2lr17OadmtOIQSxgxlllmuzNGz6nHlPfIziu2V8zQc+41yvceB4JCset7W74c0+kghEhiKyNk9wD7Vh5XsrxuJpPNaG2fozJfOpUW9y4ceHaJQ5LEDV5mGQDiukZpQcs4ny3cNfyJ4V3V+J2l3HcZj6SRRpGJcnVqD+Rlxp3qLs+Ub0vbRG2kUWS8YLSEp05vFK4hEOGJYnUMggYrs9KDjXEeRLuWxkQRMsq8N4Yse4z4i3dzJGMH5tLEe3mrTvuRLp1mhazdzdx8GMcmYyls9rAsU/Vy2VYKZB5dWQ31ruNKCrc/cLlnWzEKF+nxC0kfGPLGkmXY5PYCqtx3gV211dwpbSslzfWM6TBo+kscIi6mvL6gRobbTk429M9SpQc7+IvBpnuDJHayXSS2Fza6UKeSV5EeNn1sMJlfmGcY+1RfAOW5LS7U3XDmutNtw2OOVVhcQywQ6ZGUyMGXDad1GfJ9q6xSgq/BeGSJxXiEzIRFLHZiNtsOUSQPj7ah+tU7ifLNw1/ctHZOZZL61lhu/wgIoEEXV85bqAEK40gb59a6zSg55yLw5ra6nEvDpFklurthd6IcdF5DIgLa+pg4G2O5FZbXgM44PxGAxsJZW4iY02ywleQx43x5gw/Wr9Sg5px3gT9XhjzWD3sUNm8csYSJ9EpWILkSsFyNLVD8a5MuJp+I3iWjrMz8JksydHUjKKnXC4bAKgYI7HTtmux0oNOxvGl6muKSLRIyDXp/EUYxImlj5DnbODtuBXqXhkbjDxxsPYoDW1SsTET2b0wQ2SJ8iIv2UD/hWbFfaU1oeWXNa44dGNxGgOc/KO9bVfDSYg2qHM0+X04wFFVaY96nuZTiZvyqrXfElUhcFvfTglfuO4+9cZy93zWdVw6xXHDIy5rVkj3rP4ksPwgGY9gxKAj13x3qv8S4/NHIUKICPRfN6e9aceK1ukzziO0g6EV5EGRtWO143G6efZvXFbUd1FjZz+lZmLV7h6iYnpoTR4rdtbQJGc9/f696GaNd9WojtkbA1o3XFM+X/1+VevetGoY3EOl/DZiYpPbXt7dqulQPJtkIrWMAblQT9Sanq67iUmmGtZcjyrxfNa0FKUqSjFKUoFKUoFKUoFKUoKhzyga54WD2N44P2NpMDVW5a+G1nLJxWFYzGFlECEO7FITFDKygMxzllzk7/Wugcc4Cbia0kDhfDTmUjTnXmJ49Oc7fPnO/avnAuAG3mvJC4bxM4lA040YiWPSTnf5M5270FF4dwVE45J415o7t7hprObURHcWfTwbQDOj8PO4wG2B7d4f4pTNDxG7nBAjPDTbS7f/Uw3XTP/AO2GMf71XeTkKZrpJHuy1ul6bxIzGxlWQoV6Yl6m0ILE6dPbasnNfw/8cL0NLoF1DbRr5cmNreV5Qx38wJcDG2wO++wc04xFnx10Wfr2KcEFqwdgIRLHEZAFB0nVqOdQNXLgfJ1pHx65ZIsGKGGZPxJDpmmeYSNgtg5B7HYegFZr34WSO0gFyoguRY+JQw5djZhVHScONAYIM5DYqyHl2Rbu6uo5VV5reOJAU1CN49ZV28w1DLjy7du+9Bi4hyTHNeLdl2DK9s4XAxmBJ0Az3wfEkn+4KslYbJHWNBKweQKodgukM4HmYLk6QTk4ztWagUpSgUpSgUpSgUpSgUpSgUpSgUpSgUpSgUpSgV8Nfa+UFG5sXE33AqtXVgsuCQMr2OlSR6eoNWrnaIiRG9CMVWDJv+n8q4vmbpns6vh+9grKD4ms0K6lmGO37MA/qKqMtySSc7nufWr9xKIPGVNUK4jwxHsa3cS0Wid9veeNdPkA33JqTFkxAKk79qig1TPD7zCVvy+URuHnFqfSWm8DA71IcEsTJMin95gP514d8mpvkyDXdxD+1n9N611tMzEM5I8azP0drsrcIiqOygCtivK16rqqxqNOSmdzspSlZClKUClKUClKUClKUClKUClKUClKUClKUClKUClKUClKUHmSQKCT2AJO2dhv2FVZfijw8rK3VlCwjMpNrcro3VcHMXfzrt3wc9ql77xniIuh4Xw23V19Trdznp6fL2x3+tcx5t/qHMX/AGqH/wDi3oOj8U5ztLYyiaUqYRCZAI5GKiZisWNKnVqIIwM49cVkt+a7d7aW5DSCGHWZGeGWMqEQOx0OgdhgjcA1yjmfxXU4j4nw/X/9zaemH6X9bbTkMdXfvXQeahcDgt74swmbwtzkwq6x46bacByWBxjO9BMcT5ot7eCOeaTTHKUEZCOzOXGpQqKpckjfGM7Go27+JVhFHHI850SrIyFYZn8sbaZCwVCU0nYhgMVD8Y+XgP8A2iH/AMFJVKtHuBLH4RYWlxx3aVmVdPihk+UZJ7YGw+ooOsX3O1nCbUSTAeMIFvhXcS5KgYKKQo/ETdsd/oa93nOFrF4jqS6fC9LrDQ+V6v7LAC5fVnA053271xTmniMK21n0381twy1lthIpy0rXcTtnQCFIS2cbnfWN6tPOc6njVsyhzbkWHjSCunU1w7Weod9nGT9MUHWga+0pQKUpQKUpQQXN1j1ICR3Tzf51zhpQK7DJHqBB7EVyfnHgrW0hIHkb5T7b7iue/FOLM3jLH6r38M5EanHP6I65mHpVav7TLZFbsl77netKa5qvxUmvS2vMTHqjniwayQtivkzZNeFapncI0ekt1Gq+fDPgxebrEeVO3941RbCEu6qvdiAPuTiv0BwDhC20Kxr6Df6n3rdxcHtMm56j1Rubn9nj1HcpGvVKVfueKUpQKUpQKUpQKUpQKUpQKUpQKUpQKUpQKUpQKUpQKUpQKUpQKhL3k21mjuY5IyUu3V5x1HGt104OQ2V/ZrsuBtU3Sgg+K8l2tyZjPGWM4hEmJJF1CFi0WNLDTgknbGfWvdryjbR20tqquYZtfUVppXLB0CMNbuWAwB2IqZpQVdPhpYiIxCOTQWjYZuJ2ZGjDBDGzSExkB2HlIyDg5rds+TLSLpdOLT0o5Y087/JMQ0uct5mYjJY5P1qbpQQVtyRaRxSRLEdEsCQODJIcwIrKqAlsrgSPuMHfvXluRbMwzQmIlJ+l1MySFm6KqkXn1ahpEa4wfT6mp+lB8Ar7SlApSlApSlB8NaXFuFJcRmOQbHsfY+9b1eWNebVi0TWemYmazFo7hwvmXldonYdiM/mM7GqzaWEkkqwqMuxwB2ycZ/wrv/MPA1ukIIw4B0t7H6+4rkF5YyQTCRdpY3B/NT/wrn8uKeNfV/8AGenR4M/5mm4/yjt6f4b3oH7Md8bH6ZqC4nwiW2YLMhRj2z2I+ld/4Lxc3ECSqB51GfofUfrVf+IvDBcWrEgB4ssvucDcfpmp2Ti18POk/VBx8y3tPC8fRzn4fQ6r6AHcas/oprvi1+d+WuKi2uYpD2Vt/sRg12T/AE1iIypyPoc1ng3rEWifm8/iNZ8qz8NLNSqseeE9q1Zud/4RVj5QqfKFzpVBbneT0AoOdJfanlB5Qv1KoZ5snbsv8qzW/GLpuy08jyXalQEE1yRkgCt61eX98VnbO0jSseTSssslKUoFKUoFKUoFKUoFKUoFKUoFKUoFKUoFKUoFKUoFKUoFKUoFKUoFKUoFKUoFat/FIyEROEf0JXUPzFKV5tG40zE6nauXfAr6XIe4jx9AwH6D/OohvhjI2S913/hi/wA2pSov5HDM7mN/eZn+0r87mrGqzr7RCzcvcDNpCIlZnGScsADuc9hWPjHLrXCspYjUCNjg4NfKVJjHWI8Y6RbXtNvKe1Sb4NKf9q/8j/hWe0+EhjORcsPpo/yalK0zxcXySI5eb/b+k7Y8jhf2snU2wPJp/M7nJr7NyQpOxxSlbaY60jUf9+6Pe03ncvUHJSqdzmpKDl2Nf3RSletPOm7Hw2MdlFZ1iA7AUpXpl6xX2lKBSl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RERQUEBQSFBQVFRQZFhgYFBgWFhUUGBIaFBcYFxoXGyceGBojHBQVHy8gIycpLCwtFR4xNTAqNSYrLSkBCQoKDgwOGQ8PGi8kHyUtLywtLywvKi8sLCksLiksLCwsKiwsLCwsKSksLCw1LCwsLCwsKSwsLCksLCwsKSksKf/AABEIAIgBcQMBIgACEQEDEQH/xAAcAAEAAgMBAQEAAAAAAAAAAAAABQYDBAcCAQj/xABKEAACAQMCBAQEAwQGBgcJAAABAgMABBESIQUGEzEUIkFRBzJhcSOBkTNCUqEVNGJywdEWF0OCsfFTc3SztOHwJCU1RFSGkpOy/8QAGgEBAAIDAQAAAAAAAAAAAAAAAAQFAQMGAv/EACsRAQACAgIBAQYGAwAAAAAAAAABAgMRBDESIRMiQVFhcQUUgZGhsTJS8P/aAAwDAQACEQMRAD8A7jSlKBStPiXF4bcBp5EjB1YLHAOlDI36KrN9lNa0nNdoqO7XEISNYndi4ARJv2TN7BsjHvQStKi15otSZALiImKRI5BrGUkdyiI3sSwIA9xWYccgMUkolTpRFxI+fKhQ4cMfTT60G9SoKHnqweN5Fu7cxx6A7dRdKF8hAT7nScfY17n51sUjjle7tljl1dNzKul9J0tpOd8HY+x70E1StHiXHILaMS3E0UUZIAd3CqSRkAE9yQCdvatW75xsoo45JLq3SOYExMZVCyAYyVOdwMjPtmgmKVHx8wW7StCs0RlWPqMgYFhGQDrx/D5l3+orRl57sFjSRru3EcmrpsZAFfQQG0n1wSAfvQT1Kh5OcLJWiRrq3DTKjRAyKDIr/IVBO4b0969pzTaEyAXEJMUixSAOCUldyio3sxYFQPcGglaVD2vOFnLP4eO5hefLL0w4L6kBLDHfICtn7Gt+HiUbtIqOpaEgSAHdCV1AN7bEGg2aVFRc02jfLcQn8Az/ADj+rglTL/cBBGrttWvJz1YKyI13AGcIyKXALLIAUIHqGBBHvmgnaVqPxWISmEyIJRGZShPm6QbSXx/DnbNaL85WStErXVuGmVWiBkUGRXOFZQTuCRgH1oJmlRn+ktr/ANPF/WPD/OP6z/0P9/8As1J0ClKUClKUClKUClKUClKUCvJcDuaGq7xq8lGempYDvk4A/wA6i8jkexrvW2zHj850sSyA9iK9VRIuYSpGvKkkDI3Aycb/AE96tfDOKpMmpWGxIb6MO9aOLzq55ms+ktubjXxes9PF9JKHYoHbCgxqunQzebUHJ7fu+303zWI3tzg4jU+uoqw26mn5NRbOnz4+mO9br8RQHBYZrNHOD2IqZGbHadRMNE1mO4R9tc3GtOoiBGzqwpymF/i1kHce3qBg7kalpxGU3IVjsS+VxuuACB37btvjfCnJB2n819ra8odfEBcjBZpT8wLBY+tjOAV/2Z239B3rAlzdMw6isqeXVoTfGmTUVySfm6IO3ocbb1P0oIZbq5/gH7o8yjUufKGYq2l9yrMFAwAwGdqxte3ekkRxggdtDHJyu2zjtl9wCDgYwN6naUEXdXcwbyJ5cL3QsR5sOdnGcD90bnOQTXmzubkunURFUnzAKcrtJ+9rIO6R+n7/AOdS1KBSlKBSlKDR4rwSG5CidNYQsV3IwWieFvlIz5JXG/vnuBXJOerdY14+iDCpbcJVR3wqsQBv9BXaarHHfh5a3k5mm63nEYljWVlinETaoxMg2fSe1ByW+k6N9cMASl3xYQt7CW3vYJ4/tlJpf/xq3Q//AALjH/X8U/71qttx8PbVwdQk3vfG517i4wBkbfLgDy1g/wBWlv8AjDq3mifrmSLxD9EmbOs9P5c+YkHGxAoIXivDLi5sbYulpb3MNxby2qGYPHctHESI21IvmZTJsMkac57moe9lt2hhv7WFTGkV942xkbE3QklHi3jDnYxvnI2BBx5dhVzf4bQGLptPfth43jZruVngeNXUNCxPk8sjAjsdvYViufhXaPFHEGuk0LMrOk7iSZJn1zLM3+0V23INBq8y8NWSy4e/DjETbtDLZwyPgXMaW7YhUuc6jESQTn5d/Uiq9a2nfXaxGOFuDcUbpODmOVrn8ZSGzghy49vbbFdI4tydBPBDBmWFbcoYGhkaOSLRGYxpYb/KSPzqMuPhZaNDFErXMYiWVNUc7rJJHM+uVJW/fVm3IPvQcjjvjaypOnzPwu1tgP7c/Ci8OB7mSFR+dTXK9pLbycNito453ibjKBZH6akJcIpJYI2+3bFdJm+GtmxzpcANaEAPsvhFKQgbdsMQffNfLn4cW7lCJLqNo3uHVop2icG4k6ko1Jg4JHag5z8QhgcfYgKyxcGxj9w9UZ0n0/Ko+/zBezMASl5xbpv7Ca24hFLH9spJL+ldTvvhlazOryNct5YVlXrvpuRBvEbgf7VgRnJrYuPh9auMMJP66b0efcXBOTjb5N/loIX4ZPN+ODDF0Bd3xE3UzKX8U3lKaNh331enatvlr+u8a/66H/wSVI8J5HitpzNFNeDMkshiNw5gLy6ixMXy93J7dwDR+RoTdSXKy3aPKytIqXDJE5VAg1RjysNKgb0HEXuGXwCFW8PJwuzW8cEgx2h4kwlOR2ByFJ9ia6ZYdZeO3y28EMkejh4kLyaDEmhxmNQjazjVtlflG++05B8OLRFKgSFTZmzIL/8Ay5cv7fNlj5qf6vYesJlnvUk0wqxS5ZBIsK6U6gXAfbOc/wAR96Cv/GG1mUW81rjqS9WxbJIGi8TSrEjcaXRT/vVVOfrFIouORoAFit+DIm3yqsoUAe2wrsnGeBx3SxrLqxHNFMuk4/EjbUufcZ9KiOPfDu1vJjLN1hrEYlRJWWK4ETaoxMg2fSe1Bzp/n/8Autf+6rtlVj/V5a+L8T+NnrdfpdVvD+I06et0+3Ux61Z6BSlKBSlKBSlKBSleSaAzY71oTcXA7DNa3F73zaB+f1NaGcf+tqpOXz7Rbwx/D4peLBExuyXj4wp+YEfzqN4tc9eRYVcRpjLucDPsqZ7n19QMdq02vB/Ev5b1hlj19xt/aH+HpUOfxDJMeN4iY/tIrx6xO+lbkuraaaSO3kmZoGIlEiAKRuMoQB6jse4II2xXyzaSRxFbKSzZPfGFHdiT2H863p+FyM7C3dMY3Dg4B9MEb/rWxwfgckRctKMuNJ0p+6e4yTnFR7Tjvki+tV+MQsa5Jpims23b6oS94bPb/i6kZQcFo5Ooob+F+2/3H51ZeAcaa4QMmzKcMv8AaG5x+Rz9s+orV4dyZBBFLFCWCSnL923xgYydsDAH2FbfLnBlsiSju+dyG04yNs7DvW28YItE45mIRvaWyUn2ke9HWlztpNSgnv6/es9RUHFx6jH2qSSTIyK6Hj5qZK6rO1Pek1n1jT3SlKkvBSlKBSlKBSlKBSlKCE5n5m8GIQsMk8s8vTijQopZtDOSWchQAFP8qgeK/FeGCygujDKRNLJGYxjXG0WsSk4yCF6Z3HpvWX4g3aQ3HC5ZnWONLxtTuQqLm1lA1Mdh+dUrmnj/APSKx+HtWfNlxQqkTIwXVL4WO4JOkaDokO2T5jjOM0F45j+Ios5pk8LNLHBFHLNIjx4SOQkA6XYFvlPbNZ7TnSSa5lhhs5XjhmEck4liCLlVctpZg5AVwcAGuYcXlluYLm4Eugf0Tw2SeMKClwPOXjY/OgyGGVYHerVytexLxO913vRY3fltNcQE+q1jVTpZdbHJwNJG6D60Fk5W59F9IoFtPFHLHJJBKxQpKiSBDsrEo3mBAYdgayyc9RrxReHFH1smoSfuatDSaO3zaUJqrfDrjkK3gtrCTXZzwSXCwMV6tjKJVDxMFJ0IS5Ok9j98mIveKOOJ+IEEhQcZjjM/l6ejwwsWT5teQxY9sd96C+8xc/R2T3KSRsTb20dx8wHUV5TFhfYhhjf3FY7n4hIkyxdJ21XVpbagwxruIDOD9Qq6c++qqb8YOG9W/togN763NuT/AGY72G5P6BT+tQXDJWurKylDPE03GbJFkGCy9Lhy2+pdQIJDo/celB0dviYpysVtNLL424tEjVowXaBNbvqYhVXHod62+XviBFeywRxxuvWt5ZstgaDFP0HjI9w2dxttXN+XrhLaeB7iYBIuN8UWSaQqg1G10hnOyqWO/p32rJ8P+LQ209jJcyxwo1lf6WkYIp18TLLgtjuoyPcUHRuFc5SXN1LDFZymKGd4ZJ+rEEV0UN8hbWdmXsP3q9cxc9x2d5aWro7NdMAGHyx5kWNS23Ys4FVbkW6iHEr4G+MbtxC402muILMDCuH0leofX5SB+H96ifiZxGQXV7JFBJL4WPh3nBUJC0dwbtg5LZ8ysnyg9hmguk3xJjRwjwyBjxIWGNS/Myqyzf3CGXbvvWIfEhpHjS2s5Z3kFywCyxJhLe5NuzEyEDdgCBnO9c751uNPErkDZLae34kCN8qFtoiPf95j+VTXLXDZJJ+FCOZ7d24bNMzIqMWMtzHM6kOpGGMhO2/1oLqeflGcwuCOIR2JGoftJAh1/wB0dQbfSpXlfmBb62WdUKBmlXSSCcxytEe3uUJ/OuZ3d6niJLfWvXPMdvKIs/iGIJCxk099GFJ1dtqsvwi41A1ktus0RnWS7Zog6mRV8XIclc5Awy7/AFFBOWvOcbWl1dMjqlq9yrjZmbw5IYr276TgGomH4kSMkv8A7BcCWKOKYxmWHJt5FciUNrxt0zle+4+uKzBxqD+iuL2/Wi65l4swi1r1CuqRs6M5xgE5+lbPCeIxzy3zwSJKi8Ht0ZkYMquEmJUkdm+lBe+VOPte26ztA8Cvhow7oxeNkDK/kJwDq7HB27VM1WOROIRrw/hsTOgkks4SiEgM4SFSxUdzjIz96s9ApSlApSlApTNKBXk16r5WBTuL3fSklZvfb67elQM/FgT+K3cZ0jZVX+17mrnzHwPr6SvzAjP2ql8Y5NMUFw7kli4Ee/pq7n374xXM5+HkjJaZ673/ACuMGWk1iPj00bnnNE/ZgZ9Ns7e+3Yf8a0rrnvRGWYSyn1CR4VfqfUj7VktOXY0G/mPrn1NZ7i1RRsAMe3eq+MmOJ6mVrGCJjti5K56inEg8wfVnDDTqTGBp3wcHO31qzf0qrYZSCD+RFUW5hTOdKZ99Kg/rjNakfF3iJwcj61tvFbzvHEx92r8tNY9Z26SnEQex3/mK9vdev6j/ABqiW3Mqtv2P8x/mKmbPjynAY4+vpn61qmto7aZxxCwJd57H/nUvwLifm0N+VU65k05YfepC0uTrhYfvMo/mMVL4tppeJhozUia6dEFfa+CvtdYpClKUClKUClKUClKUGO4tlkUrIqup7hgGB/I7V8S1QHIVQdIXZQPIOy/3fpVN+KPN0/Do7aS3AIafEoK5JhWNpZMex0od6h354vJrmK1glijM97xBElMPUCQW0CyoNGoai2v5s0HR14dEAQI4wCNJGhcFR2BGNxudq+f0ZFq1dKLVkHVoXVkdjnGc1ze35q4hcQcMmjuIYvHN0mU23U0OqSM0gJkGQ3T+XbGe5rcn52uE6ymSMtHxa3tR5QCYH6Qfb387b+lBf4bNELMiIrNuxCgFj7sQN+/rQ2aYxoTGrVjSMas51Yx3zvmuVXvxNu4prbOgxNf30U50AaLaC4iiDZ9NKyEk/T0rd/0uv5zFFbywxyGPiUjM0IfX4e9a3ijA1KFyAMtQdJktkYqzKpK/KSoJX7E9q8JYRgACOMBW1KAgAVv4gMbH61VOY+aLiC34W+lI5Lq8soZ0OGCrMjGVVOe4IwD9K1fh/wAw316wmmaAxFrmOaAJpls5Y5QI0ZtWZCVznKjG1BdX4fEylWjjKs2pgUUhm/iIxgn618m4bE+NccbYGBlFOB7DI2H0qlHmG/kvpug0JggvILdoTGNbRvGjSy9UuMFdZOkKe36wlp8RL0vA7tCY7xeK9OMRYMBs1YoS+o9TOncECg6gvDYg2sRxhs51BF1Z984zXtrRDqyiHX8/lHn2x5vfYY3rk8vxOvEkhB0FZuFLNq0DC3j2ss6Z3+UmBhprZteeOIztKbfot4WHhbPD011XTXUKyy6XZ1EWlS2Bv8tB01uHxkkmOMkjScou6+x23Gw2+le0tUBBCqCq6VIUAhf4R7DbtVQ+IPEby3a2e1uIo0muLe3KNbiQhpZCDLq1jYDT5Menfeoa+5tv4ppj1oGitbmxt3Tw+GnMyx9STV1PwzmRiFAIGw3xuHR/Bpr6mhOpjGvSNWPbVjOK8wcOiQ6kjjVvdUUH67gVUecuOXgultrB4o2FnPcEvGJOoyOqJEMsoTJb5t+/atPhnHr66vXiNxBaCKGxkeJoVlZnniLSRq/UXsVIB83zfqF5Th0StqWOMNv5giht+++M75NeobGNFKpGiq2chVAByMHIAwap/L97fNxO4t57qJ4rZYWYC1CNKJkkIGeodGkqDnfP0qIv+drtL+VEntysd9bW62xiBmkilVGd1YOG8oZj8pHlyTtig6IeGx6430LmIMI8DAQMADgDtsMfrW1VB5cv7+9a4Zb63iCXF1EsfhQ7gRuyIxbqjP7pPl3x33zUdDxnibcPu7vxkGbZrsaPBDz+GZ1+bq+XVoB7HH1oOn0rnB4zxDqWMJvbdGubeWdpWtRpUARFYwplG41t5tW/tUdxfne/guL0CaB0sW4ahToYNyblVEhUh8x+bUwADd8em4dXNRXF+ZIbb9sWH+42D+eMVJTyhVLMcAbk/SqLxn4nwodERXP8T9vuAP8AHFReTmjHHep+2/4SMGG2W3pG4/b+W8PiNCwzErOO3tv+lZeFfEW2mfQxMTf2u2fvVAm5kRwwjxJK5OOmnqfoP8K98M+FV3OnUkdIGPZWBZiPc6T5f5mqvj8nlZLTrr7LTLxuNjrq3pP3djWQEZG9fWkA77Vw+/4XxHh583V0Ds8bMyfy7fYiteXnq5kXS7s+PT/l3qXbnWrGpp6o1eBFvWt4065xPnCCHI1am9h2z96rXE+MvcYzsvoo7D/OqFw2znuJhrV1UbklSBjPYZq1St6CqXm8rNf3bTqPlCz4/ExY53X1n5y+TZx9ajbwMfWtyWStGc1W1WUQ0J4CRUfLYk9qk3U5rG0hqXW0wxMQiZOEMN1qY5QjEt1HFN2Ox+/pWIt60snPUV1yHUggj3Fb65PjaGi+GLRMV7XHinL8sNu5bcK+lfqh9T+dT/L/AC9mG3ZttJV/5HA/4VL8MuUvLZSwyGA1D6j/AM6lUjAGB2HarvDxMe4vHXbnMvIv60t3D0K+0pVkhFKUoFKUoFKUoFKUoKvznwRrmWxXp64lnl63YgRPaSxHUD3BLgfnXOuXeUb6y8FNLbzzm1uuIB1QoZZI57ZIY5F1OMrlPfIFdtr5mg5vwfla5hteCRvGddtOXnAIPTVope5BwcF1G2a073kd3mnn8KDMeMW8scmldfhVMRdg3cJlX2rqtM0HJYeR7iWQJLEyxvJxwMxxhVuSnRbv64JH2qN4dyveQ2lr17OadmtOIQSxgxlllmuzNGz6nHlPfIziu2V8zQc+41yvceB4JCset7W74c0+kghEhiKyNk9wD7Vh5XsrxuJpPNaG2fozJfOpUW9y4ceHaJQ5LEDV5mGQDiukZpQcs4ny3cNfyJ4V3V+J2l3HcZj6SRRpGJcnVqD+Rlxp3qLs+Ub0vbRG2kUWS8YLSEp05vFK4hEOGJYnUMggYrs9KDjXEeRLuWxkQRMsq8N4Yse4z4i3dzJGMH5tLEe3mrTvuRLp1mhazdzdx8GMcmYyls9rAsU/Vy2VYKZB5dWQ31ruNKCrc/cLlnWzEKF+nxC0kfGPLGkmXY5PYCqtx3gV211dwpbSslzfWM6TBo+kscIi6mvL6gRobbTk429M9SpQc7+IvBpnuDJHayXSS2Fza6UKeSV5EeNn1sMJlfmGcY+1RfAOW5LS7U3XDmutNtw2OOVVhcQywQ6ZGUyMGXDad1GfJ9q6xSgq/BeGSJxXiEzIRFLHZiNtsOUSQPj7ah+tU7ifLNw1/ctHZOZZL61lhu/wgIoEEXV85bqAEK40gb59a6zSg55yLw5ra6nEvDpFklurthd6IcdF5DIgLa+pg4G2O5FZbXgM44PxGAxsJZW4iY02ywleQx43x5gw/Wr9Sg5px3gT9XhjzWD3sUNm8csYSJ9EpWILkSsFyNLVD8a5MuJp+I3iWjrMz8JksydHUjKKnXC4bAKgYI7HTtmux0oNOxvGl6muKSLRIyDXp/EUYxImlj5DnbODtuBXqXhkbjDxxsPYoDW1SsTET2b0wQ2SJ8iIv2UD/hWbFfaU1oeWXNa44dGNxGgOc/KO9bVfDSYg2qHM0+X04wFFVaY96nuZTiZvyqrXfElUhcFvfTglfuO4+9cZy93zWdVw6xXHDIy5rVkj3rP4ksPwgGY9gxKAj13x3qv8S4/NHIUKICPRfN6e9aceK1ukzziO0g6EV5EGRtWO143G6efZvXFbUd1FjZz+lZmLV7h6iYnpoTR4rdtbQJGc9/f696GaNd9WojtkbA1o3XFM+X/1+VevetGoY3EOl/DZiYpPbXt7dqulQPJtkIrWMAblQT9Sanq67iUmmGtZcjyrxfNa0FKUqSjFKUoFKUoFKUoFKUoKhzyga54WD2N44P2NpMDVW5a+G1nLJxWFYzGFlECEO7FITFDKygMxzllzk7/Wugcc4Cbia0kDhfDTmUjTnXmJ49Oc7fPnO/avnAuAG3mvJC4bxM4lA040YiWPSTnf5M5270FF4dwVE45J415o7t7hprObURHcWfTwbQDOj8PO4wG2B7d4f4pTNDxG7nBAjPDTbS7f/Uw3XTP/AO2GMf71XeTkKZrpJHuy1ul6bxIzGxlWQoV6Yl6m0ILE6dPbasnNfw/8cL0NLoF1DbRr5cmNreV5Qx38wJcDG2wO++wc04xFnx10Wfr2KcEFqwdgIRLHEZAFB0nVqOdQNXLgfJ1pHx65ZIsGKGGZPxJDpmmeYSNgtg5B7HYegFZr34WSO0gFyoguRY+JQw5djZhVHScONAYIM5DYqyHl2Rbu6uo5VV5reOJAU1CN49ZV28w1DLjy7du+9Bi4hyTHNeLdl2DK9s4XAxmBJ0Az3wfEkn+4KslYbJHWNBKweQKodgukM4HmYLk6QTk4ztWagUpSgUpSgUpSgUpSgUpSgUpSgUpSgUpSgUpSgV8Nfa+UFG5sXE33AqtXVgsuCQMr2OlSR6eoNWrnaIiRG9CMVWDJv+n8q4vmbpns6vh+9grKD4ms0K6lmGO37MA/qKqMtySSc7nufWr9xKIPGVNUK4jwxHsa3cS0Wid9veeNdPkA33JqTFkxAKk79qig1TPD7zCVvy+URuHnFqfSWm8DA71IcEsTJMin95gP514d8mpvkyDXdxD+1n9N611tMzEM5I8azP0drsrcIiqOygCtivK16rqqxqNOSmdzspSlZClKUClKUClKUClKUClKUClKUClKUClKUClKUClKUClKUHmSQKCT2AJO2dhv2FVZfijw8rK3VlCwjMpNrcro3VcHMXfzrt3wc9ql77xniIuh4Xw23V19Trdznp6fL2x3+tcx5t/qHMX/AGqH/wDi3oOj8U5ztLYyiaUqYRCZAI5GKiZisWNKnVqIIwM49cVkt+a7d7aW5DSCGHWZGeGWMqEQOx0OgdhgjcA1yjmfxXU4j4nw/X/9zaemH6X9bbTkMdXfvXQeahcDgt74swmbwtzkwq6x46bacByWBxjO9BMcT5ot7eCOeaTTHKUEZCOzOXGpQqKpckjfGM7Go27+JVhFHHI850SrIyFYZn8sbaZCwVCU0nYhgMVD8Y+XgP8A2iH/AMFJVKtHuBLH4RYWlxx3aVmVdPihk+UZJ7YGw+ooOsX3O1nCbUSTAeMIFvhXcS5KgYKKQo/ETdsd/oa93nOFrF4jqS6fC9LrDQ+V6v7LAC5fVnA053271xTmniMK21n0381twy1lthIpy0rXcTtnQCFIS2cbnfWN6tPOc6njVsyhzbkWHjSCunU1w7Weod9nGT9MUHWga+0pQKUpQKUpQQXN1j1ICR3Tzf51zhpQK7DJHqBB7EVyfnHgrW0hIHkb5T7b7iue/FOLM3jLH6r38M5EanHP6I65mHpVav7TLZFbsl77netKa5qvxUmvS2vMTHqjniwayQtivkzZNeFapncI0ekt1Gq+fDPgxebrEeVO3941RbCEu6qvdiAPuTiv0BwDhC20Kxr6Df6n3rdxcHtMm56j1Rubn9nj1HcpGvVKVfueKUpQKUpQKUpQKUpQKUpQKUpQKUpQKUpQKUpQKUpQKUpQKUpQKhL3k21mjuY5IyUu3V5x1HGt104OQ2V/ZrsuBtU3Sgg+K8l2tyZjPGWM4hEmJJF1CFi0WNLDTgknbGfWvdryjbR20tqquYZtfUVppXLB0CMNbuWAwB2IqZpQVdPhpYiIxCOTQWjYZuJ2ZGjDBDGzSExkB2HlIyDg5rds+TLSLpdOLT0o5Y087/JMQ0uct5mYjJY5P1qbpQQVtyRaRxSRLEdEsCQODJIcwIrKqAlsrgSPuMHfvXluRbMwzQmIlJ+l1MySFm6KqkXn1ahpEa4wfT6mp+lB8Ar7SlApSlApSlB8NaXFuFJcRmOQbHsfY+9b1eWNebVi0TWemYmazFo7hwvmXldonYdiM/mM7GqzaWEkkqwqMuxwB2ycZ/wrv/MPA1ukIIw4B0t7H6+4rkF5YyQTCRdpY3B/NT/wrn8uKeNfV/8AGenR4M/5mm4/yjt6f4b3oH7Md8bH6ZqC4nwiW2YLMhRj2z2I+ld/4Lxc3ECSqB51GfofUfrVf+IvDBcWrEgB4ssvucDcfpmp2Ti18POk/VBx8y3tPC8fRzn4fQ6r6AHcas/oprvi1+d+WuKi2uYpD2Vt/sRg12T/AE1iIypyPoc1ng3rEWifm8/iNZ8qz8NLNSqseeE9q1Zud/4RVj5QqfKFzpVBbneT0AoOdJfanlB5Qv1KoZ5snbsv8qzW/GLpuy08jyXalQEE1yRkgCt61eX98VnbO0jSseTSssslKUoFKUoFKUoFKUoFKUoFKUoFKUoFKUoFKUoFKUoFKUoFKUoFKUoFKUoFKUoFat/FIyEROEf0JXUPzFKV5tG40zE6nauXfAr6XIe4jx9AwH6D/OohvhjI2S913/hi/wA2pSov5HDM7mN/eZn+0r87mrGqzr7RCzcvcDNpCIlZnGScsADuc9hWPjHLrXCspYjUCNjg4NfKVJjHWI8Y6RbXtNvKe1Sb4NKf9q/8j/hWe0+EhjORcsPpo/yalK0zxcXySI5eb/b+k7Y8jhf2snU2wPJp/M7nJr7NyQpOxxSlbaY60jUf9+6Pe03ncvUHJSqdzmpKDl2Nf3RSletPOm7Hw2MdlFZ1iA7AUpXpl6xX2lKBSlK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s://s-media-cache-ak0.pinimg.com/736x/2e/27/12/2e27129e54e949a8c6177320ba8c135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600200"/>
            <a:ext cx="7830827"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43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2514600"/>
          </a:xfrm>
        </p:spPr>
        <p:txBody>
          <a:bodyPr/>
          <a:lstStyle/>
          <a:p>
            <a:r>
              <a:rPr lang="en-US" dirty="0"/>
              <a:t>Being a Role Model</a:t>
            </a:r>
          </a:p>
        </p:txBody>
      </p:sp>
      <p:sp>
        <p:nvSpPr>
          <p:cNvPr id="7" name="Content Placeholder 4"/>
          <p:cNvSpPr>
            <a:spLocks noGrp="1"/>
          </p:cNvSpPr>
          <p:nvPr>
            <p:ph idx="1"/>
          </p:nvPr>
        </p:nvSpPr>
        <p:spPr>
          <a:xfrm>
            <a:off x="1142716" y="533400"/>
            <a:ext cx="3657600" cy="5714999"/>
          </a:xfrm>
        </p:spPr>
        <p:txBody>
          <a:bodyPr anchor="t">
            <a:normAutofit fontScale="92500" lnSpcReduction="20000"/>
          </a:bodyPr>
          <a:lstStyle/>
          <a:p>
            <a:r>
              <a:rPr lang="en-US" dirty="0"/>
              <a:t>Your class is a mirror of yourself!</a:t>
            </a:r>
          </a:p>
          <a:p>
            <a:endParaRPr lang="en-US" dirty="0"/>
          </a:p>
          <a:p>
            <a:r>
              <a:rPr lang="en-US" dirty="0"/>
              <a:t>Be the person you want your students to be.</a:t>
            </a:r>
          </a:p>
          <a:p>
            <a:endParaRPr lang="en-US" dirty="0"/>
          </a:p>
          <a:p>
            <a:r>
              <a:rPr lang="en-US" dirty="0"/>
              <a:t>Teacher’s mask</a:t>
            </a:r>
          </a:p>
          <a:p>
            <a:endParaRPr lang="en-US" dirty="0"/>
          </a:p>
          <a:p>
            <a:r>
              <a:rPr lang="en-US" dirty="0"/>
              <a:t>It’s all about attitude:</a:t>
            </a:r>
          </a:p>
          <a:p>
            <a:pPr lvl="1"/>
            <a:r>
              <a:rPr lang="en-US" dirty="0"/>
              <a:t>Fake it, until you make it!</a:t>
            </a:r>
          </a:p>
          <a:p>
            <a:pPr lvl="1"/>
            <a:r>
              <a:rPr lang="en-US" dirty="0"/>
              <a:t>Energy</a:t>
            </a:r>
          </a:p>
          <a:p>
            <a:pPr lvl="1"/>
            <a:r>
              <a:rPr lang="en-US" dirty="0"/>
              <a:t>Motivation</a:t>
            </a:r>
          </a:p>
          <a:p>
            <a:pPr lvl="1"/>
            <a:r>
              <a:rPr lang="en-US" dirty="0"/>
              <a:t>Positivity</a:t>
            </a:r>
          </a:p>
          <a:p>
            <a:pPr lvl="1"/>
            <a:r>
              <a:rPr lang="en-US" dirty="0"/>
              <a:t>Passion</a:t>
            </a:r>
          </a:p>
          <a:p>
            <a:pPr lvl="1"/>
            <a:r>
              <a:rPr lang="en-US" dirty="0"/>
              <a:t>Enjoyment</a:t>
            </a:r>
          </a:p>
          <a:p>
            <a:pPr marL="0" indent="0">
              <a:buNone/>
            </a:pPr>
            <a:endParaRPr lang="en-US" dirty="0"/>
          </a:p>
        </p:txBody>
      </p:sp>
      <p:sp>
        <p:nvSpPr>
          <p:cNvPr id="9" name="TextBox 8"/>
          <p:cNvSpPr txBox="1"/>
          <p:nvPr/>
        </p:nvSpPr>
        <p:spPr>
          <a:xfrm>
            <a:off x="5257800" y="4838699"/>
            <a:ext cx="3657600" cy="1446550"/>
          </a:xfrm>
          <a:prstGeom prst="rect">
            <a:avLst/>
          </a:prstGeom>
          <a:ln>
            <a:solidFill>
              <a:srgbClr val="92D050"/>
            </a:solidFill>
          </a:ln>
          <a:effectLst>
            <a:glow rad="228600">
              <a:schemeClr val="bg1">
                <a:alpha val="40000"/>
              </a:schemeClr>
            </a:glow>
          </a:effectLst>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2400" b="1" i="1" dirty="0"/>
              <a:t>“If you hate teaching it,</a:t>
            </a:r>
          </a:p>
          <a:p>
            <a:pPr algn="ctr"/>
            <a:r>
              <a:rPr lang="en-CA" sz="2400" b="1" i="1" dirty="0"/>
              <a:t>your students won’t like learning it!”</a:t>
            </a:r>
          </a:p>
          <a:p>
            <a:pPr algn="ctr"/>
            <a:r>
              <a:rPr lang="en-CA" sz="1400" b="1" dirty="0"/>
              <a:t>-George E.K. Whitehead</a:t>
            </a:r>
          </a:p>
        </p:txBody>
      </p:sp>
      <p:pic>
        <p:nvPicPr>
          <p:cNvPr id="3074" name="Picture 2" descr="https://chadhyams.files.wordpress.com/2012/08/business-man-with-superman-shadow.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478" y="2374336"/>
            <a:ext cx="2554122" cy="24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1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04667" cy="1981200"/>
          </a:xfrm>
        </p:spPr>
        <p:txBody>
          <a:bodyPr/>
          <a:lstStyle/>
          <a:p>
            <a:r>
              <a:rPr lang="en-US" dirty="0"/>
              <a:t>Reflection</a:t>
            </a:r>
          </a:p>
        </p:txBody>
      </p:sp>
      <p:sp>
        <p:nvSpPr>
          <p:cNvPr id="3" name="Content Placeholder 2"/>
          <p:cNvSpPr>
            <a:spLocks noGrp="1"/>
          </p:cNvSpPr>
          <p:nvPr>
            <p:ph idx="1"/>
          </p:nvPr>
        </p:nvSpPr>
        <p:spPr>
          <a:xfrm>
            <a:off x="990600" y="2590800"/>
            <a:ext cx="8153400" cy="4038600"/>
          </a:xfrm>
        </p:spPr>
        <p:txBody>
          <a:bodyPr>
            <a:normAutofit/>
          </a:bodyPr>
          <a:lstStyle/>
          <a:p>
            <a:r>
              <a:rPr lang="en-US" dirty="0"/>
              <a:t>Do you come to class looking motivated to teach?</a:t>
            </a:r>
          </a:p>
          <a:p>
            <a:endParaRPr lang="en-US" dirty="0"/>
          </a:p>
          <a:p>
            <a:r>
              <a:rPr lang="en-US" dirty="0"/>
              <a:t>During your lesson  do you continue to appear positive </a:t>
            </a:r>
            <a:r>
              <a:rPr lang="en-US"/>
              <a:t>and motivated?</a:t>
            </a:r>
            <a:endParaRPr lang="en-US" dirty="0"/>
          </a:p>
          <a:p>
            <a:endParaRPr lang="en-US" dirty="0"/>
          </a:p>
          <a:p>
            <a:r>
              <a:rPr lang="en-US" dirty="0"/>
              <a:t>Does it appear like you really enjoy what you are doing?</a:t>
            </a:r>
          </a:p>
          <a:p>
            <a:endParaRPr lang="en-US" dirty="0"/>
          </a:p>
          <a:p>
            <a:endParaRPr lang="en-US" dirty="0"/>
          </a:p>
          <a:p>
            <a:endParaRPr lang="en-US" dirty="0"/>
          </a:p>
          <a:p>
            <a:endParaRPr lang="en-US" dirty="0"/>
          </a:p>
        </p:txBody>
      </p:sp>
      <p:pic>
        <p:nvPicPr>
          <p:cNvPr id="4" name="Picture 10" descr="thinker%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1300"/>
            <a:ext cx="981329" cy="1258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bs.twimg.com/media/CfuT0tnUEAAMuE_.jpg">
            <a:hlinkClick r:id="rId2" action="ppaction://hlinkfile"/>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000" r="4000" b="16164"/>
          <a:stretch/>
        </p:blipFill>
        <p:spPr bwMode="auto">
          <a:xfrm>
            <a:off x="1828800" y="533400"/>
            <a:ext cx="6629400" cy="566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3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n>
                  <a:solidFill>
                    <a:schemeClr val="tx1"/>
                  </a:solidFill>
                </a:ln>
                <a:solidFill>
                  <a:schemeClr val="tx2"/>
                </a:solidFill>
              </a:rPr>
              <a:t>Extrinsic Motivation</a:t>
            </a:r>
          </a:p>
        </p:txBody>
      </p:sp>
      <p:sp>
        <p:nvSpPr>
          <p:cNvPr id="3" name="Text Placeholder 2"/>
          <p:cNvSpPr>
            <a:spLocks noGrp="1"/>
          </p:cNvSpPr>
          <p:nvPr>
            <p:ph type="body" idx="1"/>
          </p:nvPr>
        </p:nvSpPr>
        <p:spPr/>
        <p:txBody>
          <a:bodyPr/>
          <a:lstStyle/>
          <a:p>
            <a:r>
              <a:rPr lang="en-US" dirty="0"/>
              <a:t>Outside-in</a:t>
            </a:r>
          </a:p>
        </p:txBody>
      </p:sp>
    </p:spTree>
    <p:extLst>
      <p:ext uri="{BB962C8B-B14F-4D97-AF65-F5344CB8AC3E}">
        <p14:creationId xmlns:p14="http://schemas.microsoft.com/office/powerpoint/2010/main" val="2488600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0600" y="152400"/>
            <a:ext cx="7704667" cy="1981200"/>
          </a:xfrm>
        </p:spPr>
        <p:txBody>
          <a:bodyPr>
            <a:normAutofit/>
          </a:bodyPr>
          <a:lstStyle/>
          <a:p>
            <a:r>
              <a:rPr lang="en-US" altLang="ko-KR" dirty="0"/>
              <a:t>Getting started</a:t>
            </a:r>
            <a:endParaRPr lang="ko-KR" altLang="en-US" dirty="0"/>
          </a:p>
        </p:txBody>
      </p:sp>
      <p:sp>
        <p:nvSpPr>
          <p:cNvPr id="3" name="내용 개체 틀 2"/>
          <p:cNvSpPr>
            <a:spLocks noGrp="1"/>
          </p:cNvSpPr>
          <p:nvPr>
            <p:ph idx="1"/>
          </p:nvPr>
        </p:nvSpPr>
        <p:spPr>
          <a:xfrm>
            <a:off x="990600" y="1676400"/>
            <a:ext cx="7704667" cy="3332816"/>
          </a:xfrm>
        </p:spPr>
        <p:txBody>
          <a:bodyPr/>
          <a:lstStyle/>
          <a:p>
            <a:r>
              <a:rPr lang="en-US" altLang="ko-KR" dirty="0"/>
              <a:t>What do you think are the biggest reasons for student demotivation in English class?</a:t>
            </a:r>
          </a:p>
          <a:p>
            <a:endParaRPr lang="en-US" altLang="ko-KR" dirty="0"/>
          </a:p>
          <a:p>
            <a:pPr lvl="1"/>
            <a:r>
              <a:rPr lang="en-US" altLang="ko-KR" dirty="0"/>
              <a:t>With your group make a list. </a:t>
            </a:r>
            <a:endParaRPr lang="ko-KR" altLang="en-US" dirty="0"/>
          </a:p>
        </p:txBody>
      </p:sp>
      <p:pic>
        <p:nvPicPr>
          <p:cNvPr id="1030" name="Picture 6" descr="관련 이미지"/>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3395" y="4552949"/>
            <a:ext cx="4672399" cy="23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61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5715000"/>
          </a:xfrm>
        </p:spPr>
        <p:txBody>
          <a:bodyPr/>
          <a:lstStyle/>
          <a:p>
            <a:r>
              <a:rPr lang="en-US" dirty="0"/>
              <a:t>Reward Systems</a:t>
            </a:r>
          </a:p>
        </p:txBody>
      </p:sp>
      <p:pic>
        <p:nvPicPr>
          <p:cNvPr id="5124" name="Picture 4" descr="http://pm1.narvii.com/5771/8828ee6ca21c5fceb19d9124d38228c01e76e636_hq.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12" t="27083" r="15657"/>
          <a:stretch/>
        </p:blipFill>
        <p:spPr bwMode="auto">
          <a:xfrm>
            <a:off x="1066800" y="1783565"/>
            <a:ext cx="4876800" cy="383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6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67400" y="177605"/>
            <a:ext cx="2819400" cy="3276600"/>
          </a:xfrm>
        </p:spPr>
        <p:txBody>
          <a:bodyPr/>
          <a:lstStyle/>
          <a:p>
            <a:r>
              <a:rPr lang="en-US" dirty="0"/>
              <a:t>Reward Systems</a:t>
            </a:r>
          </a:p>
        </p:txBody>
      </p:sp>
      <p:sp>
        <p:nvSpPr>
          <p:cNvPr id="7" name="Content Placeholder 4"/>
          <p:cNvSpPr>
            <a:spLocks noGrp="1"/>
          </p:cNvSpPr>
          <p:nvPr>
            <p:ph idx="1"/>
          </p:nvPr>
        </p:nvSpPr>
        <p:spPr>
          <a:xfrm>
            <a:off x="1737070" y="685800"/>
            <a:ext cx="3657600" cy="5714999"/>
          </a:xfrm>
        </p:spPr>
        <p:txBody>
          <a:bodyPr anchor="t"/>
          <a:lstStyle/>
          <a:p>
            <a:r>
              <a:rPr lang="en-US" dirty="0"/>
              <a:t>The more often the reward, the worse.</a:t>
            </a:r>
          </a:p>
          <a:p>
            <a:endParaRPr lang="en-US" dirty="0"/>
          </a:p>
          <a:p>
            <a:r>
              <a:rPr lang="en-US" dirty="0"/>
              <a:t>It is important to create a long term goal system.</a:t>
            </a:r>
          </a:p>
          <a:p>
            <a:pPr marL="0" indent="0">
              <a:buNone/>
            </a:pPr>
            <a:endParaRPr lang="en-US" dirty="0"/>
          </a:p>
        </p:txBody>
      </p:sp>
      <p:pic>
        <p:nvPicPr>
          <p:cNvPr id="5" name="Picture 3" descr="C:\Users\P201\Desktop\the_jelly_bean_factory_gourmet_beans_900g1.jpg"/>
          <p:cNvPicPr>
            <a:picLocks noChangeAspect="1" noChangeArrowheads="1"/>
          </p:cNvPicPr>
          <p:nvPr/>
        </p:nvPicPr>
        <p:blipFill rotWithShape="1">
          <a:blip r:embed="rId2">
            <a:extLst>
              <a:ext uri="{28A0092B-C50C-407E-A947-70E740481C1C}">
                <a14:useLocalDpi xmlns:a14="http://schemas.microsoft.com/office/drawing/2010/main" val="0"/>
              </a:ext>
            </a:extLst>
          </a:blip>
          <a:srcRect l="26944" t="12698" r="25000" b="10246"/>
          <a:stretch/>
        </p:blipFill>
        <p:spPr bwMode="auto">
          <a:xfrm>
            <a:off x="6999659" y="3247365"/>
            <a:ext cx="1687141" cy="2440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P201\Desktop\muscat nandos rew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397" y="3247365"/>
            <a:ext cx="2133600" cy="25349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P201\Desktop\sbux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37" y="33147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18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7644" y="364091"/>
            <a:ext cx="2819400" cy="4267200"/>
          </a:xfrm>
        </p:spPr>
        <p:txBody>
          <a:bodyPr/>
          <a:lstStyle/>
          <a:p>
            <a:r>
              <a:rPr lang="en-US" dirty="0"/>
              <a:t>Types of Rewards</a:t>
            </a:r>
          </a:p>
        </p:txBody>
      </p:sp>
      <p:sp>
        <p:nvSpPr>
          <p:cNvPr id="7" name="Content Placeholder 4"/>
          <p:cNvSpPr>
            <a:spLocks noGrp="1"/>
          </p:cNvSpPr>
          <p:nvPr>
            <p:ph idx="1"/>
          </p:nvPr>
        </p:nvSpPr>
        <p:spPr>
          <a:xfrm>
            <a:off x="2514600" y="572604"/>
            <a:ext cx="3657599" cy="2895600"/>
          </a:xfrm>
        </p:spPr>
        <p:txBody>
          <a:bodyPr anchor="t"/>
          <a:lstStyle/>
          <a:p>
            <a:r>
              <a:rPr lang="en-US" dirty="0"/>
              <a:t>Candy</a:t>
            </a:r>
          </a:p>
          <a:p>
            <a:r>
              <a:rPr lang="en-US" dirty="0"/>
              <a:t>Extra points</a:t>
            </a:r>
          </a:p>
          <a:p>
            <a:r>
              <a:rPr lang="en-US" dirty="0"/>
              <a:t>Time</a:t>
            </a:r>
          </a:p>
          <a:p>
            <a:r>
              <a:rPr lang="en-US" dirty="0"/>
              <a:t>Coupons</a:t>
            </a:r>
          </a:p>
          <a:p>
            <a:r>
              <a:rPr lang="en-US" dirty="0"/>
              <a:t> Bomb Jar</a:t>
            </a:r>
          </a:p>
          <a:p>
            <a:pPr marL="0" indent="0">
              <a:buNone/>
            </a:pPr>
            <a:endParaRPr lang="en-US" dirty="0"/>
          </a:p>
        </p:txBody>
      </p:sp>
      <p:pic>
        <p:nvPicPr>
          <p:cNvPr id="9" name="Picture 2" descr="C:\Users\P201\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643" y="3676716"/>
            <a:ext cx="2062937" cy="31113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media-cache-ec0.pinimg.com/736x/5e/61/5b/5e615bd40ff09f61c94953cf66aa2d8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1762" y="3546688"/>
            <a:ext cx="2435435" cy="324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870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Better than Rewards…</a:t>
            </a:r>
          </a:p>
        </p:txBody>
      </p:sp>
      <p:sp>
        <p:nvSpPr>
          <p:cNvPr id="3" name="Content Placeholder 2"/>
          <p:cNvSpPr>
            <a:spLocks noGrp="1"/>
          </p:cNvSpPr>
          <p:nvPr>
            <p:ph idx="1"/>
          </p:nvPr>
        </p:nvSpPr>
        <p:spPr>
          <a:xfrm>
            <a:off x="982133" y="2286000"/>
            <a:ext cx="7704667" cy="1905000"/>
          </a:xfrm>
        </p:spPr>
        <p:txBody>
          <a:bodyPr/>
          <a:lstStyle/>
          <a:p>
            <a:r>
              <a:rPr lang="en-US" dirty="0"/>
              <a:t>Enjoying the process.</a:t>
            </a:r>
          </a:p>
          <a:p>
            <a:r>
              <a:rPr lang="en-US" dirty="0"/>
              <a:t>Feeling rewarded from the process itself.</a:t>
            </a:r>
          </a:p>
          <a:p>
            <a:r>
              <a:rPr lang="en-US" dirty="0"/>
              <a:t>A sense of accomplishment. </a:t>
            </a:r>
          </a:p>
        </p:txBody>
      </p:sp>
      <p:pic>
        <p:nvPicPr>
          <p:cNvPr id="4" name="Picture 2" descr="http://izquotes.com/quotes-pictures/quote-punishment-and-reward-proceed-from-basically-the-same-psychological-model-one-that-conceives-of-alfie-kohn-244569.jpg"/>
          <p:cNvPicPr>
            <a:picLocks noChangeAspect="1" noChangeArrowheads="1"/>
          </p:cNvPicPr>
          <p:nvPr/>
        </p:nvPicPr>
        <p:blipFill rotWithShape="1">
          <a:blip r:embed="rId2">
            <a:extLst>
              <a:ext uri="{28A0092B-C50C-407E-A947-70E740481C1C}">
                <a14:useLocalDpi xmlns:a14="http://schemas.microsoft.com/office/drawing/2010/main" val="0"/>
              </a:ext>
            </a:extLst>
          </a:blip>
          <a:srcRect l="31016" t="15908" r="1604" b="15910"/>
          <a:stretch/>
        </p:blipFill>
        <p:spPr bwMode="auto">
          <a:xfrm>
            <a:off x="3581400" y="4876800"/>
            <a:ext cx="3505200" cy="16691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84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fiekohn.org/wp-content/uploads/2014/0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12226"/>
            <a:ext cx="3745774" cy="3745774"/>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914400" y="381000"/>
            <a:ext cx="6096000" cy="3886200"/>
          </a:xfrm>
          <a:prstGeom prst="wedgeEllipseCallout">
            <a:avLst>
              <a:gd name="adj1" fmla="val 54594"/>
              <a:gd name="adj2" fmla="val 64164"/>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In short, good values have to be grown from the inside out. Attempts to short-circuit this process by dangling rewards in front of children are at best ineffective, and at worst counterproductive. </a:t>
            </a:r>
            <a:endParaRPr lang="en-US" sz="2000" dirty="0"/>
          </a:p>
        </p:txBody>
      </p:sp>
    </p:spTree>
    <p:extLst>
      <p:ext uri="{BB962C8B-B14F-4D97-AF65-F5344CB8AC3E}">
        <p14:creationId xmlns:p14="http://schemas.microsoft.com/office/powerpoint/2010/main" val="477262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5715000"/>
          </a:xfrm>
        </p:spPr>
        <p:txBody>
          <a:bodyPr/>
          <a:lstStyle/>
          <a:p>
            <a:r>
              <a:rPr lang="en-US" dirty="0"/>
              <a:t>Keys to Motivating Language Learners</a:t>
            </a:r>
          </a:p>
        </p:txBody>
      </p:sp>
      <p:sp>
        <p:nvSpPr>
          <p:cNvPr id="7" name="Content Placeholder 4"/>
          <p:cNvSpPr>
            <a:spLocks noGrp="1"/>
          </p:cNvSpPr>
          <p:nvPr>
            <p:ph idx="1"/>
          </p:nvPr>
        </p:nvSpPr>
        <p:spPr>
          <a:xfrm>
            <a:off x="1219200" y="457200"/>
            <a:ext cx="3657600" cy="5943599"/>
          </a:xfrm>
        </p:spPr>
        <p:txBody>
          <a:bodyPr anchor="t">
            <a:normAutofit/>
          </a:bodyPr>
          <a:lstStyle/>
          <a:p>
            <a:pPr marL="457200" lvl="1" indent="0">
              <a:buNone/>
            </a:pPr>
            <a:endParaRPr lang="en-US" dirty="0"/>
          </a:p>
          <a:p>
            <a:pPr lvl="1"/>
            <a:endParaRPr lang="en-US" dirty="0"/>
          </a:p>
          <a:p>
            <a:r>
              <a:rPr lang="en-US" dirty="0"/>
              <a:t>You don’t have to scare your students into being motivated!</a:t>
            </a:r>
          </a:p>
          <a:p>
            <a:endParaRPr lang="en-US" dirty="0"/>
          </a:p>
          <a:p>
            <a:r>
              <a:rPr lang="en-US" dirty="0"/>
              <a:t>Guide them through positivity!</a:t>
            </a:r>
          </a:p>
        </p:txBody>
      </p:sp>
      <p:pic>
        <p:nvPicPr>
          <p:cNvPr id="4098" name="Picture 2" descr="http://bacfreedom.com/images/1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5273574"/>
            <a:ext cx="2700780" cy="142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1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Reflection</a:t>
            </a:r>
            <a:endParaRPr lang="ko-KR" altLang="en-US" dirty="0"/>
          </a:p>
        </p:txBody>
      </p:sp>
      <p:sp>
        <p:nvSpPr>
          <p:cNvPr id="3" name="내용 개체 틀 2"/>
          <p:cNvSpPr>
            <a:spLocks noGrp="1"/>
          </p:cNvSpPr>
          <p:nvPr>
            <p:ph idx="1"/>
          </p:nvPr>
        </p:nvSpPr>
        <p:spPr>
          <a:xfrm>
            <a:off x="1066800" y="2133600"/>
            <a:ext cx="7704667" cy="3332816"/>
          </a:xfrm>
        </p:spPr>
        <p:txBody>
          <a:bodyPr/>
          <a:lstStyle/>
          <a:p>
            <a:r>
              <a:rPr lang="en-US" altLang="ko-KR" dirty="0"/>
              <a:t>Based on what we discussed today and last class what are some of the things you need to keep in mind in order to motivate students?</a:t>
            </a:r>
          </a:p>
          <a:p>
            <a:endParaRPr lang="en-US" altLang="ko-KR" dirty="0"/>
          </a:p>
          <a:p>
            <a:r>
              <a:rPr lang="en-US" altLang="ko-KR" dirty="0"/>
              <a:t>What do you think you are already good at? What do you think you need to work on?</a:t>
            </a:r>
            <a:endParaRPr lang="ko-KR" altLang="en-US" dirty="0"/>
          </a:p>
        </p:txBody>
      </p:sp>
    </p:spTree>
    <p:extLst>
      <p:ext uri="{BB962C8B-B14F-4D97-AF65-F5344CB8AC3E}">
        <p14:creationId xmlns:p14="http://schemas.microsoft.com/office/powerpoint/2010/main" val="48433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95034" cy="610820"/>
          </a:xfrm>
        </p:spPr>
        <p:txBody>
          <a:bodyPr>
            <a:normAutofit fontScale="90000"/>
          </a:bodyPr>
          <a:lstStyle/>
          <a:p>
            <a:r>
              <a:rPr lang="en-US" b="1" dirty="0">
                <a:effectLst>
                  <a:outerShdw blurRad="38100" dist="38100" dir="2700000" algn="tl">
                    <a:srgbClr val="000000">
                      <a:alpha val="43137"/>
                    </a:srgbClr>
                  </a:outerShdw>
                </a:effectLst>
              </a:rPr>
              <a:t>References</a:t>
            </a:r>
          </a:p>
        </p:txBody>
      </p:sp>
      <p:sp>
        <p:nvSpPr>
          <p:cNvPr id="3" name="Content Placeholder 2"/>
          <p:cNvSpPr>
            <a:spLocks noGrp="1"/>
          </p:cNvSpPr>
          <p:nvPr>
            <p:ph idx="1"/>
          </p:nvPr>
        </p:nvSpPr>
        <p:spPr>
          <a:xfrm>
            <a:off x="1066800" y="1447800"/>
            <a:ext cx="7704667" cy="3962400"/>
          </a:xfrm>
        </p:spPr>
        <p:txBody>
          <a:bodyPr>
            <a:normAutofit fontScale="55000" lnSpcReduction="20000"/>
          </a:bodyPr>
          <a:lstStyle/>
          <a:p>
            <a:pPr>
              <a:buNone/>
            </a:pPr>
            <a:r>
              <a:rPr lang="en-US" dirty="0" err="1"/>
              <a:t>Greenier</a:t>
            </a:r>
            <a:r>
              <a:rPr lang="en-US" dirty="0"/>
              <a:t>, V. &amp; Whitehead, G. (2016). Towards a Model of Teacher Leadership in ELT: Authentic Leadership in Classroom Practice. </a:t>
            </a:r>
            <a:r>
              <a:rPr lang="en-US" i="1" dirty="0"/>
              <a:t>RELC Journal, 1-17</a:t>
            </a:r>
            <a:r>
              <a:rPr lang="en-US" dirty="0"/>
              <a:t>. DOI: </a:t>
            </a:r>
            <a:r>
              <a:rPr lang="en-US" i="1" dirty="0"/>
              <a:t>10.1177/0033688216631203. </a:t>
            </a:r>
            <a:endParaRPr lang="en-US" dirty="0"/>
          </a:p>
          <a:p>
            <a:pPr>
              <a:buNone/>
            </a:pPr>
            <a:endParaRPr lang="en-US" dirty="0"/>
          </a:p>
          <a:p>
            <a:pPr>
              <a:buNone/>
            </a:pPr>
            <a:r>
              <a:rPr lang="en-US" dirty="0"/>
              <a:t>Johnson, L.S. (2008). Relationship of instructional methods to student engagement in two public high schools. </a:t>
            </a:r>
            <a:r>
              <a:rPr lang="en-US" i="1" dirty="0"/>
              <a:t>American Secondary Education</a:t>
            </a:r>
            <a:r>
              <a:rPr lang="en-US" dirty="0"/>
              <a:t>, 36(2), 69-87. </a:t>
            </a:r>
          </a:p>
          <a:p>
            <a:pPr>
              <a:buNone/>
            </a:pPr>
            <a:endParaRPr lang="en-US" dirty="0"/>
          </a:p>
          <a:p>
            <a:pPr>
              <a:buNone/>
            </a:pPr>
            <a:r>
              <a:rPr lang="en-US" dirty="0"/>
              <a:t>Kohn, A. (1994). </a:t>
            </a:r>
            <a:r>
              <a:rPr lang="en-US" i="1" dirty="0"/>
              <a:t>The risks of rewards</a:t>
            </a:r>
            <a:r>
              <a:rPr lang="en-US" dirty="0"/>
              <a:t>. Urbana: ERIC Clearinghouse on Elementary and Early Childhood Education, University of Illinois.</a:t>
            </a:r>
          </a:p>
          <a:p>
            <a:pPr>
              <a:buNone/>
            </a:pPr>
            <a:endParaRPr lang="en-US" dirty="0"/>
          </a:p>
          <a:p>
            <a:pPr>
              <a:buNone/>
            </a:pPr>
            <a:r>
              <a:rPr lang="en-US" dirty="0" err="1"/>
              <a:t>Renandya</a:t>
            </a:r>
            <a:r>
              <a:rPr lang="en-US" dirty="0"/>
              <a:t>, W. (2014). Effective strategies for motivating L2 learners. </a:t>
            </a:r>
            <a:r>
              <a:rPr lang="en-US" i="1" dirty="0"/>
              <a:t>Paper presented at KAPEE International conference </a:t>
            </a:r>
            <a:r>
              <a:rPr lang="en-US" i="1" dirty="0" err="1"/>
              <a:t>Chuncheon</a:t>
            </a:r>
            <a:r>
              <a:rPr lang="en-US" i="1" dirty="0"/>
              <a:t> National </a:t>
            </a:r>
            <a:r>
              <a:rPr lang="en-US" i="1" dirty="0" err="1"/>
              <a:t>Univeristy</a:t>
            </a:r>
            <a:r>
              <a:rPr lang="en-US" i="1" dirty="0"/>
              <a:t> of Education</a:t>
            </a:r>
            <a:r>
              <a:rPr lang="en-US" dirty="0"/>
              <a:t>, </a:t>
            </a:r>
            <a:r>
              <a:rPr lang="en-US" dirty="0" err="1"/>
              <a:t>Chuncheon</a:t>
            </a:r>
            <a:r>
              <a:rPr lang="en-US" dirty="0"/>
              <a:t>, South Korea.</a:t>
            </a:r>
          </a:p>
          <a:p>
            <a:pPr>
              <a:buNone/>
            </a:pPr>
            <a:endParaRPr lang="en-US" dirty="0"/>
          </a:p>
          <a:p>
            <a:pPr>
              <a:buNone/>
            </a:pPr>
            <a:r>
              <a:rPr lang="en-US" dirty="0"/>
              <a:t>Sanders, T. (2005). </a:t>
            </a:r>
            <a:r>
              <a:rPr lang="en-US" i="1" dirty="0"/>
              <a:t>The likeability factor: How to boost your L-factor &amp; achieve your life's dreams</a:t>
            </a:r>
            <a:r>
              <a:rPr lang="en-US" dirty="0"/>
              <a:t>. New York: Crown.</a:t>
            </a:r>
          </a:p>
          <a:p>
            <a:pPr>
              <a:buNone/>
            </a:pPr>
            <a:endParaRPr lang="en-US" dirty="0"/>
          </a:p>
          <a:p>
            <a:pPr>
              <a:buNone/>
            </a:pPr>
            <a:r>
              <a:rPr lang="en-CA" dirty="0"/>
              <a:t>Whitehead, G., &amp; </a:t>
            </a:r>
            <a:r>
              <a:rPr lang="en-CA" dirty="0" err="1"/>
              <a:t>Greenier</a:t>
            </a:r>
            <a:r>
              <a:rPr lang="en-CA" dirty="0"/>
              <a:t>, V. (2019). Beyond good teaching practices: Exploring learners' views of teacher leadership in English language classrooms. </a:t>
            </a:r>
            <a:r>
              <a:rPr lang="en-CA" i="1" dirty="0"/>
              <a:t>TESOL Quarterly. </a:t>
            </a:r>
            <a:r>
              <a:rPr lang="en-CA" dirty="0" err="1"/>
              <a:t>doi</a:t>
            </a:r>
            <a:r>
              <a:rPr lang="en-CA"/>
              <a:t>: https://doi.org/10.1002/tesq.526</a:t>
            </a:r>
            <a:endParaRPr lang="en-CA" dirty="0"/>
          </a:p>
        </p:txBody>
      </p:sp>
    </p:spTree>
    <p:extLst>
      <p:ext uri="{BB962C8B-B14F-4D97-AF65-F5344CB8AC3E}">
        <p14:creationId xmlns:p14="http://schemas.microsoft.com/office/powerpoint/2010/main" val="586606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0" y="457200"/>
            <a:ext cx="2819400" cy="5715000"/>
          </a:xfrm>
        </p:spPr>
        <p:txBody>
          <a:bodyPr/>
          <a:lstStyle/>
          <a:p>
            <a:r>
              <a:rPr lang="en-US" dirty="0"/>
              <a:t>Extrinsic Motivation</a:t>
            </a:r>
          </a:p>
        </p:txBody>
      </p:sp>
      <p:sp>
        <p:nvSpPr>
          <p:cNvPr id="7" name="Content Placeholder 4"/>
          <p:cNvSpPr>
            <a:spLocks noGrp="1"/>
          </p:cNvSpPr>
          <p:nvPr>
            <p:ph idx="1"/>
          </p:nvPr>
        </p:nvSpPr>
        <p:spPr>
          <a:xfrm>
            <a:off x="1676400" y="685800"/>
            <a:ext cx="3886200" cy="5714999"/>
          </a:xfrm>
        </p:spPr>
        <p:txBody>
          <a:bodyPr anchor="t">
            <a:normAutofit fontScale="92500" lnSpcReduction="20000"/>
          </a:bodyPr>
          <a:lstStyle/>
          <a:p>
            <a:r>
              <a:rPr lang="en-US"/>
              <a:t>Rewards </a:t>
            </a:r>
          </a:p>
          <a:p>
            <a:endParaRPr lang="en-US"/>
          </a:p>
          <a:p>
            <a:r>
              <a:rPr lang="en-US" dirty="0"/>
              <a:t>Compelling Input</a:t>
            </a:r>
          </a:p>
          <a:p>
            <a:pPr lvl="1"/>
            <a:r>
              <a:rPr lang="en-US" dirty="0"/>
              <a:t>Interesting materials and/or examples! </a:t>
            </a:r>
          </a:p>
          <a:p>
            <a:endParaRPr lang="en-US" dirty="0"/>
          </a:p>
          <a:p>
            <a:r>
              <a:rPr lang="en-US" dirty="0"/>
              <a:t>Task/Activity Motivation</a:t>
            </a:r>
          </a:p>
          <a:p>
            <a:pPr lvl="1"/>
            <a:r>
              <a:rPr lang="en-US" dirty="0"/>
              <a:t>Give students a job and a reason to do it!</a:t>
            </a:r>
          </a:p>
          <a:p>
            <a:pPr lvl="1"/>
            <a:r>
              <a:rPr lang="en-US" dirty="0"/>
              <a:t>Interesting Activities</a:t>
            </a:r>
          </a:p>
          <a:p>
            <a:pPr lvl="1"/>
            <a:r>
              <a:rPr lang="en-US" dirty="0"/>
              <a:t>Competition</a:t>
            </a:r>
          </a:p>
          <a:p>
            <a:pPr lvl="1"/>
            <a:r>
              <a:rPr lang="en-US" dirty="0"/>
              <a:t>Set goal for activity </a:t>
            </a:r>
          </a:p>
          <a:p>
            <a:pPr lvl="2"/>
            <a:r>
              <a:rPr lang="en-US" dirty="0"/>
              <a:t>Time</a:t>
            </a:r>
          </a:p>
          <a:p>
            <a:pPr lvl="2"/>
            <a:r>
              <a:rPr lang="en-US" dirty="0"/>
              <a:t>Amount</a:t>
            </a:r>
          </a:p>
          <a:p>
            <a:pPr lvl="2"/>
            <a:r>
              <a:rPr lang="en-US" dirty="0"/>
              <a:t>Quality</a:t>
            </a:r>
          </a:p>
          <a:p>
            <a:pPr lvl="2"/>
            <a:endParaRPr lang="en-US" dirty="0"/>
          </a:p>
          <a:p>
            <a:endParaRPr lang="en-US" dirty="0"/>
          </a:p>
          <a:p>
            <a:pPr marL="0" indent="0">
              <a:buNone/>
            </a:pPr>
            <a:endParaRPr lang="en-US" dirty="0"/>
          </a:p>
        </p:txBody>
      </p:sp>
    </p:spTree>
    <p:extLst>
      <p:ext uri="{BB962C8B-B14F-4D97-AF65-F5344CB8AC3E}">
        <p14:creationId xmlns:p14="http://schemas.microsoft.com/office/powerpoint/2010/main" val="28822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EF4760-584E-4E28-9FBF-A58BC2B25917}"/>
              </a:ext>
            </a:extLst>
          </p:cNvPr>
          <p:cNvSpPr>
            <a:spLocks noGrp="1"/>
          </p:cNvSpPr>
          <p:nvPr>
            <p:ph type="title"/>
          </p:nvPr>
        </p:nvSpPr>
        <p:spPr/>
        <p:txBody>
          <a:bodyPr/>
          <a:lstStyle/>
          <a:p>
            <a:r>
              <a:rPr lang="en-US" altLang="ko-KR" dirty="0"/>
              <a:t>Is</a:t>
            </a:r>
            <a:r>
              <a:rPr lang="ko-KR" altLang="en-US" dirty="0"/>
              <a:t> </a:t>
            </a:r>
            <a:r>
              <a:rPr lang="en-US" altLang="ko-KR" dirty="0"/>
              <a:t>student</a:t>
            </a:r>
            <a:r>
              <a:rPr lang="ko-KR" altLang="en-US" dirty="0"/>
              <a:t> </a:t>
            </a:r>
            <a:r>
              <a:rPr lang="en-US" altLang="ko-KR" dirty="0"/>
              <a:t>motivation</a:t>
            </a:r>
            <a:r>
              <a:rPr lang="ko-KR" altLang="en-US" dirty="0"/>
              <a:t> </a:t>
            </a:r>
            <a:r>
              <a:rPr lang="en-US" altLang="ko-KR" dirty="0"/>
              <a:t>a</a:t>
            </a:r>
            <a:r>
              <a:rPr lang="ko-KR" altLang="en-US" dirty="0"/>
              <a:t> </a:t>
            </a:r>
            <a:r>
              <a:rPr lang="en-US" altLang="ko-KR" dirty="0"/>
              <a:t>student or a teacher problem?</a:t>
            </a:r>
            <a:endParaRPr lang="ko-KR" altLang="en-US" dirty="0"/>
          </a:p>
        </p:txBody>
      </p:sp>
      <p:sp>
        <p:nvSpPr>
          <p:cNvPr id="3" name="내용 개체 틀 2">
            <a:extLst>
              <a:ext uri="{FF2B5EF4-FFF2-40B4-BE49-F238E27FC236}">
                <a16:creationId xmlns:a16="http://schemas.microsoft.com/office/drawing/2014/main" id="{A6AC7465-788D-48B1-8AAB-4DD9D46EA42C}"/>
              </a:ext>
            </a:extLst>
          </p:cNvPr>
          <p:cNvSpPr>
            <a:spLocks noGrp="1"/>
          </p:cNvSpPr>
          <p:nvPr>
            <p:ph idx="1"/>
          </p:nvPr>
        </p:nvSpPr>
        <p:spPr/>
        <p:txBody>
          <a:bodyPr/>
          <a:lstStyle/>
          <a:p>
            <a:r>
              <a:rPr lang="en-US" altLang="ko-KR" dirty="0"/>
              <a:t>What do you think?</a:t>
            </a:r>
            <a:endParaRPr lang="ko-KR" altLang="en-US" dirty="0"/>
          </a:p>
        </p:txBody>
      </p:sp>
    </p:spTree>
    <p:extLst>
      <p:ext uri="{BB962C8B-B14F-4D97-AF65-F5344CB8AC3E}">
        <p14:creationId xmlns:p14="http://schemas.microsoft.com/office/powerpoint/2010/main" val="174159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18" y="31845"/>
            <a:ext cx="9414681" cy="1066800"/>
          </a:xfrm>
        </p:spPr>
        <p:txBody>
          <a:bodyPr>
            <a:normAutofit/>
          </a:bodyPr>
          <a:lstStyle/>
          <a:p>
            <a:r>
              <a:rPr lang="en-US" dirty="0"/>
              <a:t>Background</a:t>
            </a:r>
          </a:p>
        </p:txBody>
      </p:sp>
      <p:sp>
        <p:nvSpPr>
          <p:cNvPr id="5" name="Rectangle 4"/>
          <p:cNvSpPr/>
          <p:nvPr/>
        </p:nvSpPr>
        <p:spPr>
          <a:xfrm>
            <a:off x="990600" y="1524000"/>
            <a:ext cx="8077200" cy="1323439"/>
          </a:xfrm>
          <a:prstGeom prst="rect">
            <a:avLst/>
          </a:prstGeom>
        </p:spPr>
        <p:txBody>
          <a:bodyPr wrap="square">
            <a:spAutoFit/>
          </a:bodyPr>
          <a:lstStyle/>
          <a:p>
            <a:pPr>
              <a:buFont typeface="Arial" pitchFamily="34" charset="0"/>
              <a:buChar char="•"/>
            </a:pPr>
            <a:r>
              <a:rPr lang="en-US" sz="2000" dirty="0"/>
              <a:t>Teacher-educator for over 15 years </a:t>
            </a:r>
          </a:p>
          <a:p>
            <a:pPr>
              <a:buFont typeface="Arial" pitchFamily="34" charset="0"/>
              <a:buChar char="•"/>
            </a:pPr>
            <a:r>
              <a:rPr lang="en-US" sz="2000" dirty="0"/>
              <a:t>Observation of over 3000 teachers in action in both private and public contexts</a:t>
            </a:r>
          </a:p>
          <a:p>
            <a:endParaRPr lang="en-US" sz="2000" b="1" dirty="0"/>
          </a:p>
        </p:txBody>
      </p:sp>
      <p:pic>
        <p:nvPicPr>
          <p:cNvPr id="24578" name="Picture 2" descr="https://scontent.xx.fbcdn.net/hphotos-xap1/v/t1.0-9/268472_10150675416145315_1140384_n.jpg?oh=f4add01cf11f8535f8041f6be47e661d&amp;oe=56C923F9"/>
          <p:cNvPicPr>
            <a:picLocks noChangeAspect="1" noChangeArrowheads="1"/>
          </p:cNvPicPr>
          <p:nvPr/>
        </p:nvPicPr>
        <p:blipFill>
          <a:blip r:embed="rId2"/>
          <a:srcRect/>
          <a:stretch>
            <a:fillRect/>
          </a:stretch>
        </p:blipFill>
        <p:spPr bwMode="auto">
          <a:xfrm>
            <a:off x="5369808" y="3155216"/>
            <a:ext cx="3759200" cy="2819400"/>
          </a:xfrm>
          <a:prstGeom prst="rect">
            <a:avLst/>
          </a:prstGeom>
          <a:noFill/>
        </p:spPr>
      </p:pic>
      <p:pic>
        <p:nvPicPr>
          <p:cNvPr id="24580" name="Picture 4" descr="https://scontent.xx.fbcdn.net/hphotos-xap1/v/t1.0-9/260466_10150675415400315_3003042_n.jpg?oh=3abc9a252252a9a46e1a979483eaa92e&amp;oe=56BE1AC1"/>
          <p:cNvPicPr>
            <a:picLocks noChangeAspect="1" noChangeArrowheads="1"/>
          </p:cNvPicPr>
          <p:nvPr/>
        </p:nvPicPr>
        <p:blipFill>
          <a:blip r:embed="rId3"/>
          <a:srcRect/>
          <a:stretch>
            <a:fillRect/>
          </a:stretch>
        </p:blipFill>
        <p:spPr bwMode="auto">
          <a:xfrm>
            <a:off x="1143000" y="3155216"/>
            <a:ext cx="3733800" cy="2800351"/>
          </a:xfrm>
          <a:prstGeom prst="rect">
            <a:avLst/>
          </a:prstGeom>
          <a:noFill/>
        </p:spPr>
      </p:pic>
    </p:spTree>
    <p:extLst>
      <p:ext uri="{BB962C8B-B14F-4D97-AF65-F5344CB8AC3E}">
        <p14:creationId xmlns:p14="http://schemas.microsoft.com/office/powerpoint/2010/main" val="217607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18" y="31845"/>
            <a:ext cx="9414681" cy="1066800"/>
          </a:xfrm>
        </p:spPr>
        <p:txBody>
          <a:bodyPr>
            <a:normAutofit/>
          </a:bodyPr>
          <a:lstStyle/>
          <a:p>
            <a:r>
              <a:rPr lang="en-US" dirty="0"/>
              <a:t>Theoretical Background</a:t>
            </a:r>
          </a:p>
        </p:txBody>
      </p:sp>
      <p:sp>
        <p:nvSpPr>
          <p:cNvPr id="3" name="Content Placeholder 2"/>
          <p:cNvSpPr>
            <a:spLocks noGrp="1"/>
          </p:cNvSpPr>
          <p:nvPr>
            <p:ph idx="1"/>
          </p:nvPr>
        </p:nvSpPr>
        <p:spPr>
          <a:xfrm>
            <a:off x="900752" y="4495800"/>
            <a:ext cx="3548418" cy="1981200"/>
          </a:xfrm>
        </p:spPr>
        <p:txBody>
          <a:bodyPr>
            <a:normAutofit/>
          </a:bodyPr>
          <a:lstStyle/>
          <a:p>
            <a:pPr marL="0" indent="0">
              <a:buNone/>
            </a:pPr>
            <a:r>
              <a:rPr lang="en-US" sz="1800" dirty="0"/>
              <a:t>Seeing students as either motivated or unmotivated.</a:t>
            </a:r>
          </a:p>
          <a:p>
            <a:endParaRPr lang="en-US" dirty="0"/>
          </a:p>
        </p:txBody>
      </p:sp>
      <p:sp>
        <p:nvSpPr>
          <p:cNvPr id="5" name="Rectangle 4"/>
          <p:cNvSpPr/>
          <p:nvPr/>
        </p:nvSpPr>
        <p:spPr>
          <a:xfrm>
            <a:off x="1143000" y="1371600"/>
            <a:ext cx="7277101" cy="1015663"/>
          </a:xfrm>
          <a:prstGeom prst="rect">
            <a:avLst/>
          </a:prstGeom>
        </p:spPr>
        <p:txBody>
          <a:bodyPr wrap="square">
            <a:spAutoFit/>
          </a:bodyPr>
          <a:lstStyle/>
          <a:p>
            <a:r>
              <a:rPr lang="en-US" sz="2000" b="1" dirty="0"/>
              <a:t>Whose responsibility is it to ensure that students’ motivation and levels of engagement remain high during the learning process? </a:t>
            </a:r>
          </a:p>
        </p:txBody>
      </p:sp>
      <p:sp>
        <p:nvSpPr>
          <p:cNvPr id="6" name="Oval 5"/>
          <p:cNvSpPr/>
          <p:nvPr/>
        </p:nvSpPr>
        <p:spPr>
          <a:xfrm>
            <a:off x="1524000" y="2667000"/>
            <a:ext cx="2090382" cy="1595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Fixed</a:t>
            </a:r>
          </a:p>
        </p:txBody>
      </p:sp>
      <p:sp>
        <p:nvSpPr>
          <p:cNvPr id="7" name="Oval 6"/>
          <p:cNvSpPr/>
          <p:nvPr/>
        </p:nvSpPr>
        <p:spPr>
          <a:xfrm>
            <a:off x="5334000" y="2660218"/>
            <a:ext cx="2057400" cy="160698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CA" dirty="0"/>
              <a:t>Dynamic</a:t>
            </a:r>
          </a:p>
        </p:txBody>
      </p:sp>
      <p:sp>
        <p:nvSpPr>
          <p:cNvPr id="8" name="Rectangle 7"/>
          <p:cNvSpPr/>
          <p:nvPr/>
        </p:nvSpPr>
        <p:spPr>
          <a:xfrm>
            <a:off x="4806571" y="4743271"/>
            <a:ext cx="3733800" cy="1200329"/>
          </a:xfrm>
          <a:prstGeom prst="rect">
            <a:avLst/>
          </a:prstGeom>
        </p:spPr>
        <p:txBody>
          <a:bodyPr wrap="square">
            <a:spAutoFit/>
          </a:bodyPr>
          <a:lstStyle/>
          <a:p>
            <a:r>
              <a:rPr lang="en-US" dirty="0"/>
              <a:t>Believing that motivation can change depending on the learning situation in the classroom or school.</a:t>
            </a:r>
          </a:p>
          <a:p>
            <a:endParaRPr lang="en-US" dirty="0"/>
          </a:p>
        </p:txBody>
      </p:sp>
      <p:sp>
        <p:nvSpPr>
          <p:cNvPr id="9" name="Rectangle 8"/>
          <p:cNvSpPr/>
          <p:nvPr/>
        </p:nvSpPr>
        <p:spPr>
          <a:xfrm>
            <a:off x="7696200" y="6400800"/>
            <a:ext cx="1316771" cy="276999"/>
          </a:xfrm>
          <a:prstGeom prst="rect">
            <a:avLst/>
          </a:prstGeom>
        </p:spPr>
        <p:txBody>
          <a:bodyPr wrap="none">
            <a:spAutoFit/>
          </a:bodyPr>
          <a:lstStyle/>
          <a:p>
            <a:r>
              <a:rPr lang="en-US" sz="1200" dirty="0"/>
              <a:t>( </a:t>
            </a:r>
            <a:r>
              <a:rPr lang="en-US" sz="1200" dirty="0" err="1"/>
              <a:t>Renandya</a:t>
            </a:r>
            <a:r>
              <a:rPr lang="en-US" sz="1200" dirty="0"/>
              <a:t>, 2014)</a:t>
            </a:r>
            <a:endParaRPr lang="ko-KR" altLang="en-US" sz="1200" dirty="0"/>
          </a:p>
        </p:txBody>
      </p:sp>
    </p:spTree>
    <p:extLst>
      <p:ext uri="{BB962C8B-B14F-4D97-AF65-F5344CB8AC3E}">
        <p14:creationId xmlns:p14="http://schemas.microsoft.com/office/powerpoint/2010/main" val="21760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Content Placeholder 2"/>
          <p:cNvSpPr txBox="1">
            <a:spLocks/>
          </p:cNvSpPr>
          <p:nvPr/>
        </p:nvSpPr>
        <p:spPr>
          <a:xfrm>
            <a:off x="1205552" y="4018616"/>
            <a:ext cx="7938448" cy="19812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CA" sz="2000" dirty="0"/>
              <a:t>W</a:t>
            </a:r>
            <a:r>
              <a:rPr lang="en-US" sz="2000" dirty="0"/>
              <a:t>e see motivation to learn as being essentially a ‘student problem’ (Johnson, 2008). </a:t>
            </a:r>
          </a:p>
          <a:p>
            <a:r>
              <a:rPr lang="en-US" sz="2000" dirty="0"/>
              <a:t>The students are responsible for their own motivation and there is not much we can do to change it. </a:t>
            </a:r>
          </a:p>
          <a:p>
            <a:endParaRPr lang="en-US" dirty="0"/>
          </a:p>
        </p:txBody>
      </p:sp>
      <p:sp>
        <p:nvSpPr>
          <p:cNvPr id="5" name="Oval 4"/>
          <p:cNvSpPr/>
          <p:nvPr/>
        </p:nvSpPr>
        <p:spPr>
          <a:xfrm>
            <a:off x="3272050" y="118807"/>
            <a:ext cx="3433549" cy="29291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Fixed</a:t>
            </a:r>
          </a:p>
        </p:txBody>
      </p:sp>
      <p:sp>
        <p:nvSpPr>
          <p:cNvPr id="6" name="Rectangle 5"/>
          <p:cNvSpPr/>
          <p:nvPr/>
        </p:nvSpPr>
        <p:spPr>
          <a:xfrm>
            <a:off x="7696200" y="6400800"/>
            <a:ext cx="1316771" cy="276999"/>
          </a:xfrm>
          <a:prstGeom prst="rect">
            <a:avLst/>
          </a:prstGeom>
        </p:spPr>
        <p:txBody>
          <a:bodyPr wrap="none">
            <a:spAutoFit/>
          </a:bodyPr>
          <a:lstStyle/>
          <a:p>
            <a:r>
              <a:rPr lang="en-US" sz="1200" dirty="0"/>
              <a:t>( </a:t>
            </a:r>
            <a:r>
              <a:rPr lang="en-US" sz="1200" dirty="0" err="1"/>
              <a:t>Renandya</a:t>
            </a:r>
            <a:r>
              <a:rPr lang="en-US" sz="1200" dirty="0"/>
              <a:t>, 2014)</a:t>
            </a:r>
            <a:endParaRPr lang="ko-KR" altLang="en-US" sz="1200" dirty="0"/>
          </a:p>
        </p:txBody>
      </p:sp>
    </p:spTree>
    <p:extLst>
      <p:ext uri="{BB962C8B-B14F-4D97-AF65-F5344CB8AC3E}">
        <p14:creationId xmlns:p14="http://schemas.microsoft.com/office/powerpoint/2010/main" val="34801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05200" y="450418"/>
            <a:ext cx="2819400" cy="221658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CA" dirty="0"/>
              <a:t>Dynamic</a:t>
            </a:r>
          </a:p>
        </p:txBody>
      </p:sp>
      <p:sp>
        <p:nvSpPr>
          <p:cNvPr id="5" name="Rectangle 4"/>
          <p:cNvSpPr/>
          <p:nvPr/>
        </p:nvSpPr>
        <p:spPr>
          <a:xfrm>
            <a:off x="1295400" y="3740581"/>
            <a:ext cx="7696200" cy="2554545"/>
          </a:xfrm>
          <a:prstGeom prst="rect">
            <a:avLst/>
          </a:prstGeom>
        </p:spPr>
        <p:txBody>
          <a:bodyPr wrap="square">
            <a:spAutoFit/>
          </a:bodyPr>
          <a:lstStyle/>
          <a:p>
            <a:pPr marL="285750" indent="-285750">
              <a:buFont typeface="Arial" panose="020B0604020202020204" pitchFamily="34" charset="0"/>
              <a:buChar char="•"/>
            </a:pPr>
            <a:r>
              <a:rPr lang="en-US" sz="2000" dirty="0"/>
              <a:t>Motivation viewed more as a ‘teacher problem’ (Johnson, 2008).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acknowledge that there are many classroom-specific factors that the teacher can exploit in order to foster student motivation.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This however is not to say that students have little or no responsibility to work on their motivation levels. They do, because ultimately motivation is the responsibility of the individual students. </a:t>
            </a:r>
            <a:endParaRPr lang="en-US" sz="2000" i="1" dirty="0"/>
          </a:p>
        </p:txBody>
      </p:sp>
      <p:sp>
        <p:nvSpPr>
          <p:cNvPr id="6" name="Rectangle 5"/>
          <p:cNvSpPr/>
          <p:nvPr/>
        </p:nvSpPr>
        <p:spPr>
          <a:xfrm>
            <a:off x="7696200" y="6400800"/>
            <a:ext cx="1316771" cy="276999"/>
          </a:xfrm>
          <a:prstGeom prst="rect">
            <a:avLst/>
          </a:prstGeom>
        </p:spPr>
        <p:txBody>
          <a:bodyPr wrap="none">
            <a:spAutoFit/>
          </a:bodyPr>
          <a:lstStyle/>
          <a:p>
            <a:r>
              <a:rPr lang="en-US" sz="1200" dirty="0"/>
              <a:t>( </a:t>
            </a:r>
            <a:r>
              <a:rPr lang="en-US" sz="1200" dirty="0" err="1"/>
              <a:t>Renandya</a:t>
            </a:r>
            <a:r>
              <a:rPr lang="en-US" sz="1200" dirty="0"/>
              <a:t>, 2014)</a:t>
            </a:r>
            <a:endParaRPr lang="ko-KR" altLang="en-US" sz="1200" dirty="0"/>
          </a:p>
        </p:txBody>
      </p:sp>
    </p:spTree>
    <p:extLst>
      <p:ext uri="{BB962C8B-B14F-4D97-AF65-F5344CB8AC3E}">
        <p14:creationId xmlns:p14="http://schemas.microsoft.com/office/powerpoint/2010/main" val="118427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990600" y="152400"/>
            <a:ext cx="7704667" cy="1981200"/>
          </a:xfrm>
        </p:spPr>
        <p:txBody>
          <a:bodyPr>
            <a:normAutofit/>
          </a:bodyPr>
          <a:lstStyle/>
          <a:p>
            <a:r>
              <a:rPr lang="en-US" altLang="ko-KR" dirty="0"/>
              <a:t>Getting started</a:t>
            </a:r>
            <a:endParaRPr lang="ko-KR" altLang="en-US" dirty="0"/>
          </a:p>
        </p:txBody>
      </p:sp>
      <p:sp>
        <p:nvSpPr>
          <p:cNvPr id="3" name="내용 개체 틀 2"/>
          <p:cNvSpPr>
            <a:spLocks noGrp="1"/>
          </p:cNvSpPr>
          <p:nvPr>
            <p:ph idx="1"/>
          </p:nvPr>
        </p:nvSpPr>
        <p:spPr>
          <a:xfrm>
            <a:off x="990600" y="1752600"/>
            <a:ext cx="7704667" cy="3332816"/>
          </a:xfrm>
        </p:spPr>
        <p:txBody>
          <a:bodyPr/>
          <a:lstStyle/>
          <a:p>
            <a:r>
              <a:rPr lang="en-US" altLang="ko-KR" dirty="0"/>
              <a:t>What kind of things do you do to motivate them?</a:t>
            </a:r>
            <a:endParaRPr lang="en-CA" altLang="ko-KR" dirty="0"/>
          </a:p>
        </p:txBody>
      </p:sp>
      <p:pic>
        <p:nvPicPr>
          <p:cNvPr id="4" name="Picture 2" descr="motivation에 대한 이미지 검색결과"/>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881780"/>
            <a:ext cx="4423031" cy="294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612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702</TotalTime>
  <Words>1223</Words>
  <Application>Microsoft Office PowerPoint</Application>
  <PresentationFormat>On-screen Show (4:3)</PresentationFormat>
  <Paragraphs>221</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맑은 고딕</vt:lpstr>
      <vt:lpstr>Arial</vt:lpstr>
      <vt:lpstr>Cooper Black</vt:lpstr>
      <vt:lpstr>Corbel</vt:lpstr>
      <vt:lpstr>Tw Cen MT</vt:lpstr>
      <vt:lpstr>Parallax</vt:lpstr>
      <vt:lpstr>Setting the groundwork for student motivation </vt:lpstr>
      <vt:lpstr>Motivating Students </vt:lpstr>
      <vt:lpstr>Getting started</vt:lpstr>
      <vt:lpstr>Is student motivation a student or a teacher problem?</vt:lpstr>
      <vt:lpstr>Background</vt:lpstr>
      <vt:lpstr>Theoretical Background</vt:lpstr>
      <vt:lpstr>PowerPoint Presentation</vt:lpstr>
      <vt:lpstr>PowerPoint Presentation</vt:lpstr>
      <vt:lpstr>Getting started</vt:lpstr>
      <vt:lpstr>Poll</vt:lpstr>
      <vt:lpstr>PowerPoint Presentation</vt:lpstr>
      <vt:lpstr>PowerPoint Presentation</vt:lpstr>
      <vt:lpstr>PowerPoint Presentation</vt:lpstr>
      <vt:lpstr>Intrinsic Motivation</vt:lpstr>
      <vt:lpstr>Sparking Intrinsic Motivation</vt:lpstr>
      <vt:lpstr>Rapport</vt:lpstr>
      <vt:lpstr>Rapport  &amp;  Mutual Respect</vt:lpstr>
      <vt:lpstr>Signs of good rapport</vt:lpstr>
      <vt:lpstr>Reflection</vt:lpstr>
      <vt:lpstr>Likeability</vt:lpstr>
      <vt:lpstr>Likeability Factors  </vt:lpstr>
      <vt:lpstr>Likeable teachers</vt:lpstr>
      <vt:lpstr>Reflection</vt:lpstr>
      <vt:lpstr>Role Model</vt:lpstr>
      <vt:lpstr>PowerPoint Presentation</vt:lpstr>
      <vt:lpstr>Being a Role Model</vt:lpstr>
      <vt:lpstr>Reflection</vt:lpstr>
      <vt:lpstr>PowerPoint Presentation</vt:lpstr>
      <vt:lpstr>Extrinsic Motivation</vt:lpstr>
      <vt:lpstr>Reward Systems</vt:lpstr>
      <vt:lpstr>Reward Systems</vt:lpstr>
      <vt:lpstr>Types of Rewards</vt:lpstr>
      <vt:lpstr>Better than Rewards…</vt:lpstr>
      <vt:lpstr>PowerPoint Presentation</vt:lpstr>
      <vt:lpstr>Keys to Motivating Language Learners</vt:lpstr>
      <vt:lpstr>Reflection</vt:lpstr>
      <vt:lpstr>References</vt:lpstr>
      <vt:lpstr>Extrinsic 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to Motivating Students</dc:title>
  <dc:creator>P201</dc:creator>
  <cp:lastModifiedBy>George E. K. Whitehead</cp:lastModifiedBy>
  <cp:revision>90</cp:revision>
  <dcterms:created xsi:type="dcterms:W3CDTF">2014-07-02T02:31:26Z</dcterms:created>
  <dcterms:modified xsi:type="dcterms:W3CDTF">2023-10-26T16:51:59Z</dcterms:modified>
</cp:coreProperties>
</file>