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76" r:id="rId3"/>
    <p:sldId id="302" r:id="rId4"/>
    <p:sldId id="278" r:id="rId5"/>
    <p:sldId id="284" r:id="rId6"/>
    <p:sldId id="279" r:id="rId7"/>
    <p:sldId id="280" r:id="rId8"/>
    <p:sldId id="303" r:id="rId9"/>
    <p:sldId id="304" r:id="rId10"/>
    <p:sldId id="257" r:id="rId11"/>
    <p:sldId id="290" r:id="rId12"/>
    <p:sldId id="258" r:id="rId13"/>
    <p:sldId id="259" r:id="rId14"/>
    <p:sldId id="260" r:id="rId15"/>
    <p:sldId id="294" r:id="rId16"/>
    <p:sldId id="261" r:id="rId17"/>
    <p:sldId id="285" r:id="rId18"/>
    <p:sldId id="262" r:id="rId19"/>
    <p:sldId id="263" r:id="rId20"/>
    <p:sldId id="292" r:id="rId21"/>
    <p:sldId id="286" r:id="rId22"/>
    <p:sldId id="264" r:id="rId23"/>
    <p:sldId id="265" r:id="rId24"/>
    <p:sldId id="266" r:id="rId25"/>
    <p:sldId id="287" r:id="rId26"/>
    <p:sldId id="295" r:id="rId27"/>
    <p:sldId id="268" r:id="rId28"/>
    <p:sldId id="298" r:id="rId29"/>
    <p:sldId id="270" r:id="rId30"/>
    <p:sldId id="271" r:id="rId31"/>
    <p:sldId id="272" r:id="rId32"/>
    <p:sldId id="288" r:id="rId33"/>
    <p:sldId id="289" r:id="rId34"/>
    <p:sldId id="299" r:id="rId35"/>
    <p:sldId id="300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68" d="100"/>
          <a:sy n="68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37D3102-AD23-4BFF-87AE-61567A0BE8E3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0479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466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679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408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960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615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048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3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2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55F5725-E820-4B2A-A81C-15E6A453397F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5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0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4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2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7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B6B48-E8B6-492E-B5F2-B7A73A7469AD}" type="datetime1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hrtoolbox.nl/xquestion/pid/143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RitaPierson_2013S-480p-ko.mp4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uwonunigeorge.weebly.com/" TargetMode="External"/><Relationship Id="rId2" Type="http://schemas.openxmlformats.org/officeDocument/2006/relationships/hyperlink" Target="mailto:prof.gwhitehead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s://www.facebook.com/groups/gifle/edit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76400" y="1582783"/>
            <a:ext cx="8077200" cy="2133600"/>
          </a:xfrm>
        </p:spPr>
        <p:txBody>
          <a:bodyPr>
            <a:noAutofit/>
          </a:bodyPr>
          <a:lstStyle/>
          <a:p>
            <a:pPr algn="l"/>
            <a:r>
              <a:rPr lang="en-CA" b="1" dirty="0"/>
              <a:t>Setting the groundwork for student </a:t>
            </a:r>
            <a:r>
              <a:rPr lang="en-CA" b="1" dirty="0" smtClean="0"/>
              <a:t>motivation</a:t>
            </a:r>
            <a:r>
              <a:rPr lang="en-CA" b="1" dirty="0"/>
              <a:t> 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55309" y="3716383"/>
            <a:ext cx="2919382" cy="474134"/>
          </a:xfrm>
        </p:spPr>
        <p:txBody>
          <a:bodyPr>
            <a:noAutofit/>
          </a:bodyPr>
          <a:lstStyle/>
          <a:p>
            <a:r>
              <a:rPr lang="en-CA" b="1" dirty="0" smtClean="0"/>
              <a:t>The </a:t>
            </a:r>
            <a:r>
              <a:rPr lang="en-CA" b="1" dirty="0"/>
              <a:t>role of the teacher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01586" y="6477000"/>
            <a:ext cx="1690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 George E.K. Whitehead</a:t>
            </a:r>
            <a:endParaRPr lang="en-US" sz="1200" dirty="0"/>
          </a:p>
        </p:txBody>
      </p:sp>
      <p:pic>
        <p:nvPicPr>
          <p:cNvPr id="3078" name="Picture 6" descr="QR Tag for current URL open in your web browse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5640" r="13333" b="11027"/>
          <a:stretch/>
        </p:blipFill>
        <p:spPr bwMode="auto">
          <a:xfrm>
            <a:off x="7308513" y="4646236"/>
            <a:ext cx="1816909" cy="18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eachersatrisk.com/wp-content/uploads/2008/10/motiva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295400"/>
            <a:ext cx="7458075" cy="441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5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lfiekohn.org/wp-content/uploads/2014/08/2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12226"/>
            <a:ext cx="3745774" cy="37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143000" y="838200"/>
            <a:ext cx="5867400" cy="2895600"/>
          </a:xfrm>
          <a:prstGeom prst="wedgeEllipseCallout">
            <a:avLst>
              <a:gd name="adj1" fmla="val 54234"/>
              <a:gd name="adj2" fmla="val 85111"/>
            </a:avLst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Punishment and reward proceed from basically the same psychological model, one that conceives of motivation as nothing more than the manipulation of behavior.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86200" y="6581001"/>
            <a:ext cx="1023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 Kohn, 1994)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594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p2pfoundation.net/img/motiv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3" b="19918"/>
          <a:stretch>
            <a:fillRect/>
          </a:stretch>
        </p:blipFill>
        <p:spPr bwMode="auto">
          <a:xfrm>
            <a:off x="1691680" y="260648"/>
            <a:ext cx="5294362" cy="623926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55976" y="2204864"/>
            <a:ext cx="1800200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I’m doing this because I really want to! I enjoy doing it!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39752" y="2276872"/>
            <a:ext cx="1800200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Do this and you will get a reward (ex candy, points)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55976" y="4149080"/>
            <a:ext cx="1800200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 really don’t want to do this!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39752" y="3789040"/>
            <a:ext cx="1872208" cy="180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If you don’t do this you will be punished! </a:t>
            </a:r>
          </a:p>
          <a:p>
            <a:pPr algn="ctr"/>
            <a:r>
              <a:rPr lang="en-CA" dirty="0" smtClean="0"/>
              <a:t>(ex. extra homework, call your mother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Intrinsic Motivation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Inside-out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46039"/>
            <a:ext cx="2819400" cy="5715000"/>
          </a:xfrm>
        </p:spPr>
        <p:txBody>
          <a:bodyPr/>
          <a:lstStyle/>
          <a:p>
            <a:r>
              <a:rPr lang="en-US" dirty="0" smtClean="0"/>
              <a:t>Sparking Intrinsic 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2209800"/>
            <a:ext cx="3657600" cy="5714999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Rapport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Likeability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Role Model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962400"/>
            <a:ext cx="3861595" cy="120032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2400" b="1" i="1" dirty="0" smtClean="0"/>
              <a:t>“Motivating students is lighting their fire within, and keeping that fire lit!”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6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b="1" dirty="0" smtClean="0"/>
              <a:t>Rapport</a:t>
            </a:r>
            <a:endParaRPr lang="en-US" b="1" dirty="0"/>
          </a:p>
        </p:txBody>
      </p:sp>
      <p:pic>
        <p:nvPicPr>
          <p:cNvPr id="1026" name="Picture 2" descr="http://ryersonstudentaffairs.com/wp-content/uploads/2015/04/Venn-Diagram-Rapport-1024x49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C2"/>
              </a:clrFrom>
              <a:clrTo>
                <a:srgbClr val="FEF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517058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2957090"/>
            <a:ext cx="12954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Students 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782" y="3053834"/>
            <a:ext cx="129540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You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606333"/>
            <a:ext cx="3886200" cy="1384995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2400" b="1" i="1" dirty="0" smtClean="0"/>
              <a:t>“People are more receptive </a:t>
            </a:r>
            <a:br>
              <a:rPr lang="en-CA" sz="2400" b="1" i="1" dirty="0" smtClean="0"/>
            </a:br>
            <a:r>
              <a:rPr lang="en-CA" sz="2400" b="1" i="1" dirty="0" smtClean="0"/>
              <a:t>to people like themselves.”</a:t>
            </a:r>
          </a:p>
          <a:p>
            <a:pPr algn="ctr"/>
            <a:r>
              <a:rPr lang="en-CA" dirty="0" smtClean="0"/>
              <a:t>Try to relate to students in as many ways as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009650"/>
            <a:ext cx="35052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Rapport 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smtClean="0"/>
              <a:t>Mutual Respect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09601"/>
            <a:ext cx="4114800" cy="5714999"/>
          </a:xfrm>
        </p:spPr>
        <p:txBody>
          <a:bodyPr anchor="t">
            <a:normAutofit/>
          </a:bodyPr>
          <a:lstStyle/>
          <a:p>
            <a:r>
              <a:rPr lang="en-US" sz="2000" dirty="0" smtClean="0"/>
              <a:t>Rapport building starts the first second you meet.</a:t>
            </a:r>
          </a:p>
          <a:p>
            <a:endParaRPr lang="en-US" sz="2000" dirty="0"/>
          </a:p>
          <a:p>
            <a:r>
              <a:rPr lang="en-US" sz="2000" dirty="0" smtClean="0"/>
              <a:t>Try to find things in common.</a:t>
            </a:r>
          </a:p>
          <a:p>
            <a:endParaRPr lang="en-US" sz="2000" dirty="0"/>
          </a:p>
          <a:p>
            <a:r>
              <a:rPr lang="en-US" sz="2000" dirty="0" smtClean="0"/>
              <a:t>Reduce the gaps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Teacher-Student relationship</a:t>
            </a:r>
          </a:p>
          <a:p>
            <a:pPr lvl="1"/>
            <a:r>
              <a:rPr lang="en-US" dirty="0" smtClean="0"/>
              <a:t>Other?</a:t>
            </a:r>
          </a:p>
          <a:p>
            <a:endParaRPr lang="en-US" sz="2000" dirty="0" smtClean="0"/>
          </a:p>
          <a:p>
            <a:r>
              <a:rPr lang="en-US" sz="2000" dirty="0" smtClean="0"/>
              <a:t>Talk about things they like.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2" name="Picture 4" descr="http://hrringleader.com/wp-content/uploads/2012/02/building-bridg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97" y="3276600"/>
            <a:ext cx="285980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19812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704667" cy="40386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How much do you try to relate to your students?</a:t>
            </a:r>
          </a:p>
          <a:p>
            <a:pPr lvl="1"/>
            <a:r>
              <a:rPr lang="en-US" sz="2200" dirty="0" smtClean="0"/>
              <a:t>Age</a:t>
            </a:r>
          </a:p>
          <a:p>
            <a:pPr lvl="1"/>
            <a:r>
              <a:rPr lang="en-US" sz="2200" dirty="0" smtClean="0"/>
              <a:t>Experiences</a:t>
            </a:r>
          </a:p>
          <a:p>
            <a:pPr lvl="1"/>
            <a:r>
              <a:rPr lang="en-US" sz="2200" dirty="0" smtClean="0"/>
              <a:t>Interests 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How much time do you spend talking to them about things they like and care about?</a:t>
            </a:r>
          </a:p>
          <a:p>
            <a:endParaRPr lang="en-US" sz="2200" dirty="0" smtClean="0"/>
          </a:p>
          <a:p>
            <a:r>
              <a:rPr lang="en-US" sz="2200" dirty="0" smtClean="0"/>
              <a:t>How much do you try to make them feel comfortable with you?</a:t>
            </a:r>
          </a:p>
          <a:p>
            <a:endParaRPr lang="en-US" dirty="0" smtClean="0"/>
          </a:p>
        </p:txBody>
      </p:sp>
      <p:pic>
        <p:nvPicPr>
          <p:cNvPr id="3082" name="Picture 10" descr="thinker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1300"/>
            <a:ext cx="981329" cy="12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b="1" dirty="0" smtClean="0"/>
              <a:t>Likeability</a:t>
            </a:r>
            <a:endParaRPr lang="en-US" b="1" dirty="0"/>
          </a:p>
        </p:txBody>
      </p:sp>
      <p:pic>
        <p:nvPicPr>
          <p:cNvPr id="2050" name="Picture 2" descr="http://www.socialviralize.com/wp-content/uploads/2015/11/Likes-business-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205"/>
            <a:ext cx="409734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4511934"/>
            <a:ext cx="3886200" cy="120032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2400" b="1" i="1" dirty="0" smtClean="0"/>
              <a:t>“Kids don’t learn from people they don’t like!”</a:t>
            </a:r>
          </a:p>
          <a:p>
            <a:pPr algn="ctr"/>
            <a:r>
              <a:rPr lang="en-CA" sz="2400" b="1" i="1" dirty="0" smtClean="0"/>
              <a:t>~Rita Pierson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2362200"/>
          </a:xfrm>
        </p:spPr>
        <p:txBody>
          <a:bodyPr/>
          <a:lstStyle/>
          <a:p>
            <a:r>
              <a:rPr lang="en-US" dirty="0" smtClean="0"/>
              <a:t>Likeability Factors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0556" y="684758"/>
            <a:ext cx="3714843" cy="5944642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600" dirty="0" smtClean="0"/>
              <a:t>Honesty/ Fairness</a:t>
            </a:r>
          </a:p>
          <a:p>
            <a:endParaRPr lang="en-US" sz="2600" dirty="0"/>
          </a:p>
          <a:p>
            <a:r>
              <a:rPr lang="en-US" sz="2600" dirty="0" smtClean="0"/>
              <a:t>Being humble</a:t>
            </a:r>
          </a:p>
          <a:p>
            <a:endParaRPr lang="en-US" sz="2600" dirty="0"/>
          </a:p>
          <a:p>
            <a:r>
              <a:rPr lang="en-US" sz="2600" dirty="0" smtClean="0"/>
              <a:t>Empathy</a:t>
            </a:r>
          </a:p>
          <a:p>
            <a:endParaRPr lang="en-US" sz="2600" dirty="0"/>
          </a:p>
          <a:p>
            <a:r>
              <a:rPr lang="en-US" sz="2600" dirty="0" smtClean="0"/>
              <a:t>Sense of humor</a:t>
            </a:r>
          </a:p>
          <a:p>
            <a:endParaRPr lang="en-US" sz="2600" dirty="0"/>
          </a:p>
          <a:p>
            <a:r>
              <a:rPr lang="en-US" sz="2600" dirty="0" smtClean="0"/>
              <a:t>Positivity</a:t>
            </a:r>
          </a:p>
          <a:p>
            <a:endParaRPr lang="en-US" sz="2600" dirty="0"/>
          </a:p>
          <a:p>
            <a:r>
              <a:rPr lang="en-US" sz="2600" dirty="0" smtClean="0"/>
              <a:t>Politeness</a:t>
            </a:r>
          </a:p>
          <a:p>
            <a:endParaRPr lang="en-US" sz="2600" dirty="0"/>
          </a:p>
          <a:p>
            <a:r>
              <a:rPr lang="en-US" sz="2600" dirty="0" smtClean="0"/>
              <a:t>Control of hostility</a:t>
            </a:r>
          </a:p>
          <a:p>
            <a:endParaRPr lang="en-US" sz="2600" dirty="0"/>
          </a:p>
          <a:p>
            <a:r>
              <a:rPr lang="en-CA" sz="2600" dirty="0" smtClean="0"/>
              <a:t>?</a:t>
            </a: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10706" y="6419975"/>
            <a:ext cx="421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smtClean="0">
                <a:hlinkClick r:id="rId2"/>
              </a:rPr>
              <a:t>www.hrtoolbox.nl/xquestion/pid/14329</a:t>
            </a:r>
            <a:endParaRPr lang="en-US" sz="1400" dirty="0"/>
          </a:p>
        </p:txBody>
      </p:sp>
      <p:pic>
        <p:nvPicPr>
          <p:cNvPr id="8" name="Picture 2" descr="http://cdn.blackenterprise.com/wp-content/blogs.dir/1/files/2010/06/Book_likability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r="30473"/>
          <a:stretch/>
        </p:blipFill>
        <p:spPr bwMode="auto">
          <a:xfrm>
            <a:off x="6553200" y="2362200"/>
            <a:ext cx="1539544" cy="24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0387" y="6435365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 </a:t>
            </a:r>
            <a:r>
              <a:rPr lang="en-US" sz="1200" dirty="0" err="1" smtClean="0"/>
              <a:t>Greenier</a:t>
            </a:r>
            <a:r>
              <a:rPr lang="en-US" sz="1200" dirty="0" smtClean="0"/>
              <a:t> &amp; Whitehead, 2016; Sanders,2005)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56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105400" cy="1472408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Motivating Students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1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you ever have demotivated learners in your class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ave you ever been demotivated in class as a learner?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 descr="not motivated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1" t="22564" b="12206"/>
          <a:stretch/>
        </p:blipFill>
        <p:spPr bwMode="auto">
          <a:xfrm>
            <a:off x="3276600" y="4343400"/>
            <a:ext cx="2683412" cy="20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65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Likability in EFL Contexts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3" y="1676400"/>
            <a:ext cx="7247467" cy="44958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2000" dirty="0"/>
              <a:t>K</a:t>
            </a:r>
            <a:r>
              <a:rPr lang="en-US" sz="2000" dirty="0" smtClean="0"/>
              <a:t>nowledgeable about what they teach</a:t>
            </a:r>
          </a:p>
          <a:p>
            <a:r>
              <a:rPr lang="en-US" sz="2000" dirty="0" smtClean="0"/>
              <a:t>Adapt to the context of where they are teaching</a:t>
            </a:r>
          </a:p>
          <a:p>
            <a:pPr lvl="1"/>
            <a:r>
              <a:rPr lang="en-US" sz="1600" dirty="0" smtClean="0"/>
              <a:t>Methods</a:t>
            </a:r>
          </a:p>
          <a:p>
            <a:pPr lvl="1"/>
            <a:r>
              <a:rPr lang="en-US" sz="1600" dirty="0" smtClean="0"/>
              <a:t>Language</a:t>
            </a:r>
          </a:p>
          <a:p>
            <a:pPr lvl="1"/>
            <a:r>
              <a:rPr lang="en-US" sz="1600" dirty="0" smtClean="0"/>
              <a:t>Culture</a:t>
            </a:r>
          </a:p>
          <a:p>
            <a:r>
              <a:rPr lang="en-US" sz="2000" dirty="0" smtClean="0"/>
              <a:t>Create a positive/ likeable learning environment </a:t>
            </a:r>
          </a:p>
          <a:p>
            <a:pPr lvl="1"/>
            <a:r>
              <a:rPr lang="en-US" sz="1600" dirty="0" smtClean="0"/>
              <a:t>Interesting/ engaging atmosphere</a:t>
            </a:r>
          </a:p>
          <a:p>
            <a:pPr lvl="1"/>
            <a:r>
              <a:rPr lang="en-US" sz="1600" dirty="0" smtClean="0"/>
              <a:t>Low-risk environment</a:t>
            </a:r>
          </a:p>
          <a:p>
            <a:pPr lvl="1"/>
            <a:r>
              <a:rPr lang="en-US" sz="1600" dirty="0" smtClean="0"/>
              <a:t>Compelling lessons</a:t>
            </a:r>
          </a:p>
          <a:p>
            <a:r>
              <a:rPr lang="en-US" sz="2000" dirty="0" smtClean="0"/>
              <a:t>Interactive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asy to understand</a:t>
            </a:r>
            <a:endParaRPr lang="en-US" sz="2000" dirty="0"/>
          </a:p>
          <a:p>
            <a:r>
              <a:rPr lang="en-US" sz="2000" dirty="0" smtClean="0"/>
              <a:t>Consider students</a:t>
            </a:r>
            <a:r>
              <a:rPr lang="en-US" sz="2000" dirty="0"/>
              <a:t>’ </a:t>
            </a:r>
            <a:r>
              <a:rPr lang="en-US" sz="2000" dirty="0" smtClean="0"/>
              <a:t>needs and opinions</a:t>
            </a:r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ympathetic </a:t>
            </a:r>
            <a:r>
              <a:rPr lang="en-US" sz="2000" dirty="0"/>
              <a:t>towards students’ L2 learning </a:t>
            </a:r>
            <a:r>
              <a:rPr lang="en-US" sz="2000" dirty="0" smtClean="0"/>
              <a:t>problems and needs </a:t>
            </a:r>
          </a:p>
          <a:p>
            <a:r>
              <a:rPr lang="en-US" sz="2000" dirty="0" smtClean="0"/>
              <a:t>Push students a little (to their potential)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962400" y="6400801"/>
            <a:ext cx="45925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 </a:t>
            </a:r>
            <a:r>
              <a:rPr lang="en-US" sz="1200" dirty="0" err="1" smtClean="0"/>
              <a:t>Renandya</a:t>
            </a:r>
            <a:r>
              <a:rPr lang="en-US" sz="1200" dirty="0" smtClean="0"/>
              <a:t>, 2014, Whitehead &amp; </a:t>
            </a:r>
            <a:r>
              <a:rPr lang="en-US" sz="1200" dirty="0" err="1" smtClean="0"/>
              <a:t>Greenier</a:t>
            </a:r>
            <a:r>
              <a:rPr lang="en-US" sz="1200" dirty="0" smtClean="0"/>
              <a:t>, Forthcoming)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267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19812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8153400" cy="2895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Are you creating a likeable environment for your learners?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Do you feel like your students genuinely like you?</a:t>
            </a:r>
          </a:p>
          <a:p>
            <a:endParaRPr lang="en-US" sz="2000" dirty="0"/>
          </a:p>
          <a:p>
            <a:r>
              <a:rPr lang="en-US" sz="2000" dirty="0" smtClean="0"/>
              <a:t>Do your students genuinely like you?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10" descr="thinker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1300"/>
            <a:ext cx="981329" cy="12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b="1" dirty="0" smtClean="0"/>
              <a:t>Role Model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1117599"/>
            <a:ext cx="4606119" cy="4394201"/>
            <a:chOff x="834561" y="1676400"/>
            <a:chExt cx="4606119" cy="4394201"/>
          </a:xfrm>
        </p:grpSpPr>
        <p:pic>
          <p:nvPicPr>
            <p:cNvPr id="12" name="Picture 2" descr="http://rlv.zcache.com/error_404_motivation_not_found_mousepads-rf2488d70e890454f9dd322ce7a308a74_x74vi_8byvr_51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" t="9896" r="3437"/>
            <a:stretch/>
          </p:blipFill>
          <p:spPr bwMode="auto">
            <a:xfrm>
              <a:off x="838200" y="1676400"/>
              <a:ext cx="4602480" cy="439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34561" y="2844801"/>
              <a:ext cx="167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w Cen MT" panose="020B0602020104020603" pitchFamily="34" charset="0"/>
                </a:rPr>
                <a:t>Teacher</a:t>
              </a:r>
              <a:endParaRPr lang="en-US" sz="3200" b="1" dirty="0"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8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data:image/jpeg;base64,/9j/4AAQSkZJRgABAQAAAQABAAD/2wCEAAkGBhQRERQUEBQSFBQVFRQZFhgYFBgWFhUUGBIaFBcYFxoXGyceGBojHBQVHy8gIycpLCwtFR4xNTAqNSYrLSkBCQoKDgwOGQ8PGi8kHyUtLywtLywvKi8sLCksLiksLCwsKiwsLCwsKSksLCw1LCwsLCwsKSwsLCksLCwsKSksKf/AABEIAIgBcQMBIgACEQEDEQH/xAAcAAEAAgMBAQEAAAAAAAAAAAAABQYDBAcCAQj/xABKEAACAQMCBAQEAwQGBgcJAAABAgMABBESIQUGEzEUIkFRBzJhcSOBkTNCUqEVNGJywdEWF0OCsfFTc3SztOHwJCU1RFSGkpOy/8QAGgEBAAIDAQAAAAAAAAAAAAAAAAQFAQMGAv/EACsRAQACAgIBAQYGAwAAAAAAAAABAgMRBDESIRMiQVFhcQUUgZGhsTJS8P/aAAwDAQACEQMRAD8A7jSlKBStPiXF4bcBp5EjB1YLHAOlDI36KrN9lNa0nNdoqO7XEISNYndi4ARJv2TN7BsjHvQStKi15otSZALiImKRI5BrGUkdyiI3sSwIA9xWYccgMUkolTpRFxI+fKhQ4cMfTT60G9SoKHnqweN5Fu7cxx6A7dRdKF8hAT7nScfY17n51sUjjle7tljl1dNzKul9J0tpOd8HY+x70E1StHiXHILaMS3E0UUZIAd3CqSRkAE9yQCdvatW75xsoo45JLq3SOYExMZVCyAYyVOdwMjPtmgmKVHx8wW7StCs0RlWPqMgYFhGQDrx/D5l3+orRl57sFjSRru3EcmrpsZAFfQQG0n1wSAfvQT1Kh5OcLJWiRrq3DTKjRAyKDIr/IVBO4b0969pzTaEyAXEJMUixSAOCUldyio3sxYFQPcGglaVD2vOFnLP4eO5hefLL0w4L6kBLDHfICtn7Gt+HiUbtIqOpaEgSAHdCV1AN7bEGg2aVFRc02jfLcQn8Az/ADj+rglTL/cBBGrttWvJz1YKyI13AGcIyKXALLIAUIHqGBBHvmgnaVqPxWISmEyIJRGZShPm6QbSXx/DnbNaL85WStErXVuGmVWiBkUGRXOFZQTuCRgH1oJmlRn+ktr/ANPF/WPD/OP6z/0P9/8As1J0ClKUClKUClKUClKUClKUCvJcDuaGq7xq8lGempYDvk4A/wA6i8jkexrvW2zHj850sSyA9iK9VRIuYSpGvKkkDI3Aycb/AE96tfDOKpMmpWGxIb6MO9aOLzq55ms+ktubjXxes9PF9JKHYoHbCgxqunQzebUHJ7fu+303zWI3tzg4jU+uoqw26mn5NRbOnz4+mO9br8RQHBYZrNHOD2IqZGbHadRMNE1mO4R9tc3GtOoiBGzqwpymF/i1kHce3qBg7kalpxGU3IVjsS+VxuuACB37btvjfCnJB2n819ra8odfEBcjBZpT8wLBY+tjOAV/2Z239B3rAlzdMw6isqeXVoTfGmTUVySfm6IO3ocbb1P0oIZbq5/gH7o8yjUufKGYq2l9yrMFAwAwGdqxte3ekkRxggdtDHJyu2zjtl9wCDgYwN6naUEXdXcwbyJ5cL3QsR5sOdnGcD90bnOQTXmzubkunURFUnzAKcrtJ+9rIO6R+n7/AOdS1KBSlKBSlKDR4rwSG5CidNYQsV3IwWieFvlIz5JXG/vnuBXJOerdY14+iDCpbcJVR3wqsQBv9BXaarHHfh5a3k5mm63nEYljWVlinETaoxMg2fSe1ByW+k6N9cMASl3xYQt7CW3vYJ4/tlJpf/xq3Q//AALjH/X8U/71qttx8PbVwdQk3vfG517i4wBkbfLgDy1g/wBWlv8AjDq3mifrmSLxD9EmbOs9P5c+YkHGxAoIXivDLi5sbYulpb3MNxby2qGYPHctHESI21IvmZTJsMkac57moe9lt2hhv7WFTGkV942xkbE3QklHi3jDnYxvnI2BBx5dhVzf4bQGLptPfth43jZruVngeNXUNCxPk8sjAjsdvYViufhXaPFHEGuk0LMrOk7iSZJn1zLM3+0V23INBq8y8NWSy4e/DjETbtDLZwyPgXMaW7YhUuc6jESQTn5d/Uiq9a2nfXaxGOFuDcUbpODmOVrn8ZSGzghy49vbbFdI4tydBPBDBmWFbcoYGhkaOSLRGYxpYb/KSPzqMuPhZaNDFErXMYiWVNUc7rJJHM+uVJW/fVm3IPvQcjjvjaypOnzPwu1tgP7c/Ci8OB7mSFR+dTXK9pLbycNito453ibjKBZH6akJcIpJYI2+3bFdJm+GtmxzpcANaEAPsvhFKQgbdsMQffNfLn4cW7lCJLqNo3uHVop2icG4k6ko1Jg4JHag5z8QhgcfYgKyxcGxj9w9UZ0n0/Ko+/zBezMASl5xbpv7Ca24hFLH9spJL+ldTvvhlazOryNct5YVlXrvpuRBvEbgf7VgRnJrYuPh9auMMJP66b0efcXBOTjb5N/loIX4ZPN+ODDF0Bd3xE3UzKX8U3lKaNh331enatvlr+u8a/66H/wSVI8J5HitpzNFNeDMkshiNw5gLy6ixMXy93J7dwDR+RoTdSXKy3aPKytIqXDJE5VAg1RjysNKgb0HEXuGXwCFW8PJwuzW8cEgx2h4kwlOR2ByFJ9ia6ZYdZeO3y28EMkejh4kLyaDEmhxmNQjazjVtlflG++05B8OLRFKgSFTZmzIL/8Ay5cv7fNlj5qf6vYesJlnvUk0wqxS5ZBIsK6U6gXAfbOc/wAR96Cv/GG1mUW81rjqS9WxbJIGi8TSrEjcaXRT/vVVOfrFIouORoAFit+DIm3yqsoUAe2wrsnGeBx3SxrLqxHNFMuk4/EjbUufcZ9KiOPfDu1vJjLN1hrEYlRJWWK4ETaoxMg2fSe1Bzp/n/8Autf+6rtlVj/V5a+L8T+NnrdfpdVvD+I06et0+3Ux61Z6BSlKBSlKBSlKBSleSaAzY71oTcXA7DNa3F73zaB+f1NaGcf+tqpOXz7Rbwx/D4peLBExuyXj4wp+YEfzqN4tc9eRYVcRpjLucDPsqZ7n19QMdq02vB/Ev5b1hlj19xt/aH+HpUOfxDJMeN4iY/tIrx6xO+lbkuraaaSO3kmZoGIlEiAKRuMoQB6jse4II2xXyzaSRxFbKSzZPfGFHdiT2H863p+FyM7C3dMY3Dg4B9MEb/rWxwfgckRctKMuNJ0p+6e4yTnFR7Tjvki+tV+MQsa5Jpims23b6oS94bPb/i6kZQcFo5Ooob+F+2/3H51ZeAcaa4QMmzKcMv8AaG5x+Rz9s+orV4dyZBBFLFCWCSnL923xgYydsDAH2FbfLnBlsiSju+dyG04yNs7DvW28YItE45mIRvaWyUn2ke9HWlztpNSgnv6/es9RUHFx6jH2qSSTIyK6Hj5qZK6rO1Pek1n1jT3SlKkvBSlKBSlKBSlKBSlKCE5n5m8GIQsMk8s8vTijQopZtDOSWchQAFP8qgeK/FeGCygujDKRNLJGYxjXG0WsSk4yCF6Z3HpvWX4g3aQ3HC5ZnWONLxtTuQqLm1lA1Mdh+dUrmnj/APSKx+HtWfNlxQqkTIwXVL4WO4JOkaDokO2T5jjOM0F45j+Ios5pk8LNLHBFHLNIjx4SOQkA6XYFvlPbNZ7TnSSa5lhhs5XjhmEck4liCLlVctpZg5AVwcAGuYcXlluYLm4Eugf0Tw2SeMKClwPOXjY/OgyGGVYHerVytexLxO913vRY3fltNcQE+q1jVTpZdbHJwNJG6D60Fk5W59F9IoFtPFHLHJJBKxQpKiSBDsrEo3mBAYdgayyc9RrxReHFH1smoSfuatDSaO3zaUJqrfDrjkK3gtrCTXZzwSXCwMV6tjKJVDxMFJ0IS5Ok9j98mIveKOOJ+IEEhQcZjjM/l6ejwwsWT5teQxY9sd96C+8xc/R2T3KSRsTb20dx8wHUV5TFhfYhhjf3FY7n4hIkyxdJ21XVpbagwxruIDOD9Qq6c++qqb8YOG9W/togN763NuT/AGY72G5P6BT+tQXDJWurKylDPE03GbJFkGCy9Lhy2+pdQIJDo/celB0dviYpysVtNLL424tEjVowXaBNbvqYhVXHod62+XviBFeywRxxuvWt5ZstgaDFP0HjI9w2dxttXN+XrhLaeB7iYBIuN8UWSaQqg1G10hnOyqWO/p32rJ8P+LQ209jJcyxwo1lf6WkYIp18TLLgtjuoyPcUHRuFc5SXN1LDFZymKGd4ZJ+rEEV0UN8hbWdmXsP3q9cxc9x2d5aWro7NdMAGHyx5kWNS23Ys4FVbkW6iHEr4G+MbtxC402muILMDCuH0leofX5SB+H96ifiZxGQXV7JFBJL4WPh3nBUJC0dwbtg5LZ8ysnyg9hmguk3xJjRwjwyBjxIWGNS/Myqyzf3CGXbvvWIfEhpHjS2s5Z3kFywCyxJhLe5NuzEyEDdgCBnO9c751uNPErkDZLae34kCN8qFtoiPf95j+VTXLXDZJJ+FCOZ7d24bNMzIqMWMtzHM6kOpGGMhO2/1oLqeflGcwuCOIR2JGoftJAh1/wB0dQbfSpXlfmBb62WdUKBmlXSSCcxytEe3uUJ/OuZ3d6niJLfWvXPMdvKIs/iGIJCxk099GFJ1dtqsvwi41A1ktus0RnWS7Zog6mRV8XIclc5Awy7/AFFBOWvOcbWl1dMjqlq9yrjZmbw5IYr276TgGomH4kSMkv8A7BcCWKOKYxmWHJt5FciUNrxt0zle+4+uKzBxqD+iuL2/Wi65l4swi1r1CuqRs6M5xgE5+lbPCeIxzy3zwSJKi8Ht0ZkYMquEmJUkdm+lBe+VOPte26ztA8Cvhow7oxeNkDK/kJwDq7HB27VM1WOROIRrw/hsTOgkks4SiEgM4SFSxUdzjIz96s9ApSlApSlApTNKBXk16r5WBTuL3fSklZvfb67elQM/FgT+K3cZ0jZVX+17mrnzHwPr6SvzAjP2ql8Y5NMUFw7kli4Ee/pq7n374xXM5+HkjJaZ673/ACuMGWk1iPj00bnnNE/ZgZ9Ns7e+3Yf8a0rrnvRGWYSyn1CR4VfqfUj7VktOXY0G/mPrn1NZ7i1RRsAMe3eq+MmOJ6mVrGCJjti5K56inEg8wfVnDDTqTGBp3wcHO31qzf0qrYZSCD+RFUW5hTOdKZ99Kg/rjNakfF3iJwcj61tvFbzvHEx92r8tNY9Z26SnEQex3/mK9vdev6j/ABqiW3Mqtv2P8x/mKmbPjynAY4+vpn61qmto7aZxxCwJd57H/nUvwLifm0N+VU65k05YfepC0uTrhYfvMo/mMVL4tppeJhozUia6dEFfa+CvtdYpClKUClKUClKUClKUGO4tlkUrIqup7hgGB/I7V8S1QHIVQdIXZQPIOy/3fpVN+KPN0/Do7aS3AIafEoK5JhWNpZMex0od6h354vJrmK1glijM97xBElMPUCQW0CyoNGoai2v5s0HR14dEAQI4wCNJGhcFR2BGNxudq+f0ZFq1dKLVkHVoXVkdjnGc1ze35q4hcQcMmjuIYvHN0mU23U0OqSM0gJkGQ3T+XbGe5rcn52uE6ymSMtHxa3tR5QCYH6Qfb387b+lBf4bNELMiIrNuxCgFj7sQN+/rQ2aYxoTGrVjSMas51Yx3zvmuVXvxNu4prbOgxNf30U50AaLaC4iiDZ9NKyEk/T0rd/0uv5zFFbywxyGPiUjM0IfX4e9a3ijA1KFyAMtQdJktkYqzKpK/KSoJX7E9q8JYRgACOMBW1KAgAVv4gMbH61VOY+aLiC34W+lI5Lq8soZ0OGCrMjGVVOe4IwD9K1fh/wAw316wmmaAxFrmOaAJpls5Y5QI0ZtWZCVznKjG1BdX4fEylWjjKs2pgUUhm/iIxgn618m4bE+NccbYGBlFOB7DI2H0qlHmG/kvpug0JggvILdoTGNbRvGjSy9UuMFdZOkKe36wlp8RL0vA7tCY7xeK9OMRYMBs1YoS+o9TOncECg6gvDYg2sRxhs51BF1Z984zXtrRDqyiHX8/lHn2x5vfYY3rk8vxOvEkhB0FZuFLNq0DC3j2ss6Z3+UmBhprZteeOIztKbfot4WHhbPD011XTXUKyy6XZ1EWlS2Bv8tB01uHxkkmOMkjScou6+x23Gw2+le0tUBBCqCq6VIUAhf4R7DbtVQ+IPEby3a2e1uIo0muLe3KNbiQhpZCDLq1jYDT5Menfeoa+5tv4ppj1oGitbmxt3Tw+GnMyx9STV1PwzmRiFAIGw3xuHR/Bpr6mhOpjGvSNWPbVjOK8wcOiQ6kjjVvdUUH67gVUecuOXgultrB4o2FnPcEvGJOoyOqJEMsoTJb5t+/atPhnHr66vXiNxBaCKGxkeJoVlZnniLSRq/UXsVIB83zfqF5Th0StqWOMNv5giht+++M75NeobGNFKpGiq2chVAByMHIAwap/L97fNxO4t57qJ4rZYWYC1CNKJkkIGeodGkqDnfP0qIv+drtL+VEntysd9bW62xiBmkilVGd1YOG8oZj8pHlyTtig6IeGx6430LmIMI8DAQMADgDtsMfrW1VB5cv7+9a4Zb63iCXF1EsfhQ7gRuyIxbqjP7pPl3x33zUdDxnibcPu7vxkGbZrsaPBDz+GZ1+bq+XVoB7HH1oOn0rnB4zxDqWMJvbdGubeWdpWtRpUARFYwplG41t5tW/tUdxfne/guL0CaB0sW4ahToYNyblVEhUh8x+bUwADd8em4dXNRXF+ZIbb9sWH+42D+eMVJTyhVLMcAbk/SqLxn4nwodERXP8T9vuAP8AHFReTmjHHep+2/4SMGG2W3pG4/b+W8PiNCwzErOO3tv+lZeFfEW2mfQxMTf2u2fvVAm5kRwwjxJK5OOmnqfoP8K98M+FV3OnUkdIGPZWBZiPc6T5f5mqvj8nlZLTrr7LTLxuNjrq3pP3djWQEZG9fWkA77Vw+/4XxHh583V0Ds8bMyfy7fYiteXnq5kXS7s+PT/l3qXbnWrGpp6o1eBFvWt4065xPnCCHI1am9h2z96rXE+MvcYzsvoo7D/OqFw2znuJhrV1UbklSBjPYZq1St6CqXm8rNf3bTqPlCz4/ExY53X1n5y+TZx9ajbwMfWtyWStGc1W1WUQ0J4CRUfLYk9qk3U5rG0hqXW0wxMQiZOEMN1qY5QjEt1HFN2Ox+/pWIt60snPUV1yHUggj3Fb65PjaGi+GLRMV7XHinL8sNu5bcK+lfqh9T+dT/L/AC9mG3ZttJV/5HA/4VL8MuUvLZSwyGA1D6j/AM6lUjAGB2HarvDxMe4vHXbnMvIv60t3D0K+0pVkhFKUoFKUoFKUoFKUoKvznwRrmWxXp64lnl63YgRPaSxHUD3BLgfnXOuXeUb6y8FNLbzzm1uuIB1QoZZI57ZIY5F1OMrlPfIFdtr5mg5vwfla5hteCRvGddtOXnAIPTVope5BwcF1G2a073kd3mnn8KDMeMW8scmldfhVMRdg3cJlX2rqtM0HJYeR7iWQJLEyxvJxwMxxhVuSnRbv64JH2qN4dyveQ2lr17OadmtOIQSxgxlllmuzNGz6nHlPfIziu2V8zQc+41yvceB4JCset7W74c0+kghEhiKyNk9wD7Vh5XsrxuJpPNaG2fozJfOpUW9y4ceHaJQ5LEDV5mGQDiukZpQcs4ny3cNfyJ4V3V+J2l3HcZj6SRRpGJcnVqD+Rlxp3qLs+Ub0vbRG2kUWS8YLSEp05vFK4hEOGJYnUMggYrs9KDjXEeRLuWxkQRMsq8N4Yse4z4i3dzJGMH5tLEe3mrTvuRLp1mhazdzdx8GMcmYyls9rAsU/Vy2VYKZB5dWQ31ruNKCrc/cLlnWzEKF+nxC0kfGPLGkmXY5PYCqtx3gV211dwpbSslzfWM6TBo+kscIi6mvL6gRobbTk429M9SpQc7+IvBpnuDJHayXSS2Fza6UKeSV5EeNn1sMJlfmGcY+1RfAOW5LS7U3XDmutNtw2OOVVhcQywQ6ZGUyMGXDad1GfJ9q6xSgq/BeGSJxXiEzIRFLHZiNtsOUSQPj7ah+tU7ifLNw1/ctHZOZZL61lhu/wgIoEEXV85bqAEK40gb59a6zSg55yLw5ra6nEvDpFklurthd6IcdF5DIgLa+pg4G2O5FZbXgM44PxGAxsJZW4iY02ywleQx43x5gw/Wr9Sg5px3gT9XhjzWD3sUNm8csYSJ9EpWILkSsFyNLVD8a5MuJp+I3iWjrMz8JksydHUjKKnXC4bAKgYI7HTtmux0oNOxvGl6muKSLRIyDXp/EUYxImlj5DnbODtuBXqXhkbjDxxsPYoDW1SsTET2b0wQ2SJ8iIv2UD/hWbFfaU1oeWXNa44dGNxGgOc/KO9bVfDSYg2qHM0+X04wFFVaY96nuZTiZvyqrXfElUhcFvfTglfuO4+9cZy93zWdVw6xXHDIy5rVkj3rP4ksPwgGY9gxKAj13x3qv8S4/NHIUKICPRfN6e9aceK1ukzziO0g6EV5EGRtWO143G6efZvXFbUd1FjZz+lZmLV7h6iYnpoTR4rdtbQJGc9/f696GaNd9WojtkbA1o3XFM+X/1+VevetGoY3EOl/DZiYpPbXt7dqulQPJtkIrWMAblQT9Sanq67iUmmGtZcjyrxfNa0FKUqSjFKUoFKUoFKUoFKUoKhzyga54WD2N44P2NpMDVW5a+G1nLJxWFYzGFlECEO7FITFDKygMxzllzk7/Wugcc4Cbia0kDhfDTmUjTnXmJ49Oc7fPnO/avnAuAG3mvJC4bxM4lA040YiWPSTnf5M5270FF4dwVE45J415o7t7hprObURHcWfTwbQDOj8PO4wG2B7d4f4pTNDxG7nBAjPDTbS7f/Uw3XTP/AO2GMf71XeTkKZrpJHuy1ul6bxIzGxlWQoV6Yl6m0ILE6dPbasnNfw/8cL0NLoF1DbRr5cmNreV5Qx38wJcDG2wO++wc04xFnx10Wfr2KcEFqwdgIRLHEZAFB0nVqOdQNXLgfJ1pHx65ZIsGKGGZPxJDpmmeYSNgtg5B7HYegFZr34WSO0gFyoguRY+JQw5djZhVHScONAYIM5DYqyHl2Rbu6uo5VV5reOJAU1CN49ZV28w1DLjy7du+9Bi4hyTHNeLdl2DK9s4XAxmBJ0Az3wfEkn+4KslYbJHWNBKweQKodgukM4HmYLk6QTk4ztWagUpSgUpSgUpSgUpSgUpSgUpSgUpSgUpSgUpSgV8Nfa+UFG5sXE33AqtXVgsuCQMr2OlSR6eoNWrnaIiRG9CMVWDJv+n8q4vmbpns6vh+9grKD4ms0K6lmGO37MA/qKqMtySSc7nufWr9xKIPGVNUK4jwxHsa3cS0Wid9veeNdPkA33JqTFkxAKk79qig1TPD7zCVvy+URuHnFqfSWm8DA71IcEsTJMin95gP514d8mpvkyDXdxD+1n9N611tMzEM5I8azP0drsrcIiqOygCtivK16rqqxqNOSmdzspSlZClKUClKUClKUClKUClKUClKUClKUClKUClKUClKUClKUHmSQKCT2AJO2dhv2FVZfijw8rK3VlCwjMpNrcro3VcHMXfzrt3wc9ql77xniIuh4Xw23V19Trdznp6fL2x3+tcx5t/qHMX/AGqH/wDi3oOj8U5ztLYyiaUqYRCZAI5GKiZisWNKnVqIIwM49cVkt+a7d7aW5DSCGHWZGeGWMqEQOx0OgdhgjcA1yjmfxXU4j4nw/X/9zaemH6X9bbTkMdXfvXQeahcDgt74swmbwtzkwq6x46bacByWBxjO9BMcT5ot7eCOeaTTHKUEZCOzOXGpQqKpckjfGM7Go27+JVhFHHI850SrIyFYZn8sbaZCwVCU0nYhgMVD8Y+XgP8A2iH/AMFJVKtHuBLH4RYWlxx3aVmVdPihk+UZJ7YGw+ooOsX3O1nCbUSTAeMIFvhXcS5KgYKKQo/ETdsd/oa93nOFrF4jqS6fC9LrDQ+V6v7LAC5fVnA053271xTmniMK21n0381twy1lthIpy0rXcTtnQCFIS2cbnfWN6tPOc6njVsyhzbkWHjSCunU1w7Weod9nGT9MUHWga+0pQKUpQKUpQQXN1j1ICR3Tzf51zhpQK7DJHqBB7EVyfnHgrW0hIHkb5T7b7iue/FOLM3jLH6r38M5EanHP6I65mHpVav7TLZFbsl77netKa5qvxUmvS2vMTHqjniwayQtivkzZNeFapncI0ekt1Gq+fDPgxebrEeVO3941RbCEu6qvdiAPuTiv0BwDhC20Kxr6Df6n3rdxcHtMm56j1Rubn9nj1HcpGvVKVfueKUpQKUpQKUpQKUpQKUpQKUpQKUpQKUpQKUpQKUpQKUpQKUpQKhL3k21mjuY5IyUu3V5x1HGt104OQ2V/ZrsuBtU3Sgg+K8l2tyZjPGWM4hEmJJF1CFi0WNLDTgknbGfWvdryjbR20tqquYZtfUVppXLB0CMNbuWAwB2IqZpQVdPhpYiIxCOTQWjYZuJ2ZGjDBDGzSExkB2HlIyDg5rds+TLSLpdOLT0o5Y087/JMQ0uct5mYjJY5P1qbpQQVtyRaRxSRLEdEsCQODJIcwIrKqAlsrgSPuMHfvXluRbMwzQmIlJ+l1MySFm6KqkXn1ahpEa4wfT6mp+lB8Ar7SlApSlApSlB8NaXFuFJcRmOQbHsfY+9b1eWNebVi0TWemYmazFo7hwvmXldonYdiM/mM7GqzaWEkkqwqMuxwB2ycZ/wrv/MPA1ukIIw4B0t7H6+4rkF5YyQTCRdpY3B/NT/wrn8uKeNfV/8AGenR4M/5mm4/yjt6f4b3oH7Md8bH6ZqC4nwiW2YLMhRj2z2I+ld/4Lxc3ECSqB51GfofUfrVf+IvDBcWrEgB4ssvucDcfpmp2Ti18POk/VBx8y3tPC8fRzn4fQ6r6AHcas/oprvi1+d+WuKi2uYpD2Vt/sRg12T/AE1iIypyPoc1ng3rEWifm8/iNZ8qz8NLNSqseeE9q1Zud/4RVj5QqfKFzpVBbneT0AoOdJfanlB5Qv1KoZ5snbsv8qzW/GLpuy08jyXalQEE1yRkgCt61eX98VnbO0jSseTSssslKUoFKUoFKUoFKUoFKUoFKUoFKUoFKUoFKUoFKUoFKUoFKUoFKUoFKUoFKUoFat/FIyEROEf0JXUPzFKV5tG40zE6nauXfAr6XIe4jx9AwH6D/OohvhjI2S913/hi/wA2pSov5HDM7mN/eZn+0r87mrGqzr7RCzcvcDNpCIlZnGScsADuc9hWPjHLrXCspYjUCNjg4NfKVJjHWI8Y6RbXtNvKe1Sb4NKf9q/8j/hWe0+EhjORcsPpo/yalK0zxcXySI5eb/b+k7Y8jhf2snU2wPJp/M7nJr7NyQpOxxSlbaY60jUf9+6Pe03ncvUHJSqdzmpKDl2Nf3RSletPOm7Hw2MdlFZ1iA7AUpXpl6xX2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RERQUEBQSFBQVFRQZFhgYFBgWFhUUGBIaFBcYFxoXGyceGBojHBQVHy8gIycpLCwtFR4xNTAqNSYrLSkBCQoKDgwOGQ8PGi8kHyUtLywtLywvKi8sLCksLiksLCwsKiwsLCwsKSksLCw1LCwsLCwsKSwsLCksLCwsKSksKf/AABEIAIgBcQMBIgACEQEDEQH/xAAcAAEAAgMBAQEAAAAAAAAAAAAABQYDBAcCAQj/xABKEAACAQMCBAQEAwQGBgcJAAABAgMABBESIQUGEzEUIkFRBzJhcSOBkTNCUqEVNGJywdEWF0OCsfFTc3SztOHwJCU1RFSGkpOy/8QAGgEBAAIDAQAAAAAAAAAAAAAAAAQFAQMGAv/EACsRAQACAgIBAQYGAwAAAAAAAAABAgMRBDESIRMiQVFhcQUUgZGhsTJS8P/aAAwDAQACEQMRAD8A7jSlKBStPiXF4bcBp5EjB1YLHAOlDI36KrN9lNa0nNdoqO7XEISNYndi4ARJv2TN7BsjHvQStKi15otSZALiImKRI5BrGUkdyiI3sSwIA9xWYccgMUkolTpRFxI+fKhQ4cMfTT60G9SoKHnqweN5Fu7cxx6A7dRdKF8hAT7nScfY17n51sUjjle7tljl1dNzKul9J0tpOd8HY+x70E1StHiXHILaMS3E0UUZIAd3CqSRkAE9yQCdvatW75xsoo45JLq3SOYExMZVCyAYyVOdwMjPtmgmKVHx8wW7StCs0RlWPqMgYFhGQDrx/D5l3+orRl57sFjSRru3EcmrpsZAFfQQG0n1wSAfvQT1Kh5OcLJWiRrq3DTKjRAyKDIr/IVBO4b0969pzTaEyAXEJMUixSAOCUldyio3sxYFQPcGglaVD2vOFnLP4eO5hefLL0w4L6kBLDHfICtn7Gt+HiUbtIqOpaEgSAHdCV1AN7bEGg2aVFRc02jfLcQn8Az/ADj+rglTL/cBBGrttWvJz1YKyI13AGcIyKXALLIAUIHqGBBHvmgnaVqPxWISmEyIJRGZShPm6QbSXx/DnbNaL85WStErXVuGmVWiBkUGRXOFZQTuCRgH1oJmlRn+ktr/ANPF/WPD/OP6z/0P9/8As1J0ClKUClKUClKUClKUClKUCvJcDuaGq7xq8lGempYDvk4A/wA6i8jkexrvW2zHj850sSyA9iK9VRIuYSpGvKkkDI3Aycb/AE96tfDOKpMmpWGxIb6MO9aOLzq55ms+ktubjXxes9PF9JKHYoHbCgxqunQzebUHJ7fu+303zWI3tzg4jU+uoqw26mn5NRbOnz4+mO9br8RQHBYZrNHOD2IqZGbHadRMNE1mO4R9tc3GtOoiBGzqwpymF/i1kHce3qBg7kalpxGU3IVjsS+VxuuACB37btvjfCnJB2n819ra8odfEBcjBZpT8wLBY+tjOAV/2Z239B3rAlzdMw6isqeXVoTfGmTUVySfm6IO3ocbb1P0oIZbq5/gH7o8yjUufKGYq2l9yrMFAwAwGdqxte3ekkRxggdtDHJyu2zjtl9wCDgYwN6naUEXdXcwbyJ5cL3QsR5sOdnGcD90bnOQTXmzubkunURFUnzAKcrtJ+9rIO6R+n7/AOdS1KBSlKBSlKDR4rwSG5CidNYQsV3IwWieFvlIz5JXG/vnuBXJOerdY14+iDCpbcJVR3wqsQBv9BXaarHHfh5a3k5mm63nEYljWVlinETaoxMg2fSe1ByW+k6N9cMASl3xYQt7CW3vYJ4/tlJpf/xq3Q//AALjH/X8U/71qttx8PbVwdQk3vfG517i4wBkbfLgDy1g/wBWlv8AjDq3mifrmSLxD9EmbOs9P5c+YkHGxAoIXivDLi5sbYulpb3MNxby2qGYPHctHESI21IvmZTJsMkac57moe9lt2hhv7WFTGkV942xkbE3QklHi3jDnYxvnI2BBx5dhVzf4bQGLptPfth43jZruVngeNXUNCxPk8sjAjsdvYViufhXaPFHEGuk0LMrOk7iSZJn1zLM3+0V23INBq8y8NWSy4e/DjETbtDLZwyPgXMaW7YhUuc6jESQTn5d/Uiq9a2nfXaxGOFuDcUbpODmOVrn8ZSGzghy49vbbFdI4tydBPBDBmWFbcoYGhkaOSLRGYxpYb/KSPzqMuPhZaNDFErXMYiWVNUc7rJJHM+uVJW/fVm3IPvQcjjvjaypOnzPwu1tgP7c/Ci8OB7mSFR+dTXK9pLbycNito453ibjKBZH6akJcIpJYI2+3bFdJm+GtmxzpcANaEAPsvhFKQgbdsMQffNfLn4cW7lCJLqNo3uHVop2icG4k6ko1Jg4JHag5z8QhgcfYgKyxcGxj9w9UZ0n0/Ko+/zBezMASl5xbpv7Ca24hFLH9spJL+ldTvvhlazOryNct5YVlXrvpuRBvEbgf7VgRnJrYuPh9auMMJP66b0efcXBOTjb5N/loIX4ZPN+ODDF0Bd3xE3UzKX8U3lKaNh331enatvlr+u8a/66H/wSVI8J5HitpzNFNeDMkshiNw5gLy6ixMXy93J7dwDR+RoTdSXKy3aPKytIqXDJE5VAg1RjysNKgb0HEXuGXwCFW8PJwuzW8cEgx2h4kwlOR2ByFJ9ia6ZYdZeO3y28EMkejh4kLyaDEmhxmNQjazjVtlflG++05B8OLRFKgSFTZmzIL/8Ay5cv7fNlj5qf6vYesJlnvUk0wqxS5ZBIsK6U6gXAfbOc/wAR96Cv/GG1mUW81rjqS9WxbJIGi8TSrEjcaXRT/vVVOfrFIouORoAFit+DIm3yqsoUAe2wrsnGeBx3SxrLqxHNFMuk4/EjbUufcZ9KiOPfDu1vJjLN1hrEYlRJWWK4ETaoxMg2fSe1Bzp/n/8Autf+6rtlVj/V5a+L8T+NnrdfpdVvD+I06et0+3Ux61Z6BSlKBSlKBSlKBSleSaAzY71oTcXA7DNa3F73zaB+f1NaGcf+tqpOXz7Rbwx/D4peLBExuyXj4wp+YEfzqN4tc9eRYVcRpjLucDPsqZ7n19QMdq02vB/Ev5b1hlj19xt/aH+HpUOfxDJMeN4iY/tIrx6xO+lbkuraaaSO3kmZoGIlEiAKRuMoQB6jse4II2xXyzaSRxFbKSzZPfGFHdiT2H863p+FyM7C3dMY3Dg4B9MEb/rWxwfgckRctKMuNJ0p+6e4yTnFR7Tjvki+tV+MQsa5Jpims23b6oS94bPb/i6kZQcFo5Ooob+F+2/3H51ZeAcaa4QMmzKcMv8AaG5x+Rz9s+orV4dyZBBFLFCWCSnL923xgYydsDAH2FbfLnBlsiSju+dyG04yNs7DvW28YItE45mIRvaWyUn2ke9HWlztpNSgnv6/es9RUHFx6jH2qSSTIyK6Hj5qZK6rO1Pek1n1jT3SlKkvBSlKBSlKBSlKBSlKCE5n5m8GIQsMk8s8vTijQopZtDOSWchQAFP8qgeK/FeGCygujDKRNLJGYxjXG0WsSk4yCF6Z3HpvWX4g3aQ3HC5ZnWONLxtTuQqLm1lA1Mdh+dUrmnj/APSKx+HtWfNlxQqkTIwXVL4WO4JOkaDokO2T5jjOM0F45j+Ios5pk8LNLHBFHLNIjx4SOQkA6XYFvlPbNZ7TnSSa5lhhs5XjhmEck4liCLlVctpZg5AVwcAGuYcXlluYLm4Eugf0Tw2SeMKClwPOXjY/OgyGGVYHerVytexLxO913vRY3fltNcQE+q1jVTpZdbHJwNJG6D60Fk5W59F9IoFtPFHLHJJBKxQpKiSBDsrEo3mBAYdgayyc9RrxReHFH1smoSfuatDSaO3zaUJqrfDrjkK3gtrCTXZzwSXCwMV6tjKJVDxMFJ0IS5Ok9j98mIveKOOJ+IEEhQcZjjM/l6ejwwsWT5teQxY9sd96C+8xc/R2T3KSRsTb20dx8wHUV5TFhfYhhjf3FY7n4hIkyxdJ21XVpbagwxruIDOD9Qq6c++qqb8YOG9W/togN763NuT/AGY72G5P6BT+tQXDJWurKylDPE03GbJFkGCy9Lhy2+pdQIJDo/celB0dviYpysVtNLL424tEjVowXaBNbvqYhVXHod62+XviBFeywRxxuvWt5ZstgaDFP0HjI9w2dxttXN+XrhLaeB7iYBIuN8UWSaQqg1G10hnOyqWO/p32rJ8P+LQ209jJcyxwo1lf6WkYIp18TLLgtjuoyPcUHRuFc5SXN1LDFZymKGd4ZJ+rEEV0UN8hbWdmXsP3q9cxc9x2d5aWro7NdMAGHyx5kWNS23Ys4FVbkW6iHEr4G+MbtxC402muILMDCuH0leofX5SB+H96ifiZxGQXV7JFBJL4WPh3nBUJC0dwbtg5LZ8ysnyg9hmguk3xJjRwjwyBjxIWGNS/Myqyzf3CGXbvvWIfEhpHjS2s5Z3kFywCyxJhLe5NuzEyEDdgCBnO9c751uNPErkDZLae34kCN8qFtoiPf95j+VTXLXDZJJ+FCOZ7d24bNMzIqMWMtzHM6kOpGGMhO2/1oLqeflGcwuCOIR2JGoftJAh1/wB0dQbfSpXlfmBb62WdUKBmlXSSCcxytEe3uUJ/OuZ3d6niJLfWvXPMdvKIs/iGIJCxk099GFJ1dtqsvwi41A1ktus0RnWS7Zog6mRV8XIclc5Awy7/AFFBOWvOcbWl1dMjqlq9yrjZmbw5IYr276TgGomH4kSMkv8A7BcCWKOKYxmWHJt5FciUNrxt0zle+4+uKzBxqD+iuL2/Wi65l4swi1r1CuqRs6M5xgE5+lbPCeIxzy3zwSJKi8Ht0ZkYMquEmJUkdm+lBe+VOPte26ztA8Cvhow7oxeNkDK/kJwDq7HB27VM1WOROIRrw/hsTOgkks4SiEgM4SFSxUdzjIz96s9ApSlApSlApTNKBXk16r5WBTuL3fSklZvfb67elQM/FgT+K3cZ0jZVX+17mrnzHwPr6SvzAjP2ql8Y5NMUFw7kli4Ee/pq7n374xXM5+HkjJaZ673/ACuMGWk1iPj00bnnNE/ZgZ9Ns7e+3Yf8a0rrnvRGWYSyn1CR4VfqfUj7VktOXY0G/mPrn1NZ7i1RRsAMe3eq+MmOJ6mVrGCJjti5K56inEg8wfVnDDTqTGBp3wcHO31qzf0qrYZSCD+RFUW5hTOdKZ99Kg/rjNakfF3iJwcj61tvFbzvHEx92r8tNY9Z26SnEQex3/mK9vdev6j/ABqiW3Mqtv2P8x/mKmbPjynAY4+vpn61qmto7aZxxCwJd57H/nUvwLifm0N+VU65k05YfepC0uTrhYfvMo/mMVL4tppeJhozUia6dEFfa+CvtdYpClKUClKUClKUClKUGO4tlkUrIqup7hgGB/I7V8S1QHIVQdIXZQPIOy/3fpVN+KPN0/Do7aS3AIafEoK5JhWNpZMex0od6h354vJrmK1glijM97xBElMPUCQW0CyoNGoai2v5s0HR14dEAQI4wCNJGhcFR2BGNxudq+f0ZFq1dKLVkHVoXVkdjnGc1ze35q4hcQcMmjuIYvHN0mU23U0OqSM0gJkGQ3T+XbGe5rcn52uE6ymSMtHxa3tR5QCYH6Qfb387b+lBf4bNELMiIrNuxCgFj7sQN+/rQ2aYxoTGrVjSMas51Yx3zvmuVXvxNu4prbOgxNf30U50AaLaC4iiDZ9NKyEk/T0rd/0uv5zFFbywxyGPiUjM0IfX4e9a3ijA1KFyAMtQdJktkYqzKpK/KSoJX7E9q8JYRgACOMBW1KAgAVv4gMbH61VOY+aLiC34W+lI5Lq8soZ0OGCrMjGVVOe4IwD9K1fh/wAw316wmmaAxFrmOaAJpls5Y5QI0ZtWZCVznKjG1BdX4fEylWjjKs2pgUUhm/iIxgn618m4bE+NccbYGBlFOB7DI2H0qlHmG/kvpug0JggvILdoTGNbRvGjSy9UuMFdZOkKe36wlp8RL0vA7tCY7xeK9OMRYMBs1YoS+o9TOncECg6gvDYg2sRxhs51BF1Z984zXtrRDqyiHX8/lHn2x5vfYY3rk8vxOvEkhB0FZuFLNq0DC3j2ss6Z3+UmBhprZteeOIztKbfot4WHhbPD011XTXUKyy6XZ1EWlS2Bv8tB01uHxkkmOMkjScou6+x23Gw2+le0tUBBCqCq6VIUAhf4R7DbtVQ+IPEby3a2e1uIo0muLe3KNbiQhpZCDLq1jYDT5Menfeoa+5tv4ppj1oGitbmxt3Tw+GnMyx9STV1PwzmRiFAIGw3xuHR/Bpr6mhOpjGvSNWPbVjOK8wcOiQ6kjjVvdUUH67gVUecuOXgultrB4o2FnPcEvGJOoyOqJEMsoTJb5t+/atPhnHr66vXiNxBaCKGxkeJoVlZnniLSRq/UXsVIB83zfqF5Th0StqWOMNv5giht+++M75NeobGNFKpGiq2chVAByMHIAwap/L97fNxO4t57qJ4rZYWYC1CNKJkkIGeodGkqDnfP0qIv+drtL+VEntysd9bW62xiBmkilVGd1YOG8oZj8pHlyTtig6IeGx6430LmIMI8DAQMADgDtsMfrW1VB5cv7+9a4Zb63iCXF1EsfhQ7gRuyIxbqjP7pPl3x33zUdDxnibcPu7vxkGbZrsaPBDz+GZ1+bq+XVoB7HH1oOn0rnB4zxDqWMJvbdGubeWdpWtRpUARFYwplG41t5tW/tUdxfne/guL0CaB0sW4ahToYNyblVEhUh8x+bUwADd8em4dXNRXF+ZIbb9sWH+42D+eMVJTyhVLMcAbk/SqLxn4nwodERXP8T9vuAP8AHFReTmjHHep+2/4SMGG2W3pG4/b+W8PiNCwzErOO3tv+lZeFfEW2mfQxMTf2u2fvVAm5kRwwjxJK5OOmnqfoP8K98M+FV3OnUkdIGPZWBZiPc6T5f5mqvj8nlZLTrr7LTLxuNjrq3pP3djWQEZG9fWkA77Vw+/4XxHh583V0Ds8bMyfy7fYiteXnq5kXS7s+PT/l3qXbnWrGpp6o1eBFvWt4065xPnCCHI1am9h2z96rXE+MvcYzsvoo7D/OqFw2znuJhrV1UbklSBjPYZq1St6CqXm8rNf3bTqPlCz4/ExY53X1n5y+TZx9ajbwMfWtyWStGc1W1WUQ0J4CRUfLYk9qk3U5rG0hqXW0wxMQiZOEMN1qY5QjEt1HFN2Ox+/pWIt60snPUV1yHUggj3Fb65PjaGi+GLRMV7XHinL8sNu5bcK+lfqh9T+dT/L/AC9mG3ZttJV/5HA/4VL8MuUvLZSwyGA1D6j/AM6lUjAGB2HarvDxMe4vHXbnMvIv60t3D0K+0pVkhFKUoFKUoFKUoFKUoKvznwRrmWxXp64lnl63YgRPaSxHUD3BLgfnXOuXeUb6y8FNLbzzm1uuIB1QoZZI57ZIY5F1OMrlPfIFdtr5mg5vwfla5hteCRvGddtOXnAIPTVope5BwcF1G2a073kd3mnn8KDMeMW8scmldfhVMRdg3cJlX2rqtM0HJYeR7iWQJLEyxvJxwMxxhVuSnRbv64JH2qN4dyveQ2lr17OadmtOIQSxgxlllmuzNGz6nHlPfIziu2V8zQc+41yvceB4JCset7W74c0+kghEhiKyNk9wD7Vh5XsrxuJpPNaG2fozJfOpUW9y4ceHaJQ5LEDV5mGQDiukZpQcs4ny3cNfyJ4V3V+J2l3HcZj6SRRpGJcnVqD+Rlxp3qLs+Ub0vbRG2kUWS8YLSEp05vFK4hEOGJYnUMggYrs9KDjXEeRLuWxkQRMsq8N4Yse4z4i3dzJGMH5tLEe3mrTvuRLp1mhazdzdx8GMcmYyls9rAsU/Vy2VYKZB5dWQ31ruNKCrc/cLlnWzEKF+nxC0kfGPLGkmXY5PYCqtx3gV211dwpbSslzfWM6TBo+kscIi6mvL6gRobbTk429M9SpQc7+IvBpnuDJHayXSS2Fza6UKeSV5EeNn1sMJlfmGcY+1RfAOW5LS7U3XDmutNtw2OOVVhcQywQ6ZGUyMGXDad1GfJ9q6xSgq/BeGSJxXiEzIRFLHZiNtsOUSQPj7ah+tU7ifLNw1/ctHZOZZL61lhu/wgIoEEXV85bqAEK40gb59a6zSg55yLw5ra6nEvDpFklurthd6IcdF5DIgLa+pg4G2O5FZbXgM44PxGAxsJZW4iY02ywleQx43x5gw/Wr9Sg5px3gT9XhjzWD3sUNm8csYSJ9EpWILkSsFyNLVD8a5MuJp+I3iWjrMz8JksydHUjKKnXC4bAKgYI7HTtmux0oNOxvGl6muKSLRIyDXp/EUYxImlj5DnbODtuBXqXhkbjDxxsPYoDW1SsTET2b0wQ2SJ8iIv2UD/hWbFfaU1oeWXNa44dGNxGgOc/KO9bVfDSYg2qHM0+X04wFFVaY96nuZTiZvyqrXfElUhcFvfTglfuO4+9cZy93zWdVw6xXHDIy5rVkj3rP4ksPwgGY9gxKAj13x3qv8S4/NHIUKICPRfN6e9aceK1ukzziO0g6EV5EGRtWO143G6efZvXFbUd1FjZz+lZmLV7h6iYnpoTR4rdtbQJGc9/f696GaNd9WojtkbA1o3XFM+X/1+VevetGoY3EOl/DZiYpPbXt7dqulQPJtkIrWMAblQT9Sanq67iUmmGtZcjyrxfNa0FKUqSjFKUoFKUoFKUoFKUoKhzyga54WD2N44P2NpMDVW5a+G1nLJxWFYzGFlECEO7FITFDKygMxzllzk7/Wugcc4Cbia0kDhfDTmUjTnXmJ49Oc7fPnO/avnAuAG3mvJC4bxM4lA040YiWPSTnf5M5270FF4dwVE45J415o7t7hprObURHcWfTwbQDOj8PO4wG2B7d4f4pTNDxG7nBAjPDTbS7f/Uw3XTP/AO2GMf71XeTkKZrpJHuy1ul6bxIzGxlWQoV6Yl6m0ILE6dPbasnNfw/8cL0NLoF1DbRr5cmNreV5Qx38wJcDG2wO++wc04xFnx10Wfr2KcEFqwdgIRLHEZAFB0nVqOdQNXLgfJ1pHx65ZIsGKGGZPxJDpmmeYSNgtg5B7HYegFZr34WSO0gFyoguRY+JQw5djZhVHScONAYIM5DYqyHl2Rbu6uo5VV5reOJAU1CN49ZV28w1DLjy7du+9Bi4hyTHNeLdl2DK9s4XAxmBJ0Az3wfEkn+4KslYbJHWNBKweQKodgukM4HmYLk6QTk4ztWagUpSgUpSgUpSgUpSgUpSgUpSgUpSgUpSgUpSgV8Nfa+UFG5sXE33AqtXVgsuCQMr2OlSR6eoNWrnaIiRG9CMVWDJv+n8q4vmbpns6vh+9grKD4ms0K6lmGO37MA/qKqMtySSc7nufWr9xKIPGVNUK4jwxHsa3cS0Wid9veeNdPkA33JqTFkxAKk79qig1TPD7zCVvy+URuHnFqfSWm8DA71IcEsTJMin95gP514d8mpvkyDXdxD+1n9N611tMzEM5I8azP0drsrcIiqOygCtivK16rqqxqNOSmdzspSlZClKUClKUClKUClKUClKUClKUClKUClKUClKUClKUClKUHmSQKCT2AJO2dhv2FVZfijw8rK3VlCwjMpNrcro3VcHMXfzrt3wc9ql77xniIuh4Xw23V19Trdznp6fL2x3+tcx5t/qHMX/AGqH/wDi3oOj8U5ztLYyiaUqYRCZAI5GKiZisWNKnVqIIwM49cVkt+a7d7aW5DSCGHWZGeGWMqEQOx0OgdhgjcA1yjmfxXU4j4nw/X/9zaemH6X9bbTkMdXfvXQeahcDgt74swmbwtzkwq6x46bacByWBxjO9BMcT5ot7eCOeaTTHKUEZCOzOXGpQqKpckjfGM7Go27+JVhFHHI850SrIyFYZn8sbaZCwVCU0nYhgMVD8Y+XgP8A2iH/AMFJVKtHuBLH4RYWlxx3aVmVdPihk+UZJ7YGw+ooOsX3O1nCbUSTAeMIFvhXcS5KgYKKQo/ETdsd/oa93nOFrF4jqS6fC9LrDQ+V6v7LAC5fVnA053271xTmniMK21n0381twy1lthIpy0rXcTtnQCFIS2cbnfWN6tPOc6njVsyhzbkWHjSCunU1w7Weod9nGT9MUHWga+0pQKUpQKUpQQXN1j1ICR3Tzf51zhpQK7DJHqBB7EVyfnHgrW0hIHkb5T7b7iue/FOLM3jLH6r38M5EanHP6I65mHpVav7TLZFbsl77netKa5qvxUmvS2vMTHqjniwayQtivkzZNeFapncI0ekt1Gq+fDPgxebrEeVO3941RbCEu6qvdiAPuTiv0BwDhC20Kxr6Df6n3rdxcHtMm56j1Rubn9nj1HcpGvVKVfueKUpQKUpQKUpQKUpQKUpQKUpQKUpQKUpQKUpQKUpQKUpQKUpQKhL3k21mjuY5IyUu3V5x1HGt104OQ2V/ZrsuBtU3Sgg+K8l2tyZjPGWM4hEmJJF1CFi0WNLDTgknbGfWvdryjbR20tqquYZtfUVppXLB0CMNbuWAwB2IqZpQVdPhpYiIxCOTQWjYZuJ2ZGjDBDGzSExkB2HlIyDg5rds+TLSLpdOLT0o5Y087/JMQ0uct5mYjJY5P1qbpQQVtyRaRxSRLEdEsCQODJIcwIrKqAlsrgSPuMHfvXluRbMwzQmIlJ+l1MySFm6KqkXn1ahpEa4wfT6mp+lB8Ar7SlApSlApSlB8NaXFuFJcRmOQbHsfY+9b1eWNebVi0TWemYmazFo7hwvmXldonYdiM/mM7GqzaWEkkqwqMuxwB2ycZ/wrv/MPA1ukIIw4B0t7H6+4rkF5YyQTCRdpY3B/NT/wrn8uKeNfV/8AGenR4M/5mm4/yjt6f4b3oH7Md8bH6ZqC4nwiW2YLMhRj2z2I+ld/4Lxc3ECSqB51GfofUfrVf+IvDBcWrEgB4ssvucDcfpmp2Ti18POk/VBx8y3tPC8fRzn4fQ6r6AHcas/oprvi1+d+WuKi2uYpD2Vt/sRg12T/AE1iIypyPoc1ng3rEWifm8/iNZ8qz8NLNSqseeE9q1Zud/4RVj5QqfKFzpVBbneT0AoOdJfanlB5Qv1KoZ5snbsv8qzW/GLpuy08jyXalQEE1yRkgCt61eX98VnbO0jSseTSssslKUoFKUoFKUoFKUoFKUoFKUoFKUoFKUoFKUoFKUoFKUoFKUoFKUoFKUoFKUoFat/FIyEROEf0JXUPzFKV5tG40zE6nauXfAr6XIe4jx9AwH6D/OohvhjI2S913/hi/wA2pSov5HDM7mN/eZn+0r87mrGqzr7RCzcvcDNpCIlZnGScsADuc9hWPjHLrXCspYjUCNjg4NfKVJjHWI8Y6RbXtNvKe1Sb4NKf9q/8j/hWe0+EhjORcsPpo/yalK0zxcXySI5eb/b+k7Y8jhf2snU2wPJp/M7nJr7NyQpOxxSlbaY60jUf9+6Pe03ncvUHJSqdzmpKDl2Nf3RSletPOm7Hw2MdlFZ1iA7AUpXpl6xX2lKBSlK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s-media-cache-ak0.pinimg.com/736x/2e/27/12/2e27129e54e949a8c6177320ba8c135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83082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2514600"/>
          </a:xfrm>
        </p:spPr>
        <p:txBody>
          <a:bodyPr/>
          <a:lstStyle/>
          <a:p>
            <a:r>
              <a:rPr lang="en-US" dirty="0" smtClean="0"/>
              <a:t>Being a Role Model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142716" y="533400"/>
            <a:ext cx="3657600" cy="5714999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 smtClean="0"/>
              <a:t>Your class is a mirror of yourself!</a:t>
            </a:r>
          </a:p>
          <a:p>
            <a:endParaRPr lang="en-US" dirty="0"/>
          </a:p>
          <a:p>
            <a:r>
              <a:rPr lang="en-US" dirty="0" smtClean="0"/>
              <a:t>Be the person you want your students to be.</a:t>
            </a:r>
          </a:p>
          <a:p>
            <a:endParaRPr lang="en-US" dirty="0"/>
          </a:p>
          <a:p>
            <a:r>
              <a:rPr lang="en-US" dirty="0" smtClean="0"/>
              <a:t>Teacher’s mask</a:t>
            </a:r>
          </a:p>
          <a:p>
            <a:endParaRPr lang="en-US" dirty="0"/>
          </a:p>
          <a:p>
            <a:r>
              <a:rPr lang="en-US" dirty="0" smtClean="0"/>
              <a:t>It’s all about attitude:</a:t>
            </a:r>
          </a:p>
          <a:p>
            <a:pPr lvl="1"/>
            <a:r>
              <a:rPr lang="en-US" dirty="0" smtClean="0"/>
              <a:t>Fake it, until you make it!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Positivity</a:t>
            </a:r>
          </a:p>
          <a:p>
            <a:pPr lvl="1"/>
            <a:r>
              <a:rPr lang="en-US" dirty="0" smtClean="0"/>
              <a:t>Passion</a:t>
            </a:r>
          </a:p>
          <a:p>
            <a:pPr lvl="1"/>
            <a:r>
              <a:rPr lang="en-US" dirty="0" smtClean="0"/>
              <a:t>Enjoyment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57800" y="4838699"/>
            <a:ext cx="3657600" cy="1446550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2400" b="1" i="1" dirty="0" smtClean="0"/>
              <a:t>“If you hate teaching it,</a:t>
            </a:r>
          </a:p>
          <a:p>
            <a:pPr algn="ctr"/>
            <a:r>
              <a:rPr lang="en-CA" sz="2400" b="1" i="1" dirty="0" smtClean="0"/>
              <a:t>your students won’t like learning it!”</a:t>
            </a:r>
          </a:p>
          <a:p>
            <a:pPr algn="ctr"/>
            <a:r>
              <a:rPr lang="en-CA" sz="1400" b="1" dirty="0" smtClean="0"/>
              <a:t>-George E.K. Whitehead</a:t>
            </a:r>
          </a:p>
        </p:txBody>
      </p:sp>
      <p:pic>
        <p:nvPicPr>
          <p:cNvPr id="3074" name="Picture 2" descr="https://chadhyams.files.wordpress.com/2012/08/business-man-with-superman-shado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78" y="2374336"/>
            <a:ext cx="2554122" cy="24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19812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Do you come to class looking motivated to teach?</a:t>
            </a:r>
          </a:p>
          <a:p>
            <a:endParaRPr lang="en-US" dirty="0" smtClean="0"/>
          </a:p>
          <a:p>
            <a:r>
              <a:rPr lang="en-US" dirty="0" smtClean="0"/>
              <a:t>During your lesson  do you continue to appear positive </a:t>
            </a:r>
            <a:r>
              <a:rPr lang="en-US" smtClean="0"/>
              <a:t>and motivated?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 it appear like you really enjoy what you are doing?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10" descr="thinker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1300"/>
            <a:ext cx="981329" cy="12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CfuT0tnUEAAMuE_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" r="4000" b="16164"/>
          <a:stretch/>
        </p:blipFill>
        <p:spPr bwMode="auto">
          <a:xfrm>
            <a:off x="1828800" y="533400"/>
            <a:ext cx="6629400" cy="56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Extrinsic Motivation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Outside-in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dirty="0" smtClean="0"/>
              <a:t>Extrinsic Motivation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676400" y="685800"/>
            <a:ext cx="3886200" cy="5714999"/>
          </a:xfrm>
        </p:spPr>
        <p:txBody>
          <a:bodyPr anchor="t">
            <a:normAutofit fontScale="92500" lnSpcReduction="20000"/>
          </a:bodyPr>
          <a:lstStyle/>
          <a:p>
            <a:r>
              <a:rPr lang="en-US" smtClean="0"/>
              <a:t>Rewards </a:t>
            </a:r>
          </a:p>
          <a:p>
            <a:endParaRPr lang="en-US" smtClean="0"/>
          </a:p>
          <a:p>
            <a:r>
              <a:rPr lang="en-US" dirty="0" smtClean="0"/>
              <a:t>Compelling Input</a:t>
            </a:r>
          </a:p>
          <a:p>
            <a:pPr lvl="1"/>
            <a:r>
              <a:rPr lang="en-US" dirty="0" smtClean="0"/>
              <a:t>Interesting materials and/or examples! </a:t>
            </a:r>
          </a:p>
          <a:p>
            <a:endParaRPr lang="en-US" dirty="0"/>
          </a:p>
          <a:p>
            <a:r>
              <a:rPr lang="en-US" dirty="0" smtClean="0"/>
              <a:t>Task/Activity Motivation</a:t>
            </a:r>
          </a:p>
          <a:p>
            <a:pPr lvl="1"/>
            <a:r>
              <a:rPr lang="en-US" dirty="0" smtClean="0"/>
              <a:t>Give students a job and a reason to do it!</a:t>
            </a:r>
          </a:p>
          <a:p>
            <a:pPr lvl="1"/>
            <a:r>
              <a:rPr lang="en-US" dirty="0" smtClean="0"/>
              <a:t>Interesting Activities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Set goal for activity </a:t>
            </a:r>
          </a:p>
          <a:p>
            <a:pPr lvl="2"/>
            <a:r>
              <a:rPr lang="en-US" dirty="0"/>
              <a:t>Time</a:t>
            </a:r>
          </a:p>
          <a:p>
            <a:pPr lvl="2"/>
            <a:r>
              <a:rPr lang="en-US" dirty="0"/>
              <a:t>Amount</a:t>
            </a:r>
          </a:p>
          <a:p>
            <a:pPr lvl="2"/>
            <a:r>
              <a:rPr lang="en-US" dirty="0" smtClean="0"/>
              <a:t>Quality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22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dirty="0" smtClean="0"/>
              <a:t>Reward Systems</a:t>
            </a:r>
            <a:endParaRPr lang="en-US" dirty="0"/>
          </a:p>
        </p:txBody>
      </p:sp>
      <p:pic>
        <p:nvPicPr>
          <p:cNvPr id="5124" name="Picture 4" descr="http://pm1.narvii.com/5771/8828ee6ca21c5fceb19d9124d38228c01e76e636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t="27083" r="15657"/>
          <a:stretch/>
        </p:blipFill>
        <p:spPr bwMode="auto">
          <a:xfrm>
            <a:off x="1066800" y="1783565"/>
            <a:ext cx="4876800" cy="383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04667" cy="1981200"/>
          </a:xfrm>
        </p:spPr>
        <p:txBody>
          <a:bodyPr>
            <a:normAutofit/>
          </a:bodyPr>
          <a:lstStyle/>
          <a:p>
            <a:r>
              <a:rPr lang="en-US" altLang="ko-KR" dirty="0"/>
              <a:t>Getting started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90600" y="1676400"/>
            <a:ext cx="7704667" cy="3332816"/>
          </a:xfrm>
        </p:spPr>
        <p:txBody>
          <a:bodyPr/>
          <a:lstStyle/>
          <a:p>
            <a:r>
              <a:rPr lang="en-US" altLang="ko-KR" dirty="0" smtClean="0"/>
              <a:t>What do you think are the biggest reasons for student demotivation in English class?</a:t>
            </a:r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With your group make a list. </a:t>
            </a:r>
            <a:endParaRPr lang="ko-KR" altLang="en-US" dirty="0"/>
          </a:p>
        </p:txBody>
      </p:sp>
      <p:pic>
        <p:nvPicPr>
          <p:cNvPr id="1030" name="Picture 6" descr="관련 이미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95" y="4552949"/>
            <a:ext cx="4672399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61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7400" y="177605"/>
            <a:ext cx="2819400" cy="3276600"/>
          </a:xfrm>
        </p:spPr>
        <p:txBody>
          <a:bodyPr/>
          <a:lstStyle/>
          <a:p>
            <a:r>
              <a:rPr lang="en-US" dirty="0" smtClean="0"/>
              <a:t>Reward Systems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737070" y="685800"/>
            <a:ext cx="3657600" cy="5714999"/>
          </a:xfrm>
        </p:spPr>
        <p:txBody>
          <a:bodyPr anchor="t"/>
          <a:lstStyle/>
          <a:p>
            <a:r>
              <a:rPr lang="en-US" dirty="0" smtClean="0"/>
              <a:t>The more often the reward, the worse.</a:t>
            </a:r>
          </a:p>
          <a:p>
            <a:endParaRPr lang="en-US" dirty="0"/>
          </a:p>
          <a:p>
            <a:r>
              <a:rPr lang="en-US" dirty="0" smtClean="0"/>
              <a:t>It is important to create a long term goal system.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3" descr="C:\Users\P201\Desktop\the_jelly_bean_factory_gourmet_beans_900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2698" r="25000" b="10246"/>
          <a:stretch/>
        </p:blipFill>
        <p:spPr bwMode="auto">
          <a:xfrm>
            <a:off x="6999659" y="3247365"/>
            <a:ext cx="1687141" cy="24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201\Desktop\muscat nandos rewar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97" y="3247365"/>
            <a:ext cx="2133600" cy="25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201\Desktop\sbu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7" y="33147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77644" y="364091"/>
            <a:ext cx="2819400" cy="4267200"/>
          </a:xfrm>
        </p:spPr>
        <p:txBody>
          <a:bodyPr/>
          <a:lstStyle/>
          <a:p>
            <a:r>
              <a:rPr lang="en-US" dirty="0" smtClean="0"/>
              <a:t>Types of Rewards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514600" y="572604"/>
            <a:ext cx="3657599" cy="2895600"/>
          </a:xfrm>
        </p:spPr>
        <p:txBody>
          <a:bodyPr anchor="t"/>
          <a:lstStyle/>
          <a:p>
            <a:r>
              <a:rPr lang="en-US" dirty="0" smtClean="0"/>
              <a:t>Candy</a:t>
            </a:r>
          </a:p>
          <a:p>
            <a:r>
              <a:rPr lang="en-US" dirty="0" smtClean="0"/>
              <a:t>Extra points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Coupons</a:t>
            </a:r>
          </a:p>
          <a:p>
            <a:r>
              <a:rPr lang="en-US" dirty="0"/>
              <a:t> </a:t>
            </a:r>
            <a:r>
              <a:rPr lang="en-US" dirty="0" smtClean="0"/>
              <a:t>Bomb Jar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2" descr="C:\Users\P201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3" y="3676716"/>
            <a:ext cx="2062937" cy="31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edia-cache-ec0.pinimg.com/736x/5e/61/5b/5e615bd40ff09f61c94953cf66aa2d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62" y="3546688"/>
            <a:ext cx="2435435" cy="32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Better than Rewards…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86000"/>
            <a:ext cx="7704667" cy="1905000"/>
          </a:xfrm>
        </p:spPr>
        <p:txBody>
          <a:bodyPr/>
          <a:lstStyle/>
          <a:p>
            <a:r>
              <a:rPr lang="en-US" dirty="0" smtClean="0"/>
              <a:t>Enjoying the process.</a:t>
            </a:r>
          </a:p>
          <a:p>
            <a:r>
              <a:rPr lang="en-US" dirty="0" smtClean="0"/>
              <a:t>Feeling rewarded from the process itself.</a:t>
            </a:r>
          </a:p>
          <a:p>
            <a:r>
              <a:rPr lang="en-US" dirty="0" smtClean="0"/>
              <a:t>A sense of accomplishment. </a:t>
            </a:r>
            <a:endParaRPr lang="en-US" dirty="0"/>
          </a:p>
        </p:txBody>
      </p:sp>
      <p:pic>
        <p:nvPicPr>
          <p:cNvPr id="4" name="Picture 2" descr="http://izquotes.com/quotes-pictures/quote-punishment-and-reward-proceed-from-basically-the-same-psychological-model-one-that-conceives-of-alfie-kohn-2445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15908" r="1604" b="15910"/>
          <a:stretch/>
        </p:blipFill>
        <p:spPr bwMode="auto">
          <a:xfrm>
            <a:off x="3581400" y="4876800"/>
            <a:ext cx="3505200" cy="16691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lfiekohn.org/wp-content/uploads/2014/08/2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12226"/>
            <a:ext cx="3745774" cy="37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14400" y="381000"/>
            <a:ext cx="6096000" cy="3886200"/>
          </a:xfrm>
          <a:prstGeom prst="wedgeEllipseCallout">
            <a:avLst>
              <a:gd name="adj1" fmla="val 54594"/>
              <a:gd name="adj2" fmla="val 64164"/>
            </a:avLst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In short, good values have to be grown from the inside out. Attempts to short-circuit this process by dangling rewards in front of children are at best ineffective, and at worst counterproductive.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72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dirty="0"/>
              <a:t>Keys to Motivating Language Learners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219200" y="457200"/>
            <a:ext cx="3657600" cy="5943599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 smtClean="0"/>
              <a:t>Intrinsic Motivation</a:t>
            </a:r>
          </a:p>
          <a:p>
            <a:pPr lvl="1"/>
            <a:r>
              <a:rPr lang="en-US" dirty="0" smtClean="0"/>
              <a:t>Rapport</a:t>
            </a:r>
          </a:p>
          <a:p>
            <a:pPr lvl="1"/>
            <a:r>
              <a:rPr lang="en-US" dirty="0" smtClean="0"/>
              <a:t>Likeability</a:t>
            </a:r>
          </a:p>
          <a:p>
            <a:pPr lvl="1"/>
            <a:r>
              <a:rPr lang="en-US" dirty="0" smtClean="0"/>
              <a:t>Role Model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Extrinsic Motivation</a:t>
            </a:r>
          </a:p>
          <a:p>
            <a:pPr lvl="1"/>
            <a:r>
              <a:rPr lang="en-US" dirty="0" smtClean="0"/>
              <a:t>Compelling Input</a:t>
            </a:r>
          </a:p>
          <a:p>
            <a:pPr lvl="1"/>
            <a:r>
              <a:rPr lang="en-US" dirty="0" smtClean="0"/>
              <a:t>Task Motivation </a:t>
            </a:r>
          </a:p>
          <a:p>
            <a:pPr lvl="1"/>
            <a:r>
              <a:rPr lang="en-US" dirty="0" smtClean="0"/>
              <a:t>Long term reward system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don’t have to scare your students into being motivated!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Guide them through positivity!</a:t>
            </a:r>
          </a:p>
        </p:txBody>
      </p:sp>
      <p:pic>
        <p:nvPicPr>
          <p:cNvPr id="4098" name="Picture 2" descr="http://bacfreedom.com/images/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73574"/>
            <a:ext cx="2700780" cy="14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Reflection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66800" y="2133600"/>
            <a:ext cx="7704667" cy="3332816"/>
          </a:xfrm>
        </p:spPr>
        <p:txBody>
          <a:bodyPr/>
          <a:lstStyle/>
          <a:p>
            <a:r>
              <a:rPr lang="en-US" altLang="ko-KR" dirty="0" smtClean="0"/>
              <a:t>Based on what we discussed today and last class what are some of the things you need to keep in mind in order to motivate students?</a:t>
            </a:r>
          </a:p>
          <a:p>
            <a:endParaRPr lang="en-US" altLang="ko-KR" dirty="0"/>
          </a:p>
          <a:p>
            <a:r>
              <a:rPr lang="en-US" altLang="ko-KR" dirty="0" smtClean="0"/>
              <a:t>What do you think you are already good at? What do you think you need to work on?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3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93364" cy="6108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267200"/>
            <a:ext cx="5638800" cy="20574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 smtClean="0"/>
              <a:t>Email: </a:t>
            </a:r>
            <a:r>
              <a:rPr lang="en-US" sz="1800" dirty="0" smtClean="0">
                <a:hlinkClick r:id="rId2"/>
              </a:rPr>
              <a:t>prof.gwhitehead@gmail.com</a:t>
            </a:r>
            <a:endParaRPr lang="en-US" sz="1800" dirty="0" smtClean="0"/>
          </a:p>
          <a:p>
            <a:pPr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URL: </a:t>
            </a:r>
            <a:r>
              <a:rPr lang="en-US" sz="1800" dirty="0" smtClean="0">
                <a:hlinkClick r:id="rId3"/>
              </a:rPr>
              <a:t>profgwhitehead.weebly.com</a:t>
            </a:r>
            <a:r>
              <a:rPr lang="en-US" sz="1800" dirty="0" smtClean="0"/>
              <a:t> </a:t>
            </a:r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r>
              <a:rPr lang="en-US" sz="1800" dirty="0" err="1" smtClean="0"/>
              <a:t>Facebook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4"/>
              </a:rPr>
              <a:t>https://www.facebook.com/groups/gifle/</a:t>
            </a:r>
            <a:endParaRPr lang="en-US" sz="1800" dirty="0"/>
          </a:p>
        </p:txBody>
      </p:sp>
      <p:pic>
        <p:nvPicPr>
          <p:cNvPr id="52226" name="Picture 2" descr="http://theartmad.com/wp-content/uploads/2015/04/Thank-You-1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8E6"/>
              </a:clrFrom>
              <a:clrTo>
                <a:srgbClr val="E9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609600"/>
            <a:ext cx="5524160" cy="4267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35" y="4648200"/>
            <a:ext cx="1122825" cy="11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95034" cy="6108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704667" cy="3962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Greenier</a:t>
            </a:r>
            <a:r>
              <a:rPr lang="en-US" dirty="0"/>
              <a:t>, V</a:t>
            </a:r>
            <a:r>
              <a:rPr lang="en-US" dirty="0" smtClean="0"/>
              <a:t>. &amp; Whitehead, G. (2016). </a:t>
            </a:r>
            <a:r>
              <a:rPr lang="en-US" dirty="0"/>
              <a:t>Towards a Model of Teacher Leadership in ELT: Authentic Leadership in Classroom Practice. </a:t>
            </a:r>
            <a:r>
              <a:rPr lang="en-US" i="1" dirty="0"/>
              <a:t>RELC Journal, 1-17</a:t>
            </a:r>
            <a:r>
              <a:rPr lang="en-US" dirty="0"/>
              <a:t>. DOI: </a:t>
            </a:r>
            <a:r>
              <a:rPr lang="en-US" i="1" dirty="0"/>
              <a:t>10.1177/0033688216631203.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Johnson</a:t>
            </a:r>
            <a:r>
              <a:rPr lang="en-US" dirty="0"/>
              <a:t>, L.S. (2008). Relationship of instructional methods to student engagement in two public high schools. </a:t>
            </a:r>
            <a:r>
              <a:rPr lang="en-US" i="1" dirty="0"/>
              <a:t>American Secondary Education</a:t>
            </a:r>
            <a:r>
              <a:rPr lang="en-US" dirty="0"/>
              <a:t>, 36(2), 69-87.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Kohn, A. (1994). </a:t>
            </a:r>
            <a:r>
              <a:rPr lang="en-US" i="1" dirty="0"/>
              <a:t>The risks of rewards</a:t>
            </a:r>
            <a:r>
              <a:rPr lang="en-US" dirty="0"/>
              <a:t>. Urbana: ERIC Clearinghouse on Elementary and Early Childhood Education, University of Illinois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Renandya</a:t>
            </a:r>
            <a:r>
              <a:rPr lang="en-US" dirty="0" smtClean="0"/>
              <a:t>, W. (2014). Effective strategies for motivating L2 learners. </a:t>
            </a:r>
            <a:r>
              <a:rPr lang="en-US" i="1" dirty="0" smtClean="0"/>
              <a:t>Paper presented at KAPEE International conference </a:t>
            </a:r>
            <a:r>
              <a:rPr lang="en-US" i="1" dirty="0" err="1" smtClean="0"/>
              <a:t>Chuncheon</a:t>
            </a:r>
            <a:r>
              <a:rPr lang="en-US" i="1" dirty="0" smtClean="0"/>
              <a:t> National </a:t>
            </a:r>
            <a:r>
              <a:rPr lang="en-US" i="1" dirty="0" err="1" smtClean="0"/>
              <a:t>Univeristy</a:t>
            </a:r>
            <a:r>
              <a:rPr lang="en-US" i="1" dirty="0" smtClean="0"/>
              <a:t> of Education</a:t>
            </a:r>
            <a:r>
              <a:rPr lang="en-US" dirty="0" smtClean="0"/>
              <a:t>, </a:t>
            </a:r>
            <a:r>
              <a:rPr lang="en-US" dirty="0" err="1" smtClean="0"/>
              <a:t>Chuncheon</a:t>
            </a:r>
            <a:r>
              <a:rPr lang="en-US" dirty="0" smtClean="0"/>
              <a:t>, South Korea.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Sanders, T. (2005). </a:t>
            </a:r>
            <a:r>
              <a:rPr lang="en-US" i="1" dirty="0" smtClean="0"/>
              <a:t>The likeability factor: How to boost your L-factor &amp; achieve your life's dreams</a:t>
            </a:r>
            <a:r>
              <a:rPr lang="en-US" dirty="0" smtClean="0"/>
              <a:t>. New York: Crown.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Whitehead</a:t>
            </a:r>
            <a:r>
              <a:rPr lang="en-US" dirty="0"/>
              <a:t>, G. &amp; </a:t>
            </a:r>
            <a:r>
              <a:rPr lang="en-US" dirty="0" err="1"/>
              <a:t>Greenier</a:t>
            </a:r>
            <a:r>
              <a:rPr lang="en-US" dirty="0"/>
              <a:t>, V. (In Progress). Investigating learners’ perceptions of language teacher leadership. TBA.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66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1818" y="31845"/>
            <a:ext cx="9414681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5240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Teacher-trainer for 8 years (Canada TESOL </a:t>
            </a:r>
            <a:r>
              <a:rPr lang="en-US" sz="2000" dirty="0" err="1" smtClean="0"/>
              <a:t>centre</a:t>
            </a:r>
            <a:r>
              <a:rPr lang="en-US" sz="2000" dirty="0" smtClean="0"/>
              <a:t>, </a:t>
            </a:r>
            <a:r>
              <a:rPr lang="en-US" sz="2000" dirty="0" err="1" smtClean="0"/>
              <a:t>Kyonggi</a:t>
            </a:r>
            <a:r>
              <a:rPr lang="en-US" sz="2000" dirty="0" smtClean="0"/>
              <a:t> University,</a:t>
            </a:r>
            <a:r>
              <a:rPr lang="ko-KR" altLang="en-US" sz="2000" dirty="0" smtClean="0"/>
              <a:t> 경기도외국어교육연수원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Microteaching 5 </a:t>
            </a:r>
            <a:r>
              <a:rPr lang="en-US" sz="2000" dirty="0" smtClean="0"/>
              <a:t>years </a:t>
            </a:r>
            <a:r>
              <a:rPr lang="ko-KR" altLang="en-US" sz="2000" dirty="0"/>
              <a:t> </a:t>
            </a:r>
            <a:r>
              <a:rPr lang="en-US" altLang="ko-KR" sz="2000" dirty="0" smtClean="0"/>
              <a:t>with in-service Korean public school teachers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Observation of over 3000 teachers in action</a:t>
            </a:r>
          </a:p>
          <a:p>
            <a:endParaRPr lang="en-US" sz="2000" b="1" dirty="0"/>
          </a:p>
        </p:txBody>
      </p:sp>
      <p:pic>
        <p:nvPicPr>
          <p:cNvPr id="24578" name="Picture 2" descr="https://scontent.xx.fbcdn.net/hphotos-xap1/v/t1.0-9/268472_10150675416145315_1140384_n.jpg?oh=f4add01cf11f8535f8041f6be47e661d&amp;oe=56C923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9808" y="3155216"/>
            <a:ext cx="3759200" cy="2819400"/>
          </a:xfrm>
          <a:prstGeom prst="rect">
            <a:avLst/>
          </a:prstGeom>
          <a:noFill/>
        </p:spPr>
      </p:pic>
      <p:pic>
        <p:nvPicPr>
          <p:cNvPr id="24580" name="Picture 4" descr="https://scontent.xx.fbcdn.net/hphotos-xap1/v/t1.0-9/260466_10150675415400315_3003042_n.jpg?oh=3abc9a252252a9a46e1a979483eaa92e&amp;oe=56BE1A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55216"/>
            <a:ext cx="3733800" cy="2800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0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1818" y="31845"/>
            <a:ext cx="9414681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2" y="4495800"/>
            <a:ext cx="3548418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Seeing students as either motivated </a:t>
            </a:r>
            <a:r>
              <a:rPr lang="en-US" sz="1800" dirty="0"/>
              <a:t>or unmotivated</a:t>
            </a:r>
            <a:r>
              <a:rPr lang="en-US" sz="1800" dirty="0" smtClean="0"/>
              <a:t>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71600"/>
            <a:ext cx="7277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</a:t>
            </a:r>
            <a:r>
              <a:rPr lang="en-US" sz="2000" b="1" dirty="0" smtClean="0"/>
              <a:t>hose </a:t>
            </a:r>
            <a:r>
              <a:rPr lang="en-US" sz="2000" b="1" dirty="0"/>
              <a:t>responsibility is it to ensure that students’ motivation and levels of engagement remain high during the learning process? </a:t>
            </a:r>
          </a:p>
        </p:txBody>
      </p:sp>
      <p:sp>
        <p:nvSpPr>
          <p:cNvPr id="6" name="Oval 5"/>
          <p:cNvSpPr/>
          <p:nvPr/>
        </p:nvSpPr>
        <p:spPr>
          <a:xfrm>
            <a:off x="1524000" y="2667000"/>
            <a:ext cx="2090382" cy="1595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Fixed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5334000" y="2660218"/>
            <a:ext cx="2057400" cy="1606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Dynamic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4806571" y="4743271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Believing that motivation can </a:t>
            </a:r>
            <a:r>
              <a:rPr lang="en-US" dirty="0"/>
              <a:t>change depending on the learning situation in the classroom or </a:t>
            </a:r>
            <a:r>
              <a:rPr lang="en-US" dirty="0" smtClean="0"/>
              <a:t>school.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96200" y="6400800"/>
            <a:ext cx="1316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 </a:t>
            </a:r>
            <a:r>
              <a:rPr lang="en-US" sz="1200" dirty="0" err="1" smtClean="0"/>
              <a:t>Renandya</a:t>
            </a:r>
            <a:r>
              <a:rPr lang="en-US" sz="1200" dirty="0" smtClean="0"/>
              <a:t>, 2014)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760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05552" y="4018616"/>
            <a:ext cx="7938448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/>
              <a:t>W</a:t>
            </a:r>
            <a:r>
              <a:rPr lang="en-US" sz="2000" dirty="0" smtClean="0"/>
              <a:t>e see motivation to learn as being essentially a ‘student problem’ (Johnson, 2008). </a:t>
            </a:r>
          </a:p>
          <a:p>
            <a:r>
              <a:rPr lang="en-US" sz="2000" dirty="0" smtClean="0"/>
              <a:t>The students are responsible for their own motivation and there is not much we can do to change it.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72050" y="118807"/>
            <a:ext cx="3433549" cy="2929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Fixed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696200" y="6400800"/>
            <a:ext cx="1316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 </a:t>
            </a:r>
            <a:r>
              <a:rPr lang="en-US" sz="1200" dirty="0" err="1" smtClean="0"/>
              <a:t>Renandya</a:t>
            </a:r>
            <a:r>
              <a:rPr lang="en-US" sz="1200" dirty="0" smtClean="0"/>
              <a:t>, 2014)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801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05200" y="450418"/>
            <a:ext cx="2819400" cy="22165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Dynamic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295400" y="3740581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Motivation viewed </a:t>
            </a:r>
            <a:r>
              <a:rPr lang="en-US" sz="2000" dirty="0"/>
              <a:t>more as a ‘teacher problem’ (Johnson, 2008).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acknowledge </a:t>
            </a:r>
            <a:r>
              <a:rPr lang="en-US" sz="2000" dirty="0"/>
              <a:t>that there are many classroom-specific factors that the teacher can exploit in order to foster student motivation.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however is not to say that students have little or no responsibility to work on their motivation levels. They do, because ultimately motivation is the responsibility of the individual students. 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7696200" y="6400800"/>
            <a:ext cx="1316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 </a:t>
            </a:r>
            <a:r>
              <a:rPr lang="en-US" sz="1200" dirty="0" err="1" smtClean="0"/>
              <a:t>Renandya</a:t>
            </a:r>
            <a:r>
              <a:rPr lang="en-US" sz="1200" dirty="0" smtClean="0"/>
              <a:t>, 2014)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8427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04667" cy="1981200"/>
          </a:xfrm>
        </p:spPr>
        <p:txBody>
          <a:bodyPr>
            <a:normAutofit/>
          </a:bodyPr>
          <a:lstStyle/>
          <a:p>
            <a:r>
              <a:rPr lang="en-US" altLang="ko-KR" dirty="0"/>
              <a:t>Getting started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90600" y="1752600"/>
            <a:ext cx="7704667" cy="3332816"/>
          </a:xfrm>
        </p:spPr>
        <p:txBody>
          <a:bodyPr/>
          <a:lstStyle/>
          <a:p>
            <a:r>
              <a:rPr lang="en-US" altLang="ko-KR" dirty="0"/>
              <a:t>What </a:t>
            </a:r>
            <a:r>
              <a:rPr lang="en-US" altLang="ko-KR" dirty="0" smtClean="0"/>
              <a:t>kind of things do you do </a:t>
            </a:r>
            <a:r>
              <a:rPr lang="en-US" altLang="ko-KR" dirty="0"/>
              <a:t>to motivate them?</a:t>
            </a:r>
            <a:endParaRPr lang="en-CA" altLang="ko-KR" dirty="0"/>
          </a:p>
        </p:txBody>
      </p:sp>
      <p:pic>
        <p:nvPicPr>
          <p:cNvPr id="4" name="Picture 2" descr="motivation에 대한 이미지 검색결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1780"/>
            <a:ext cx="4423031" cy="29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1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3048000"/>
            <a:ext cx="7704667" cy="33328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 mostly motivate my students through rewards.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 mostly motivate my students through fear.</a:t>
            </a:r>
          </a:p>
          <a:p>
            <a:endParaRPr lang="en-US" sz="2000" dirty="0"/>
          </a:p>
          <a:p>
            <a:r>
              <a:rPr lang="en-US" sz="2000" dirty="0" smtClean="0"/>
              <a:t>I use both usually</a:t>
            </a:r>
          </a:p>
          <a:p>
            <a:endParaRPr lang="en-US" sz="2000" dirty="0"/>
          </a:p>
          <a:p>
            <a:r>
              <a:rPr lang="en-US" sz="2000" dirty="0" smtClean="0"/>
              <a:t>I don’t motivate my students through reward nor fear.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30" name="Picture 6" descr="http://2.bp.blogspot.com/-qCUTKlpWQzg/UP38K5D7xQI/AAAAAAAAA0I/zsMAybvbQgs/s1600/ya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28" y="1250541"/>
            <a:ext cx="904147" cy="7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holasticadministrator.typepad.com/.a/6a00e54f8c25c98834017c324ca6ba970b-400w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r="6586" b="8243"/>
          <a:stretch/>
        </p:blipFill>
        <p:spPr bwMode="auto">
          <a:xfrm>
            <a:off x="1066800" y="508703"/>
            <a:ext cx="1573955" cy="149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grafood.co.kr/upload/kfood-5(5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0" y="176403"/>
            <a:ext cx="1520825" cy="9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507</TotalTime>
  <Words>1040</Words>
  <Application>Microsoft Office PowerPoint</Application>
  <PresentationFormat>화면 슬라이드 쇼(4:3)</PresentationFormat>
  <Paragraphs>227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Parallax</vt:lpstr>
      <vt:lpstr>Setting the groundwork for student motivation </vt:lpstr>
      <vt:lpstr>Motivating Students </vt:lpstr>
      <vt:lpstr>Getting started</vt:lpstr>
      <vt:lpstr>Background</vt:lpstr>
      <vt:lpstr>Theoretical Background</vt:lpstr>
      <vt:lpstr>PowerPoint 프레젠테이션</vt:lpstr>
      <vt:lpstr>PowerPoint 프레젠테이션</vt:lpstr>
      <vt:lpstr>Getting started</vt:lpstr>
      <vt:lpstr>Poll</vt:lpstr>
      <vt:lpstr>PowerPoint 프레젠테이션</vt:lpstr>
      <vt:lpstr>PowerPoint 프레젠테이션</vt:lpstr>
      <vt:lpstr>PowerPoint 프레젠테이션</vt:lpstr>
      <vt:lpstr>Intrinsic Motivation</vt:lpstr>
      <vt:lpstr>Sparking Intrinsic Motivation</vt:lpstr>
      <vt:lpstr>Rapport</vt:lpstr>
      <vt:lpstr>Rapport  &amp;  Mutual Respect</vt:lpstr>
      <vt:lpstr>Reflection</vt:lpstr>
      <vt:lpstr>Likeability</vt:lpstr>
      <vt:lpstr>Likeability Factors  </vt:lpstr>
      <vt:lpstr>Likability in EFL Contexts </vt:lpstr>
      <vt:lpstr>Reflection</vt:lpstr>
      <vt:lpstr>Role Model</vt:lpstr>
      <vt:lpstr>PowerPoint 프레젠테이션</vt:lpstr>
      <vt:lpstr>Being a Role Model</vt:lpstr>
      <vt:lpstr>Reflection</vt:lpstr>
      <vt:lpstr>PowerPoint 프레젠테이션</vt:lpstr>
      <vt:lpstr>Extrinsic Motivation</vt:lpstr>
      <vt:lpstr>Extrinsic Motivation</vt:lpstr>
      <vt:lpstr>Reward Systems</vt:lpstr>
      <vt:lpstr>Reward Systems</vt:lpstr>
      <vt:lpstr>Types of Rewards</vt:lpstr>
      <vt:lpstr>Better than Rewards…</vt:lpstr>
      <vt:lpstr>PowerPoint 프레젠테이션</vt:lpstr>
      <vt:lpstr>Keys to Motivating Language Learners</vt:lpstr>
      <vt:lpstr>Reflection</vt:lpstr>
      <vt:lpstr>The End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to Motivating Students</dc:title>
  <dc:creator>P201</dc:creator>
  <cp:lastModifiedBy>hufs</cp:lastModifiedBy>
  <cp:revision>78</cp:revision>
  <dcterms:created xsi:type="dcterms:W3CDTF">2014-07-02T02:31:26Z</dcterms:created>
  <dcterms:modified xsi:type="dcterms:W3CDTF">2018-11-08T09:05:30Z</dcterms:modified>
</cp:coreProperties>
</file>