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43205400" cy="32404050"/>
  <p:notesSz cx="6858000" cy="9144000"/>
  <p:embeddedFontLst>
    <p:embeddedFont>
      <p:font typeface="맑은 고딕" panose="020B0503020000020004" pitchFamily="50" charset="-127"/>
      <p:regular r:id="rId3"/>
      <p:bold r:id="rId4"/>
    </p:embeddedFont>
    <p:embeddedFont>
      <p:font typeface="Book Antiqua" panose="02040602050305030304" pitchFamily="18" charset="0"/>
      <p:regular r:id="rId5"/>
      <p:bold r:id="rId6"/>
      <p:italic r:id="rId7"/>
      <p:boldItalic r:id="rId8"/>
    </p:embeddedFont>
  </p:embeddedFontLst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53" autoAdjust="0"/>
  </p:normalViewPr>
  <p:slideViewPr>
    <p:cSldViewPr>
      <p:cViewPr varScale="1">
        <p:scale>
          <a:sx n="24" d="100"/>
          <a:sy n="24" d="100"/>
        </p:scale>
        <p:origin x="-1584" y="-108"/>
      </p:cViewPr>
      <p:guideLst>
        <p:guide orient="horz" pos="10206"/>
        <p:guide pos="13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40405" y="10066261"/>
            <a:ext cx="36724590" cy="694586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80810" y="18362295"/>
            <a:ext cx="3024378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6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2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1323915" y="1297667"/>
            <a:ext cx="9721215" cy="2764845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160270" y="1297667"/>
            <a:ext cx="28443555" cy="2764845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3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8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2929" y="20822605"/>
            <a:ext cx="36724590" cy="643580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12929" y="13734221"/>
            <a:ext cx="36724590" cy="7088384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91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160270" y="7560947"/>
            <a:ext cx="19082385" cy="2138517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1962745" y="7560947"/>
            <a:ext cx="19082385" cy="2138517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6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60270" y="7253409"/>
            <a:ext cx="19089888" cy="3022875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160270" y="10276284"/>
            <a:ext cx="19089888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21947745" y="7253409"/>
            <a:ext cx="19097387" cy="3022875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1947745" y="10276284"/>
            <a:ext cx="19097387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7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9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60272" y="1290161"/>
            <a:ext cx="14214279" cy="549068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92111" y="1290164"/>
            <a:ext cx="24153019" cy="2765595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60272" y="6780850"/>
            <a:ext cx="14214279" cy="2216527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61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68561" y="22682835"/>
            <a:ext cx="25923240" cy="2677837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468561" y="2895362"/>
            <a:ext cx="25923240" cy="1944243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68561" y="25360672"/>
            <a:ext cx="25923240" cy="380297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0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160270" y="1297665"/>
            <a:ext cx="38884860" cy="5400675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60270" y="7560947"/>
            <a:ext cx="38884860" cy="2138517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1602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4380-D67D-46DC-B8E2-8C9D56739A3E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761845" y="30033756"/>
            <a:ext cx="1368171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09638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1A45-F82F-449B-9F36-E4A800AACE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58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-122801"/>
            <a:ext cx="43205400" cy="8043145"/>
            <a:chOff x="-9372600" y="5086350"/>
            <a:chExt cx="17068800" cy="3505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482" t="29241" r="42411" b="29688"/>
            <a:stretch>
              <a:fillRect/>
            </a:stretch>
          </p:blipFill>
          <p:spPr bwMode="auto">
            <a:xfrm>
              <a:off x="-9372600" y="5086350"/>
              <a:ext cx="67056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444" t="29333" r="15000" b="29778"/>
            <a:stretch>
              <a:fillRect/>
            </a:stretch>
          </p:blipFill>
          <p:spPr bwMode="auto">
            <a:xfrm>
              <a:off x="-2667000" y="5086350"/>
              <a:ext cx="103632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그룹 6"/>
          <p:cNvGrpSpPr/>
          <p:nvPr/>
        </p:nvGrpSpPr>
        <p:grpSpPr>
          <a:xfrm>
            <a:off x="12745716" y="5976889"/>
            <a:ext cx="13537504" cy="11895277"/>
            <a:chOff x="1295400" y="1143000"/>
            <a:chExt cx="6781800" cy="5125630"/>
          </a:xfrm>
        </p:grpSpPr>
        <p:sp>
          <p:nvSpPr>
            <p:cNvPr id="8" name="Isosceles Triangle 5"/>
            <p:cNvSpPr/>
            <p:nvPr/>
          </p:nvSpPr>
          <p:spPr>
            <a:xfrm>
              <a:off x="5105400" y="1143000"/>
              <a:ext cx="2971800" cy="4648200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" name="Isosceles Triangle 5"/>
            <p:cNvSpPr/>
            <p:nvPr/>
          </p:nvSpPr>
          <p:spPr>
            <a:xfrm>
              <a:off x="1295400" y="1143000"/>
              <a:ext cx="2971800" cy="4648200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ook Antiqua" pitchFamily="18" charset="0"/>
              </a:endParaRPr>
            </a:p>
          </p:txBody>
        </p:sp>
        <p:cxnSp>
          <p:nvCxnSpPr>
            <p:cNvPr id="10" name="Straight Connector 8"/>
            <p:cNvCxnSpPr/>
            <p:nvPr/>
          </p:nvCxnSpPr>
          <p:spPr>
            <a:xfrm>
              <a:off x="1295400" y="3367036"/>
              <a:ext cx="6729791" cy="272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5654" y="2475109"/>
              <a:ext cx="1953170" cy="47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latin typeface="Book Antiqua" pitchFamily="18" charset="0"/>
                </a:rPr>
                <a:t>Language</a:t>
              </a:r>
              <a:endParaRPr lang="en-US" sz="4800" dirty="0">
                <a:latin typeface="Book Antiqu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8174" y="5791199"/>
              <a:ext cx="2732992" cy="47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cap="all" spc="1418" dirty="0">
                  <a:solidFill>
                    <a:srgbClr val="24486C"/>
                  </a:solidFill>
                  <a:latin typeface="Book Antiqua" pitchFamily="18" charset="0"/>
                </a:rPr>
                <a:t>English</a:t>
              </a:r>
              <a:endParaRPr lang="en-US" sz="4800" b="1" cap="all" spc="1418" dirty="0">
                <a:solidFill>
                  <a:srgbClr val="24486C"/>
                </a:solidFill>
                <a:latin typeface="Book Antiqu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28786" y="5791199"/>
              <a:ext cx="2571226" cy="47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cap="all" spc="1418" dirty="0">
                  <a:solidFill>
                    <a:srgbClr val="24486C"/>
                  </a:solidFill>
                  <a:latin typeface="Book Antiqua" pitchFamily="18" charset="0"/>
                </a:rPr>
                <a:t>Korean</a:t>
              </a:r>
              <a:endParaRPr lang="en-US" sz="4800" b="1" cap="all" spc="1418" dirty="0">
                <a:solidFill>
                  <a:srgbClr val="24486C"/>
                </a:solidFill>
                <a:latin typeface="Book Antiqu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50608" y="4114800"/>
              <a:ext cx="2328335" cy="477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Book Antiqua" pitchFamily="18" charset="0"/>
                </a:rPr>
                <a:t>Meaning</a:t>
              </a:r>
              <a:endParaRPr lang="en-US" sz="4800" dirty="0">
                <a:latin typeface="Book Antiqua" pitchFamily="18" charset="0"/>
              </a:endParaRPr>
            </a:p>
          </p:txBody>
        </p:sp>
        <p:grpSp>
          <p:nvGrpSpPr>
            <p:cNvPr id="4" name="그룹 14"/>
            <p:cNvGrpSpPr/>
            <p:nvPr/>
          </p:nvGrpSpPr>
          <p:grpSpPr>
            <a:xfrm>
              <a:off x="5493656" y="2524520"/>
              <a:ext cx="2233386" cy="2117121"/>
              <a:chOff x="1797956" y="3313310"/>
              <a:chExt cx="2233386" cy="211712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020566" y="3313310"/>
                <a:ext cx="1953170" cy="477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>
                    <a:latin typeface="Book Antiqua" pitchFamily="18" charset="0"/>
                  </a:rPr>
                  <a:t>Language</a:t>
                </a:r>
                <a:endParaRPr lang="en-US" sz="4800" dirty="0">
                  <a:latin typeface="Book Antiqua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97956" y="4953000"/>
                <a:ext cx="2233386" cy="477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latin typeface="Book Antiqua" pitchFamily="18" charset="0"/>
                  </a:rPr>
                  <a:t>Meaning</a:t>
                </a:r>
                <a:endParaRPr lang="en-US" sz="4800" dirty="0">
                  <a:latin typeface="Book Antiqua" pitchFamily="18" charset="0"/>
                </a:endParaRPr>
              </a:p>
            </p:txBody>
          </p:sp>
        </p:grpSp>
      </p:grpSp>
      <p:sp>
        <p:nvSpPr>
          <p:cNvPr id="18" name="모서리가 둥근 직사각형 17"/>
          <p:cNvSpPr/>
          <p:nvPr/>
        </p:nvSpPr>
        <p:spPr>
          <a:xfrm>
            <a:off x="27003300" y="6871710"/>
            <a:ext cx="15301987" cy="5256584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t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400" dirty="0" smtClean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Iceberg Representations</a:t>
            </a:r>
          </a:p>
          <a:p>
            <a:r>
              <a:rPr lang="en-US" altLang="ko-KR" sz="3200" b="1" dirty="0" smtClean="0">
                <a:latin typeface="Book Antiqua" pitchFamily="18" charset="0"/>
              </a:rPr>
              <a:t>Iceberg</a:t>
            </a:r>
            <a:r>
              <a:rPr lang="en-US" altLang="ko-KR" sz="3200" dirty="0" smtClean="0">
                <a:latin typeface="Book Antiqua" pitchFamily="18" charset="0"/>
              </a:rPr>
              <a:t>: </a:t>
            </a:r>
            <a:r>
              <a:rPr lang="en-US" altLang="ko-KR" sz="3200" dirty="0" smtClean="0">
                <a:latin typeface="Book Antiqua" pitchFamily="18" charset="0"/>
              </a:rPr>
              <a:t>represents the relationship between language </a:t>
            </a:r>
            <a:r>
              <a:rPr lang="en-US" altLang="ko-KR" sz="3200" dirty="0" smtClean="0">
                <a:latin typeface="Book Antiqua" pitchFamily="18" charset="0"/>
              </a:rPr>
              <a:t>and meaning </a:t>
            </a:r>
            <a:r>
              <a:rPr lang="en-US" altLang="ko-KR" sz="3200" dirty="0" smtClean="0">
                <a:latin typeface="Book Antiqua" pitchFamily="18" charset="0"/>
              </a:rPr>
              <a:t>in a  single language.</a:t>
            </a:r>
          </a:p>
          <a:p>
            <a:endParaRPr lang="en-US" altLang="ko-KR" sz="3200" dirty="0" smtClean="0">
              <a:latin typeface="Book Antiqua" pitchFamily="18" charset="0"/>
            </a:endParaRPr>
          </a:p>
          <a:p>
            <a:r>
              <a:rPr lang="en-US" altLang="ko-KR" sz="3200" b="1" dirty="0" smtClean="0">
                <a:latin typeface="Book Antiqua" pitchFamily="18" charset="0"/>
              </a:rPr>
              <a:t>Language</a:t>
            </a:r>
            <a:r>
              <a:rPr lang="en-US" altLang="ko-KR" sz="3200" dirty="0" smtClean="0">
                <a:latin typeface="Book Antiqua" pitchFamily="18" charset="0"/>
              </a:rPr>
              <a:t>: represents written/spoken words and phrases in a </a:t>
            </a:r>
            <a:r>
              <a:rPr lang="en-US" altLang="ko-KR" sz="3200" dirty="0" smtClean="0">
                <a:latin typeface="Book Antiqua" pitchFamily="18" charset="0"/>
              </a:rPr>
              <a:t>set </a:t>
            </a:r>
            <a:r>
              <a:rPr lang="en-US" altLang="ko-KR" sz="3200" dirty="0" smtClean="0">
                <a:latin typeface="Book Antiqua" pitchFamily="18" charset="0"/>
              </a:rPr>
              <a:t>language.</a:t>
            </a:r>
          </a:p>
          <a:p>
            <a:endParaRPr lang="en-US" altLang="ko-KR" sz="3200" dirty="0" smtClean="0">
              <a:latin typeface="Book Antiqua" pitchFamily="18" charset="0"/>
            </a:endParaRPr>
          </a:p>
          <a:p>
            <a:r>
              <a:rPr lang="en-US" altLang="ko-KR" sz="3200" b="1" dirty="0" smtClean="0">
                <a:latin typeface="Book Antiqua" pitchFamily="18" charset="0"/>
              </a:rPr>
              <a:t>Meaning</a:t>
            </a:r>
            <a:r>
              <a:rPr lang="en-US" altLang="ko-KR" sz="3200" dirty="0" smtClean="0">
                <a:latin typeface="Book Antiqua" pitchFamily="18" charset="0"/>
              </a:rPr>
              <a:t>: represents the contextual meaning of words and </a:t>
            </a:r>
            <a:r>
              <a:rPr lang="en-US" altLang="ko-KR" sz="3200" dirty="0" smtClean="0">
                <a:latin typeface="Book Antiqua" pitchFamily="18" charset="0"/>
              </a:rPr>
              <a:t>phrases </a:t>
            </a:r>
            <a:r>
              <a:rPr lang="en-US" altLang="ko-KR" sz="3200" dirty="0" smtClean="0">
                <a:latin typeface="Book Antiqua" pitchFamily="18" charset="0"/>
              </a:rPr>
              <a:t>in a set language.</a:t>
            </a:r>
            <a:endParaRPr lang="ko-KR" altLang="en-US" sz="3200" dirty="0" smtClean="0">
              <a:latin typeface="Book Antiqua" pitchFamily="18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400" dirty="0">
              <a:solidFill>
                <a:schemeClr val="tx1"/>
              </a:solidFill>
              <a:latin typeface="Clearface Gothic T OT Ext Bold" pitchFamily="50" charset="0"/>
              <a:ea typeface="굴림" pitchFamily="34" charset="-127"/>
              <a:cs typeface="굴림" pitchFamily="34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74780" y="25419049"/>
            <a:ext cx="8098528" cy="6445956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dirty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1:1 Relationship</a:t>
            </a:r>
            <a:endParaRPr kumimoji="1" lang="en-US" altLang="ko-KR" sz="4800" dirty="0">
              <a:solidFill>
                <a:schemeClr val="tx1"/>
              </a:solidFill>
              <a:latin typeface="Clearface Gothic T OT Ext Bold" pitchFamily="50" charset="0"/>
              <a:ea typeface="굴림" pitchFamily="34" charset="-127"/>
              <a:cs typeface="굴림" pitchFamily="34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0153278" y="25419049"/>
            <a:ext cx="10801350" cy="6445956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kumimoji="1" lang="en-US" altLang="ko-KR" sz="4800" dirty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Fake 1:1 Relationship (A)</a:t>
            </a:r>
            <a:endParaRPr lang="ko-KR" altLang="en-US" sz="4800" dirty="0">
              <a:latin typeface="Clearface Gothic T OT Ext Bold" pitchFamily="50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2034748" y="25419049"/>
            <a:ext cx="10801350" cy="6445956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kumimoji="1" lang="en-US" altLang="ko-KR" sz="4800" dirty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Fake 1:1 Relationship (B)</a:t>
            </a:r>
            <a:endParaRPr lang="ko-KR" altLang="en-US" sz="4800" dirty="0">
              <a:latin typeface="Clearface Gothic T OT Ext Bold" pitchFamily="50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3936478" y="25491057"/>
            <a:ext cx="8188502" cy="6445956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dirty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1:0 Relationship</a:t>
            </a:r>
            <a:endParaRPr kumimoji="1" lang="en-US" altLang="ko-KR" sz="4800" dirty="0">
              <a:solidFill>
                <a:schemeClr val="tx1"/>
              </a:solidFill>
              <a:latin typeface="Clearface Gothic T OT Ext Bold" pitchFamily="50" charset="0"/>
              <a:ea typeface="굴림" pitchFamily="34" charset="-127"/>
              <a:cs typeface="굴림" pitchFamily="34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20380" y="16274033"/>
            <a:ext cx="11449272" cy="8352928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dirty="0" smtClean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Applying the Double Iceberg Model</a:t>
            </a:r>
            <a:endParaRPr lang="en-CA" altLang="ko-KR" sz="3200" dirty="0" smtClean="0">
              <a:latin typeface="Book Antiqua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 altLang="ko-KR" sz="3200" dirty="0" smtClean="0">
                <a:latin typeface="Book Antiqua" pitchFamily="18" charset="0"/>
              </a:rPr>
              <a:t>Comprehend the English meaning of the word or phrase in the context you are teaching </a:t>
            </a:r>
            <a:r>
              <a:rPr lang="en-US" altLang="ko-KR" sz="3200" dirty="0" smtClean="0">
                <a:latin typeface="Book Antiqua" pitchFamily="18" charset="0"/>
              </a:rPr>
              <a:t>it</a:t>
            </a:r>
            <a:r>
              <a:rPr lang="en-CA" altLang="ko-KR" sz="3200" dirty="0" smtClean="0">
                <a:latin typeface="Book Antiqua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endParaRPr lang="en-CA" altLang="ko-KR" sz="3200" dirty="0" smtClean="0">
              <a:latin typeface="Book Antiqua" pitchFamily="18" charset="0"/>
            </a:endParaRPr>
          </a:p>
          <a:p>
            <a:pPr marL="624078" indent="-514350">
              <a:buAutoNum type="arabicPeriod"/>
            </a:pPr>
            <a:r>
              <a:rPr lang="en-CA" altLang="ko-KR" sz="3200" dirty="0" smtClean="0">
                <a:latin typeface="Book Antiqua" pitchFamily="18" charset="0"/>
              </a:rPr>
              <a:t>Avoid teaching multiple definitions as the context will give you the correct meaning to teach.</a:t>
            </a:r>
          </a:p>
          <a:p>
            <a:pPr marL="624078" indent="-514350">
              <a:buAutoNum type="arabicPeriod"/>
            </a:pPr>
            <a:endParaRPr lang="en-CA" altLang="ko-KR" sz="3200" dirty="0" smtClean="0">
              <a:latin typeface="Book Antiqua" pitchFamily="18" charset="0"/>
            </a:endParaRPr>
          </a:p>
          <a:p>
            <a:pPr marL="624078" indent="-514350">
              <a:buAutoNum type="arabicPeriod"/>
            </a:pPr>
            <a:r>
              <a:rPr lang="en-CA" altLang="ko-KR" sz="3200" dirty="0" smtClean="0">
                <a:latin typeface="Book Antiqua" pitchFamily="18" charset="0"/>
              </a:rPr>
              <a:t>Decide on what method would be the clearest and fastest to teach the contextual meaning to your learners. (</a:t>
            </a:r>
            <a:r>
              <a:rPr lang="en-CA" altLang="ko-KR" sz="3200" dirty="0" err="1" smtClean="0">
                <a:latin typeface="Book Antiqua" pitchFamily="18" charset="0"/>
              </a:rPr>
              <a:t>ie</a:t>
            </a:r>
            <a:r>
              <a:rPr lang="en-CA" altLang="ko-KR" sz="3200" dirty="0" smtClean="0">
                <a:latin typeface="Book Antiqua" pitchFamily="18" charset="0"/>
              </a:rPr>
              <a:t>. Visual aids, English synonyms, antonyms, examples,  L1) </a:t>
            </a:r>
            <a:br>
              <a:rPr lang="en-CA" altLang="ko-KR" sz="3200" dirty="0" smtClean="0">
                <a:latin typeface="Book Antiqua" pitchFamily="18" charset="0"/>
              </a:rPr>
            </a:br>
            <a:endParaRPr lang="en-CA" altLang="ko-KR" sz="3200" dirty="0" smtClean="0">
              <a:latin typeface="Book Antiqua" pitchFamily="18" charset="0"/>
            </a:endParaRPr>
          </a:p>
          <a:p>
            <a:pPr marL="624078" indent="-514350">
              <a:buAutoNum type="arabicPeriod"/>
            </a:pPr>
            <a:r>
              <a:rPr lang="en-CA" altLang="ko-KR" sz="3200" dirty="0" smtClean="0">
                <a:latin typeface="Book Antiqua" pitchFamily="18" charset="0"/>
              </a:rPr>
              <a:t>If the teacher decides to teach the meaning using L1, consider the type of word-meaning relationship that exists between the target language and learners L1.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5600" dirty="0">
              <a:solidFill>
                <a:schemeClr val="tx1"/>
              </a:solidFill>
              <a:latin typeface="Clearface Gothic T OT Ext Bold" pitchFamily="50" charset="0"/>
              <a:ea typeface="굴림" pitchFamily="34" charset="-127"/>
              <a:cs typeface="굴림" pitchFamily="34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864396" y="10883586"/>
            <a:ext cx="11233248" cy="4670367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0" rIns="432054" bIns="216027" rtlCol="0" anchor="t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dirty="0" smtClean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Aims of the Model</a:t>
            </a:r>
            <a:endParaRPr kumimoji="1" lang="en-US" altLang="ko-KR" sz="5600" dirty="0" smtClean="0">
              <a:solidFill>
                <a:schemeClr val="tx1"/>
              </a:solidFill>
              <a:latin typeface="Clearface Gothic T OT Ext Bold" pitchFamily="50" charset="0"/>
              <a:ea typeface="Malgun Gothic" pitchFamily="34" charset="-127"/>
              <a:cs typeface="Times New Roman" pitchFamily="18" charset="0"/>
            </a:endParaRPr>
          </a:p>
          <a:p>
            <a:r>
              <a:rPr lang="en-US" altLang="ko-KR" sz="3200" dirty="0" smtClean="0">
                <a:latin typeface="Book Antiqua" pitchFamily="18" charset="0"/>
              </a:rPr>
              <a:t>To </a:t>
            </a:r>
            <a:r>
              <a:rPr lang="en-US" altLang="ko-KR" sz="3200" dirty="0">
                <a:latin typeface="Book Antiqua" pitchFamily="18" charset="0"/>
              </a:rPr>
              <a:t>raise awareness of some risky, common practices in classroom translation that often lead to learners' inaccurate understanding of the target language. </a:t>
            </a:r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>
              <a:latin typeface="Book Antiqua" pitchFamily="18" charset="0"/>
            </a:endParaRPr>
          </a:p>
          <a:p>
            <a:r>
              <a:rPr lang="en-US" altLang="ko-KR" sz="3200" dirty="0">
                <a:latin typeface="Book Antiqua" pitchFamily="18" charset="0"/>
              </a:rPr>
              <a:t>To propose a set of mental steps teachers can follow in order to provide more accurate and complete use of translation in the L2 classroom. </a:t>
            </a:r>
            <a:endParaRPr lang="en-US" altLang="ko-KR" sz="3200" dirty="0" smtClean="0">
              <a:latin typeface="Book Antiqua" pitchFamily="18" charset="0"/>
            </a:endParaRPr>
          </a:p>
          <a:p>
            <a:endParaRPr kumimoji="1" lang="en-US" altLang="ko-KR" sz="5600" dirty="0">
              <a:solidFill>
                <a:schemeClr val="tx1"/>
              </a:solidFill>
              <a:latin typeface="Clearface Gothic T OT Ext Bold" pitchFamily="50" charset="0"/>
              <a:ea typeface="굴림" pitchFamily="34" charset="-127"/>
              <a:cs typeface="굴림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7003300" y="12745641"/>
            <a:ext cx="15481720" cy="12097344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dirty="0" smtClean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Implications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smtClean="0">
                <a:latin typeface="Book Antiqua" pitchFamily="18" charset="0"/>
              </a:rPr>
              <a:t>When </a:t>
            </a:r>
            <a:r>
              <a:rPr lang="en-US" altLang="ko-KR" sz="3200" dirty="0">
                <a:latin typeface="Book Antiqua" pitchFamily="18" charset="0"/>
              </a:rPr>
              <a:t>only </a:t>
            </a:r>
            <a:r>
              <a:rPr lang="en-US" altLang="ko-KR" sz="3200" dirty="0" smtClean="0">
                <a:latin typeface="Book Antiqua" pitchFamily="18" charset="0"/>
              </a:rPr>
              <a:t>surface </a:t>
            </a:r>
            <a:r>
              <a:rPr lang="en-US" altLang="ko-KR" sz="3200" dirty="0">
                <a:latin typeface="Book Antiqua" pitchFamily="18" charset="0"/>
              </a:rPr>
              <a:t>level information is conveyed, there may be an incomplete transfer of meaning, resulting in unintentional, incomplete knowledge and understanding of the target language.</a:t>
            </a:r>
            <a:endParaRPr lang="ko-KR" altLang="en-US" sz="3200" dirty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r>
              <a:rPr lang="en-US" altLang="ko-KR" sz="3200" dirty="0" smtClean="0">
                <a:latin typeface="Book Antiqua" pitchFamily="18" charset="0"/>
              </a:rPr>
              <a:t>It is important for teachers to comprehend the contextual meaning of the content they are teaching in order to provide accurate and complete information to their learners.  </a:t>
            </a:r>
          </a:p>
          <a:p>
            <a:endParaRPr lang="en-US" altLang="ko-KR" sz="3200" dirty="0">
              <a:latin typeface="Book Antiqua" pitchFamily="18" charset="0"/>
            </a:endParaRPr>
          </a:p>
          <a:p>
            <a:r>
              <a:rPr lang="en-US" altLang="ko-KR" sz="3200" dirty="0" smtClean="0">
                <a:latin typeface="Book Antiqua" pitchFamily="18" charset="0"/>
              </a:rPr>
              <a:t>Contextual meanings may differ depending on the background of the speaker. </a:t>
            </a:r>
            <a:endParaRPr lang="en-US" altLang="ko-KR" sz="3200" dirty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>
              <a:latin typeface="Book Antiqua" pitchFamily="18" charset="0"/>
            </a:endParaRPr>
          </a:p>
          <a:p>
            <a:r>
              <a:rPr lang="en-CA" altLang="ko-KR" sz="3200" dirty="0" smtClean="0">
                <a:latin typeface="Book Antiqua" pitchFamily="18" charset="0"/>
              </a:rPr>
              <a:t>NOTE: If </a:t>
            </a:r>
            <a:r>
              <a:rPr lang="en-CA" altLang="ko-KR" sz="3200" dirty="0">
                <a:latin typeface="Book Antiqua" pitchFamily="18" charset="0"/>
              </a:rPr>
              <a:t>teachers can teach the target language using comprehensible L2, then it is strongly recommend that this be their first choice.</a:t>
            </a:r>
            <a:endParaRPr lang="en-US" altLang="ko-KR" sz="3200" dirty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endParaRPr lang="en-US" altLang="ko-KR" sz="3200" dirty="0" smtClean="0">
              <a:latin typeface="Book Antiqua" pitchFamily="18" charset="0"/>
            </a:endParaRPr>
          </a:p>
          <a:p>
            <a:r>
              <a:rPr lang="en-US" altLang="ko-KR" sz="2400" dirty="0" smtClean="0"/>
              <a:t>    </a:t>
            </a:r>
            <a:endParaRPr lang="ko-KR" altLang="en-US" sz="6000" dirty="0" smtClean="0"/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5600" dirty="0">
              <a:solidFill>
                <a:schemeClr val="tx1"/>
              </a:solidFill>
              <a:latin typeface="Clearface Gothic T OT Ext Bold" pitchFamily="50" charset="0"/>
              <a:ea typeface="굴림" pitchFamily="34" charset="-127"/>
              <a:cs typeface="굴림" pitchFamily="34" charset="-127"/>
            </a:endParaRPr>
          </a:p>
        </p:txBody>
      </p:sp>
      <p:pic>
        <p:nvPicPr>
          <p:cNvPr id="1031" name="Picture 7" descr="E:\GIFLE\ALAK Sept2014\edites\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66112" y="26022998"/>
            <a:ext cx="7154812" cy="4724643"/>
          </a:xfrm>
          <a:prstGeom prst="rect">
            <a:avLst/>
          </a:prstGeom>
          <a:noFill/>
        </p:spPr>
      </p:pic>
      <p:pic>
        <p:nvPicPr>
          <p:cNvPr id="1032" name="Picture 8" descr="E:\GIFLE\ALAK Sept2014\edites\ㄷ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452" y="25950990"/>
            <a:ext cx="7154812" cy="4724643"/>
          </a:xfrm>
          <a:prstGeom prst="rect">
            <a:avLst/>
          </a:prstGeom>
          <a:noFill/>
        </p:spPr>
      </p:pic>
      <p:pic>
        <p:nvPicPr>
          <p:cNvPr id="1033" name="Picture 9" descr="E:\GIFLE\ALAK Sept2014\edites\ㅈ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928" y="25950990"/>
            <a:ext cx="7154812" cy="4724643"/>
          </a:xfrm>
          <a:prstGeom prst="rect">
            <a:avLst/>
          </a:prstGeom>
          <a:noFill/>
        </p:spPr>
      </p:pic>
      <p:pic>
        <p:nvPicPr>
          <p:cNvPr id="1034" name="Picture 10" descr="E:\GIFLE\ALAK Sept2014\edites\ㅂ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6042" y="25950990"/>
            <a:ext cx="7320394" cy="4724643"/>
          </a:xfrm>
          <a:prstGeom prst="rect">
            <a:avLst/>
          </a:prstGeom>
          <a:noFill/>
        </p:spPr>
      </p:pic>
      <p:grpSp>
        <p:nvGrpSpPr>
          <p:cNvPr id="49" name="그룹 48"/>
          <p:cNvGrpSpPr/>
          <p:nvPr/>
        </p:nvGrpSpPr>
        <p:grpSpPr>
          <a:xfrm>
            <a:off x="26484468" y="0"/>
            <a:ext cx="16720932" cy="1898212"/>
            <a:chOff x="26484468" y="0"/>
            <a:chExt cx="16720932" cy="1898212"/>
          </a:xfrm>
        </p:grpSpPr>
        <p:sp>
          <p:nvSpPr>
            <p:cNvPr id="29" name="TextBox 28"/>
            <p:cNvSpPr txBox="1"/>
            <p:nvPr/>
          </p:nvSpPr>
          <p:spPr>
            <a:xfrm>
              <a:off x="26484468" y="0"/>
              <a:ext cx="14615989" cy="1898212"/>
            </a:xfrm>
            <a:prstGeom prst="rect">
              <a:avLst/>
            </a:prstGeom>
            <a:noFill/>
          </p:spPr>
          <p:txBody>
            <a:bodyPr wrap="none" lIns="432054" tIns="216027" rIns="432054" bIns="216027" rtlCol="0">
              <a:spAutoFit/>
            </a:bodyPr>
            <a:lstStyle/>
            <a:p>
              <a:pPr algn="r"/>
              <a:r>
                <a:rPr lang="en-US" altLang="ko-KR" sz="5200" dirty="0">
                  <a:solidFill>
                    <a:schemeClr val="bg1"/>
                  </a:solidFill>
                  <a:latin typeface="Book Antiqua" pitchFamily="18" charset="0"/>
                </a:rPr>
                <a:t>George Whitehead &amp; Grace Hwang</a:t>
              </a:r>
            </a:p>
            <a:p>
              <a:pPr algn="r"/>
              <a:r>
                <a:rPr lang="en-US" altLang="ko-KR" sz="4300" dirty="0" err="1">
                  <a:solidFill>
                    <a:schemeClr val="bg1"/>
                  </a:solidFill>
                  <a:latin typeface="Book Antiqua" pitchFamily="18" charset="0"/>
                </a:rPr>
                <a:t>Gyeonggi</a:t>
              </a:r>
              <a:r>
                <a:rPr lang="en-US" altLang="ko-KR" sz="4300" dirty="0">
                  <a:solidFill>
                    <a:schemeClr val="bg1"/>
                  </a:solidFill>
                  <a:latin typeface="Book Antiqua" pitchFamily="18" charset="0"/>
                </a:rPr>
                <a:t>-do Institute for Foreign Language Education</a:t>
              </a:r>
              <a:endParaRPr lang="ko-KR" altLang="en-US" sz="4300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pic>
          <p:nvPicPr>
            <p:cNvPr id="40" name="Picture 4" descr="https://fbcdn-sphotos-a-a.akamaihd.net/hphotos-ak-ash2/t1/264724_137445962999402_5824386_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05175" y="0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모서리가 둥근 직사각형 37"/>
          <p:cNvSpPr/>
          <p:nvPr/>
        </p:nvSpPr>
        <p:spPr>
          <a:xfrm>
            <a:off x="936404" y="6779130"/>
            <a:ext cx="11089232" cy="3384376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29768" tIns="210312" rIns="429768" bIns="457200"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00" dirty="0" smtClean="0">
                <a:solidFill>
                  <a:schemeClr val="tx1"/>
                </a:solidFill>
                <a:latin typeface="Clearface Gothic T OT Ext Bold" pitchFamily="50" charset="0"/>
                <a:ea typeface="Malgun Gothic" pitchFamily="34" charset="-127"/>
                <a:cs typeface="Times New Roman" pitchFamily="18" charset="0"/>
              </a:rPr>
              <a:t>Rationale for the Model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 smtClean="0">
                <a:solidFill>
                  <a:schemeClr val="tx1"/>
                </a:solidFill>
                <a:latin typeface="Book Antiqua" panose="02040602050305030304" pitchFamily="18" charset="0"/>
                <a:ea typeface="Malgun Gothic" pitchFamily="34" charset="-127"/>
                <a:cs typeface="Times New Roman" pitchFamily="18" charset="0"/>
              </a:rPr>
              <a:t>Widespread </a:t>
            </a:r>
            <a:r>
              <a:rPr kumimoji="1" lang="en-US" altLang="ko-KR" sz="3200" dirty="0">
                <a:solidFill>
                  <a:schemeClr val="tx1"/>
                </a:solidFill>
                <a:latin typeface="Book Antiqua" panose="02040602050305030304" pitchFamily="18" charset="0"/>
                <a:ea typeface="Malgun Gothic" pitchFamily="34" charset="-127"/>
                <a:cs typeface="Times New Roman" pitchFamily="18" charset="0"/>
              </a:rPr>
              <a:t>classroom translation practices continue to focus on word-to-word memorization often leading to inaccuracies and long-term misunderstandings of the L2 language. 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65610"/>
              </p:ext>
            </p:extLst>
          </p:nvPr>
        </p:nvGraphicFramePr>
        <p:xfrm>
          <a:off x="13105756" y="18062445"/>
          <a:ext cx="13321481" cy="6540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751"/>
                <a:gridCol w="8219962"/>
                <a:gridCol w="3085768"/>
              </a:tblGrid>
              <a:tr h="6117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Book Antiqua" pitchFamily="18" charset="0"/>
                        </a:rPr>
                        <a:t>Relationship</a:t>
                      </a:r>
                      <a:endParaRPr lang="ko-KR" altLang="en-US" sz="2400" b="1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Book Antiqua" pitchFamily="18" charset="0"/>
                        </a:rPr>
                        <a:t>Description</a:t>
                      </a:r>
                      <a:endParaRPr lang="ko-KR" altLang="en-US" sz="2400" b="1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Book Antiqua" pitchFamily="18" charset="0"/>
                        </a:rPr>
                        <a:t>Teaching Approach</a:t>
                      </a:r>
                      <a:endParaRPr lang="ko-KR" altLang="en-US" sz="2400" b="1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1:1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The word</a:t>
                      </a:r>
                      <a:r>
                        <a:rPr lang="en-US" altLang="ko-KR" sz="2400" baseline="0" dirty="0" smtClean="0">
                          <a:latin typeface="Book Antiqua" pitchFamily="18" charset="0"/>
                        </a:rPr>
                        <a:t> or phrase meaning being translated from English has a perfect word or phrase match in Korean.</a:t>
                      </a:r>
                    </a:p>
                    <a:p>
                      <a:pPr latinLnBrk="1"/>
                      <a:r>
                        <a:rPr lang="en-US" altLang="ko-KR" sz="2400" i="1" baseline="0" dirty="0" smtClean="0">
                          <a:latin typeface="Book Antiqua" pitchFamily="18" charset="0"/>
                        </a:rPr>
                        <a:t>English word + meaning = Korean word + meaning</a:t>
                      </a:r>
                      <a:endParaRPr lang="ko-KR" altLang="en-US" sz="2400" i="1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Word to word translation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</a:tr>
              <a:tr h="178513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Fake 1:1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u="sng" dirty="0" smtClean="0">
                          <a:latin typeface="Book Antiqua" pitchFamily="18" charset="0"/>
                        </a:rPr>
                        <a:t>Type</a:t>
                      </a:r>
                      <a:r>
                        <a:rPr lang="en-US" altLang="ko-KR" sz="2400" b="0" u="sng" baseline="0" dirty="0" smtClean="0">
                          <a:latin typeface="Book Antiqua" pitchFamily="18" charset="0"/>
                        </a:rPr>
                        <a:t> A</a:t>
                      </a:r>
                    </a:p>
                    <a:p>
                      <a:pPr latinLnBrk="1"/>
                      <a:r>
                        <a:rPr lang="en-US" altLang="ko-KR" sz="2400" baseline="0" dirty="0" smtClean="0">
                          <a:latin typeface="Book Antiqua" pitchFamily="18" charset="0"/>
                        </a:rPr>
                        <a:t>In context, the words can be translated literally at the surface level, however, this results in a mismatch between the contextual meaning of the target language and the meaning in L1.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Target language meaning</a:t>
                      </a:r>
                      <a:r>
                        <a:rPr lang="en-US" altLang="ko-KR" sz="2400" baseline="0" dirty="0" smtClean="0">
                          <a:latin typeface="Book Antiqua" pitchFamily="18" charset="0"/>
                        </a:rPr>
                        <a:t> to L1 match and/or explanation of word meaning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</a:tr>
              <a:tr h="145439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u="sng" dirty="0" smtClean="0">
                          <a:latin typeface="Book Antiqua" pitchFamily="18" charset="0"/>
                        </a:rPr>
                        <a:t>Type B</a:t>
                      </a:r>
                    </a:p>
                    <a:p>
                      <a:pPr latinLnBrk="1"/>
                      <a:r>
                        <a:rPr lang="en-US" altLang="ko-KR" sz="2400" u="none" dirty="0" smtClean="0">
                          <a:latin typeface="Book Antiqua" pitchFamily="18" charset="0"/>
                        </a:rPr>
                        <a:t>On the surface, the words appear</a:t>
                      </a:r>
                      <a:r>
                        <a:rPr lang="en-US" altLang="ko-KR" sz="2400" u="none" baseline="0" dirty="0" smtClean="0">
                          <a:latin typeface="Book Antiqua" pitchFamily="18" charset="0"/>
                        </a:rPr>
                        <a:t> to have a perfect 1:1 relationship; however, slight differences exists in meaning. (Word meaning differs in different language and cultures).</a:t>
                      </a:r>
                      <a:endParaRPr lang="ko-KR" altLang="en-US" sz="2400" u="none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883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1:0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English word and meaning has no direct</a:t>
                      </a:r>
                      <a:r>
                        <a:rPr lang="en-US" altLang="ko-KR" sz="2400" baseline="0" dirty="0" smtClean="0">
                          <a:latin typeface="Book Antiqua" pitchFamily="18" charset="0"/>
                        </a:rPr>
                        <a:t> match in Korean, and therefore, requires an explanation of meaning.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latin typeface="Book Antiqua" pitchFamily="18" charset="0"/>
                        </a:rPr>
                        <a:t>Explanation</a:t>
                      </a:r>
                      <a:endParaRPr lang="ko-KR" altLang="en-US" sz="2400" dirty="0">
                        <a:latin typeface="Book Antiqua" pitchFamily="18" charset="0"/>
                      </a:endParaRPr>
                    </a:p>
                  </a:txBody>
                  <a:tcPr marL="54641" marR="54641" marT="27320" marB="27320" anchor="ctr"/>
                </a:tc>
              </a:tr>
              <a:tr h="48755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Book Antiqua" pitchFamily="18" charset="0"/>
                        </a:rPr>
                        <a:t>Table</a:t>
                      </a:r>
                      <a:r>
                        <a:rPr lang="en-US" altLang="ko-KR" sz="2800" baseline="0" dirty="0" smtClean="0">
                          <a:latin typeface="Book Antiqua" pitchFamily="18" charset="0"/>
                        </a:rPr>
                        <a:t> 1. Word Meaning relationship</a:t>
                      </a:r>
                      <a:endParaRPr lang="ko-KR" altLang="en-US" sz="2800" dirty="0">
                        <a:latin typeface="Book Antiqua" pitchFamily="18" charset="0"/>
                      </a:endParaRPr>
                    </a:p>
                  </a:txBody>
                  <a:tcPr marL="54641" marR="54641" marT="27320" marB="273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 marL="64614" marR="64614" marT="32307" marB="323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 marL="64614" marR="64614" marT="32307" marB="32307" anchor="ctr"/>
                </a:tc>
              </a:tr>
            </a:tbl>
          </a:graphicData>
        </a:graphic>
      </p:graphicFrame>
      <p:pic>
        <p:nvPicPr>
          <p:cNvPr id="36" name="Picture 2" descr="E:\GIFLE\ALAK Sept2014\edites\ic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51772" y="18578289"/>
            <a:ext cx="8025073" cy="4536504"/>
          </a:xfrm>
          <a:prstGeom prst="rect">
            <a:avLst/>
          </a:prstGeom>
          <a:noFill/>
        </p:spPr>
      </p:pic>
      <p:cxnSp>
        <p:nvCxnSpPr>
          <p:cNvPr id="6" name="직선 연결선 5"/>
          <p:cNvCxnSpPr/>
          <p:nvPr/>
        </p:nvCxnSpPr>
        <p:spPr>
          <a:xfrm>
            <a:off x="24122980" y="8471318"/>
            <a:ext cx="28803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5469260" y="9813247"/>
            <a:ext cx="1534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25406114" y="11370532"/>
            <a:ext cx="1597186" cy="18482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475</Words>
  <Application>Microsoft Office PowerPoint</Application>
  <PresentationFormat>사용자 지정</PresentationFormat>
  <Paragraphs>69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굴림</vt:lpstr>
      <vt:lpstr>Arial</vt:lpstr>
      <vt:lpstr>Clearface Gothic T OT Ext Bold</vt:lpstr>
      <vt:lpstr>맑은 고딕</vt:lpstr>
      <vt:lpstr>Book Antiqua</vt:lpstr>
      <vt:lpstr>Times New Roman</vt:lpstr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Grace Hwang</dc:creator>
  <cp:lastModifiedBy>USER</cp:lastModifiedBy>
  <cp:revision>36</cp:revision>
  <dcterms:created xsi:type="dcterms:W3CDTF">2014-09-13T07:27:33Z</dcterms:created>
  <dcterms:modified xsi:type="dcterms:W3CDTF">2014-09-18T01:04:19Z</dcterms:modified>
</cp:coreProperties>
</file>