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2"/>
  </p:handoutMasterIdLst>
  <p:sldIdLst>
    <p:sldId id="256" r:id="rId2"/>
    <p:sldId id="280" r:id="rId3"/>
    <p:sldId id="270" r:id="rId4"/>
    <p:sldId id="266" r:id="rId5"/>
    <p:sldId id="267" r:id="rId6"/>
    <p:sldId id="287" r:id="rId7"/>
    <p:sldId id="268" r:id="rId8"/>
    <p:sldId id="282" r:id="rId9"/>
    <p:sldId id="283" r:id="rId10"/>
    <p:sldId id="285" r:id="rId11"/>
  </p:sldIdLst>
  <p:sldSz cx="9144000" cy="6858000" type="screen4x3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2102BE"/>
    <a:srgbClr val="001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55E51-1D91-4122-ADFB-7906DFCE093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96450B5B-2754-4B1C-A8B9-3A636FFA077D}">
      <dgm:prSet phldrT="[텍스트]" custT="1"/>
      <dgm:spPr/>
      <dgm:t>
        <a:bodyPr/>
        <a:lstStyle/>
        <a:p>
          <a:pPr latinLnBrk="1"/>
          <a:r>
            <a:rPr lang="en-US" altLang="ko-KR" sz="2500" b="1" dirty="0">
              <a:latin typeface="Arial" pitchFamily="34" charset="0"/>
              <a:cs typeface="Arial" pitchFamily="34" charset="0"/>
            </a:rPr>
            <a:t>Drama-based material</a:t>
          </a:r>
        </a:p>
      </dgm:t>
    </dgm:pt>
    <dgm:pt modelId="{0DF2501A-87FC-441E-BF60-B46E07B8FF92}" type="parTrans" cxnId="{2C047326-21C3-4A13-84FF-51F04A40F70B}">
      <dgm:prSet/>
      <dgm:spPr/>
      <dgm:t>
        <a:bodyPr/>
        <a:lstStyle/>
        <a:p>
          <a:pPr latinLnBrk="1"/>
          <a:endParaRPr lang="ko-KR" altLang="en-US"/>
        </a:p>
      </dgm:t>
    </dgm:pt>
    <dgm:pt modelId="{52209520-39BD-4C02-BBD2-A22842EC2B23}" type="sibTrans" cxnId="{2C047326-21C3-4A13-84FF-51F04A40F70B}">
      <dgm:prSet/>
      <dgm:spPr/>
      <dgm:t>
        <a:bodyPr/>
        <a:lstStyle/>
        <a:p>
          <a:pPr latinLnBrk="1"/>
          <a:endParaRPr lang="ko-KR" altLang="en-US"/>
        </a:p>
      </dgm:t>
    </dgm:pt>
    <dgm:pt modelId="{0A725D12-1EE5-42C2-8AD0-DA61178EFDA7}">
      <dgm:prSet phldrT="[텍스트]" custT="1"/>
      <dgm:spPr/>
      <dgm:t>
        <a:bodyPr/>
        <a:lstStyle/>
        <a:p>
          <a:pPr latinLnBrk="1"/>
          <a:r>
            <a:rPr lang="en-US" altLang="ko-KR" sz="2400" dirty="0">
              <a:latin typeface="Arial" pitchFamily="34" charset="0"/>
              <a:cs typeface="Arial" pitchFamily="34" charset="0"/>
            </a:rPr>
            <a:t>Literary text</a:t>
          </a:r>
          <a:endParaRPr lang="ko-KR" altLang="en-US" sz="2400" dirty="0">
            <a:latin typeface="Arial" pitchFamily="34" charset="0"/>
            <a:cs typeface="Arial" pitchFamily="34" charset="0"/>
          </a:endParaRPr>
        </a:p>
      </dgm:t>
    </dgm:pt>
    <dgm:pt modelId="{DF9F3B41-1C93-43AB-A59C-2861745C4EAB}" type="parTrans" cxnId="{B2328135-AC74-4E42-9DBA-A85DCAE19635}">
      <dgm:prSet/>
      <dgm:spPr/>
      <dgm:t>
        <a:bodyPr/>
        <a:lstStyle/>
        <a:p>
          <a:pPr latinLnBrk="1"/>
          <a:endParaRPr lang="ko-KR" altLang="en-US"/>
        </a:p>
      </dgm:t>
    </dgm:pt>
    <dgm:pt modelId="{F9B72A58-E285-437C-8B9C-AA8C8F944886}" type="sibTrans" cxnId="{B2328135-AC74-4E42-9DBA-A85DCAE19635}">
      <dgm:prSet/>
      <dgm:spPr/>
      <dgm:t>
        <a:bodyPr/>
        <a:lstStyle/>
        <a:p>
          <a:pPr latinLnBrk="1"/>
          <a:endParaRPr lang="ko-KR" altLang="en-US"/>
        </a:p>
      </dgm:t>
    </dgm:pt>
    <dgm:pt modelId="{465B544B-1531-4111-91BD-8F45BA6841DE}">
      <dgm:prSet phldrT="[텍스트]" custT="1"/>
      <dgm:spPr/>
      <dgm:t>
        <a:bodyPr/>
        <a:lstStyle/>
        <a:p>
          <a:pPr latinLnBrk="1"/>
          <a:r>
            <a:rPr lang="en-US" altLang="ko-KR" sz="2400" dirty="0">
              <a:latin typeface="Arial" pitchFamily="34" charset="0"/>
              <a:cs typeface="Arial" pitchFamily="34" charset="0"/>
            </a:rPr>
            <a:t>Drama techniques</a:t>
          </a:r>
          <a:endParaRPr lang="ko-KR" altLang="en-US" sz="2400" dirty="0">
            <a:latin typeface="Arial" pitchFamily="34" charset="0"/>
            <a:cs typeface="Arial" pitchFamily="34" charset="0"/>
          </a:endParaRPr>
        </a:p>
      </dgm:t>
    </dgm:pt>
    <dgm:pt modelId="{D4F0DEF0-4579-4526-90F3-1BA5D4A421C9}" type="sibTrans" cxnId="{49E238A7-6E62-49D5-98B3-A9EBD34C0204}">
      <dgm:prSet/>
      <dgm:spPr/>
      <dgm:t>
        <a:bodyPr/>
        <a:lstStyle/>
        <a:p>
          <a:pPr latinLnBrk="1"/>
          <a:endParaRPr lang="ko-KR" altLang="en-US"/>
        </a:p>
      </dgm:t>
    </dgm:pt>
    <dgm:pt modelId="{3A3EE80E-7EDE-4D38-8032-E2D079D048E9}" type="parTrans" cxnId="{49E238A7-6E62-49D5-98B3-A9EBD34C0204}">
      <dgm:prSet/>
      <dgm:spPr/>
      <dgm:t>
        <a:bodyPr/>
        <a:lstStyle/>
        <a:p>
          <a:pPr latinLnBrk="1"/>
          <a:endParaRPr lang="ko-KR" altLang="en-US"/>
        </a:p>
      </dgm:t>
    </dgm:pt>
    <dgm:pt modelId="{A2D8D1F3-0940-4E8C-A8E8-4E5D56190240}" type="pres">
      <dgm:prSet presAssocID="{30B55E51-1D91-4122-ADFB-7906DFCE093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A17D72-82C5-497E-A64A-00A287E1B605}" type="pres">
      <dgm:prSet presAssocID="{96450B5B-2754-4B1C-A8B9-3A636FFA077D}" presName="centerShape" presStyleLbl="node0" presStyleIdx="0" presStyleCnt="1" custScaleX="179902" custScaleY="90872" custLinFactNeighborX="30295" custLinFactNeighborY="-17029"/>
      <dgm:spPr/>
    </dgm:pt>
    <dgm:pt modelId="{FE318237-AF1F-4140-9CBB-DB493B2DF7BB}" type="pres">
      <dgm:prSet presAssocID="{DF9F3B41-1C93-43AB-A59C-2861745C4EAB}" presName="parTrans" presStyleLbl="bgSibTrans2D1" presStyleIdx="0" presStyleCnt="2"/>
      <dgm:spPr/>
    </dgm:pt>
    <dgm:pt modelId="{A68CD7B6-A2BE-4921-87C1-77FC8BEDA5D4}" type="pres">
      <dgm:prSet presAssocID="{0A725D12-1EE5-42C2-8AD0-DA61178EFDA7}" presName="node" presStyleLbl="node1" presStyleIdx="0" presStyleCnt="2" custScaleX="106019" custRadScaleRad="127993" custRadScaleInc="24490">
        <dgm:presLayoutVars>
          <dgm:bulletEnabled val="1"/>
        </dgm:presLayoutVars>
      </dgm:prSet>
      <dgm:spPr/>
    </dgm:pt>
    <dgm:pt modelId="{05E5312F-ED55-417C-AB24-50C465435596}" type="pres">
      <dgm:prSet presAssocID="{3A3EE80E-7EDE-4D38-8032-E2D079D048E9}" presName="parTrans" presStyleLbl="bgSibTrans2D1" presStyleIdx="1" presStyleCnt="2"/>
      <dgm:spPr/>
    </dgm:pt>
    <dgm:pt modelId="{0F0CC63F-E125-40DF-B074-FD5304454139}" type="pres">
      <dgm:prSet presAssocID="{465B544B-1531-4111-91BD-8F45BA6841DE}" presName="node" presStyleLbl="node1" presStyleIdx="1" presStyleCnt="2" custScaleX="107818" custScaleY="96960" custRadScaleRad="67562" custRadScaleInc="-165133">
        <dgm:presLayoutVars>
          <dgm:bulletEnabled val="1"/>
        </dgm:presLayoutVars>
      </dgm:prSet>
      <dgm:spPr/>
    </dgm:pt>
  </dgm:ptLst>
  <dgm:cxnLst>
    <dgm:cxn modelId="{6494B705-E4F4-4812-8084-99F7FF29AF80}" type="presOf" srcId="{465B544B-1531-4111-91BD-8F45BA6841DE}" destId="{0F0CC63F-E125-40DF-B074-FD5304454139}" srcOrd="0" destOrd="0" presId="urn:microsoft.com/office/officeart/2005/8/layout/radial4"/>
    <dgm:cxn modelId="{2C047326-21C3-4A13-84FF-51F04A40F70B}" srcId="{30B55E51-1D91-4122-ADFB-7906DFCE0931}" destId="{96450B5B-2754-4B1C-A8B9-3A636FFA077D}" srcOrd="0" destOrd="0" parTransId="{0DF2501A-87FC-441E-BF60-B46E07B8FF92}" sibTransId="{52209520-39BD-4C02-BBD2-A22842EC2B23}"/>
    <dgm:cxn modelId="{B2328135-AC74-4E42-9DBA-A85DCAE19635}" srcId="{96450B5B-2754-4B1C-A8B9-3A636FFA077D}" destId="{0A725D12-1EE5-42C2-8AD0-DA61178EFDA7}" srcOrd="0" destOrd="0" parTransId="{DF9F3B41-1C93-43AB-A59C-2861745C4EAB}" sibTransId="{F9B72A58-E285-437C-8B9C-AA8C8F944886}"/>
    <dgm:cxn modelId="{06408E50-82E1-442E-8A75-5BEA81895F98}" type="presOf" srcId="{30B55E51-1D91-4122-ADFB-7906DFCE0931}" destId="{A2D8D1F3-0940-4E8C-A8E8-4E5D56190240}" srcOrd="0" destOrd="0" presId="urn:microsoft.com/office/officeart/2005/8/layout/radial4"/>
    <dgm:cxn modelId="{49E238A7-6E62-49D5-98B3-A9EBD34C0204}" srcId="{96450B5B-2754-4B1C-A8B9-3A636FFA077D}" destId="{465B544B-1531-4111-91BD-8F45BA6841DE}" srcOrd="1" destOrd="0" parTransId="{3A3EE80E-7EDE-4D38-8032-E2D079D048E9}" sibTransId="{D4F0DEF0-4579-4526-90F3-1BA5D4A421C9}"/>
    <dgm:cxn modelId="{236E2CDB-EFD3-4730-8084-765743CE119E}" type="presOf" srcId="{3A3EE80E-7EDE-4D38-8032-E2D079D048E9}" destId="{05E5312F-ED55-417C-AB24-50C465435596}" srcOrd="0" destOrd="0" presId="urn:microsoft.com/office/officeart/2005/8/layout/radial4"/>
    <dgm:cxn modelId="{F30C36EC-575C-4994-A0B0-A04215930B50}" type="presOf" srcId="{DF9F3B41-1C93-43AB-A59C-2861745C4EAB}" destId="{FE318237-AF1F-4140-9CBB-DB493B2DF7BB}" srcOrd="0" destOrd="0" presId="urn:microsoft.com/office/officeart/2005/8/layout/radial4"/>
    <dgm:cxn modelId="{798783EE-DCD4-4427-82B5-C2F4DB64DA7D}" type="presOf" srcId="{0A725D12-1EE5-42C2-8AD0-DA61178EFDA7}" destId="{A68CD7B6-A2BE-4921-87C1-77FC8BEDA5D4}" srcOrd="0" destOrd="0" presId="urn:microsoft.com/office/officeart/2005/8/layout/radial4"/>
    <dgm:cxn modelId="{59195BF2-3908-4DCB-B7D9-6831A4F3A6B0}" type="presOf" srcId="{96450B5B-2754-4B1C-A8B9-3A636FFA077D}" destId="{E9A17D72-82C5-497E-A64A-00A287E1B605}" srcOrd="0" destOrd="0" presId="urn:microsoft.com/office/officeart/2005/8/layout/radial4"/>
    <dgm:cxn modelId="{2537C380-6892-4348-AB36-CC3C965A6A33}" type="presParOf" srcId="{A2D8D1F3-0940-4E8C-A8E8-4E5D56190240}" destId="{E9A17D72-82C5-497E-A64A-00A287E1B605}" srcOrd="0" destOrd="0" presId="urn:microsoft.com/office/officeart/2005/8/layout/radial4"/>
    <dgm:cxn modelId="{98BEC6A1-5D15-41CB-88E7-35A3EA4FA0EE}" type="presParOf" srcId="{A2D8D1F3-0940-4E8C-A8E8-4E5D56190240}" destId="{FE318237-AF1F-4140-9CBB-DB493B2DF7BB}" srcOrd="1" destOrd="0" presId="urn:microsoft.com/office/officeart/2005/8/layout/radial4"/>
    <dgm:cxn modelId="{605FDF03-C6BA-4F18-ABC2-3B190AB7B3F8}" type="presParOf" srcId="{A2D8D1F3-0940-4E8C-A8E8-4E5D56190240}" destId="{A68CD7B6-A2BE-4921-87C1-77FC8BEDA5D4}" srcOrd="2" destOrd="0" presId="urn:microsoft.com/office/officeart/2005/8/layout/radial4"/>
    <dgm:cxn modelId="{A92F12E2-93D2-4E82-A5F7-F37D8694ACB0}" type="presParOf" srcId="{A2D8D1F3-0940-4E8C-A8E8-4E5D56190240}" destId="{05E5312F-ED55-417C-AB24-50C465435596}" srcOrd="3" destOrd="0" presId="urn:microsoft.com/office/officeart/2005/8/layout/radial4"/>
    <dgm:cxn modelId="{4379382B-3526-4774-84FF-4C7CB94445B6}" type="presParOf" srcId="{A2D8D1F3-0940-4E8C-A8E8-4E5D56190240}" destId="{0F0CC63F-E125-40DF-B074-FD530445413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17D72-82C5-497E-A64A-00A287E1B605}">
      <dsp:nvSpPr>
        <dsp:cNvPr id="0" name=""/>
        <dsp:cNvSpPr/>
      </dsp:nvSpPr>
      <dsp:spPr>
        <a:xfrm>
          <a:off x="3473107" y="663228"/>
          <a:ext cx="4563063" cy="2304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b="1" kern="1200" dirty="0">
              <a:latin typeface="Arial" pitchFamily="34" charset="0"/>
              <a:cs typeface="Arial" pitchFamily="34" charset="0"/>
            </a:rPr>
            <a:t>Drama-based material</a:t>
          </a:r>
        </a:p>
      </dsp:txBody>
      <dsp:txXfrm>
        <a:off x="4141352" y="1000772"/>
        <a:ext cx="3226573" cy="1629804"/>
      </dsp:txXfrm>
    </dsp:sp>
    <dsp:sp modelId="{FE318237-AF1F-4140-9CBB-DB493B2DF7BB}">
      <dsp:nvSpPr>
        <dsp:cNvPr id="0" name=""/>
        <dsp:cNvSpPr/>
      </dsp:nvSpPr>
      <dsp:spPr>
        <a:xfrm rot="11501551">
          <a:off x="1618494" y="798446"/>
          <a:ext cx="1934746" cy="7228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CD7B6-A2BE-4921-87C1-77FC8BEDA5D4}">
      <dsp:nvSpPr>
        <dsp:cNvPr id="0" name=""/>
        <dsp:cNvSpPr/>
      </dsp:nvSpPr>
      <dsp:spPr>
        <a:xfrm>
          <a:off x="361253" y="0"/>
          <a:ext cx="2554629" cy="19276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>
              <a:latin typeface="Arial" pitchFamily="34" charset="0"/>
              <a:cs typeface="Arial" pitchFamily="34" charset="0"/>
            </a:rPr>
            <a:t>Literary text</a:t>
          </a:r>
          <a:endParaRPr lang="ko-KR" altLang="en-US" sz="2400" kern="1200" dirty="0">
            <a:latin typeface="Arial" pitchFamily="34" charset="0"/>
            <a:cs typeface="Arial" pitchFamily="34" charset="0"/>
          </a:endParaRPr>
        </a:p>
      </dsp:txBody>
      <dsp:txXfrm>
        <a:off x="417713" y="56460"/>
        <a:ext cx="2441709" cy="1814756"/>
      </dsp:txXfrm>
    </dsp:sp>
    <dsp:sp modelId="{05E5312F-ED55-417C-AB24-50C465435596}">
      <dsp:nvSpPr>
        <dsp:cNvPr id="0" name=""/>
        <dsp:cNvSpPr/>
      </dsp:nvSpPr>
      <dsp:spPr>
        <a:xfrm rot="9727222">
          <a:off x="1662815" y="2434995"/>
          <a:ext cx="2103272" cy="7228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CC63F-E125-40DF-B074-FD5304454139}">
      <dsp:nvSpPr>
        <dsp:cNvPr id="0" name=""/>
        <dsp:cNvSpPr/>
      </dsp:nvSpPr>
      <dsp:spPr>
        <a:xfrm>
          <a:off x="414617" y="2184768"/>
          <a:ext cx="2597977" cy="1869075"/>
        </a:xfrm>
        <a:prstGeom prst="roundRect">
          <a:avLst>
            <a:gd name="adj" fmla="val 10000"/>
          </a:avLst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>
              <a:latin typeface="Arial" pitchFamily="34" charset="0"/>
              <a:cs typeface="Arial" pitchFamily="34" charset="0"/>
            </a:rPr>
            <a:t>Drama techniques</a:t>
          </a:r>
          <a:endParaRPr lang="ko-KR" altLang="en-US" sz="2400" kern="1200" dirty="0">
            <a:latin typeface="Arial" pitchFamily="34" charset="0"/>
            <a:cs typeface="Arial" pitchFamily="34" charset="0"/>
          </a:endParaRPr>
        </a:p>
      </dsp:txBody>
      <dsp:txXfrm>
        <a:off x="469360" y="2239511"/>
        <a:ext cx="2488491" cy="1759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2ECAA-D058-4DDD-B667-267A06680CBF}" type="datetimeFigureOut">
              <a:rPr lang="ko-KR" altLang="en-US" smtClean="0"/>
              <a:t>2019-02-18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6805"/>
            <a:ext cx="2971800" cy="498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9446805"/>
            <a:ext cx="2971800" cy="498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96D5C-C346-4753-84AE-C51DD98C6B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943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2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3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6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F12F2E-CE0E-48B9-84A2-C13442CAEE27}" type="datetimeFigureOut">
              <a:rPr lang="ko-KR" altLang="en-US" smtClean="0"/>
              <a:t>2019-02-18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AB15E61-E8B0-48B9-AF49-CD6FF1F84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93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2F2E-CE0E-48B9-84A2-C13442CAEE27}" type="datetimeFigureOut">
              <a:rPr lang="ko-KR" altLang="en-US" smtClean="0"/>
              <a:t>2019-02-18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5E61-E8B0-48B9-AF49-CD6FF1F84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25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F12F2E-CE0E-48B9-84A2-C13442CAEE27}" type="datetimeFigureOut">
              <a:rPr lang="ko-KR" altLang="en-US" smtClean="0"/>
              <a:t>2019-02-18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AB15E61-E8B0-48B9-AF49-CD6FF1F84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56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28005"/>
            <a:ext cx="7989752" cy="36307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2F2E-CE0E-48B9-84A2-C13442CAEE27}" type="datetimeFigureOut">
              <a:rPr lang="ko-KR" altLang="en-US" smtClean="0"/>
              <a:t>2019-02-18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5E61-E8B0-48B9-AF49-CD6FF1F84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20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7" y="514197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F12F2E-CE0E-48B9-84A2-C13442CAEE27}" type="datetimeFigureOut">
              <a:rPr lang="ko-KR" altLang="en-US" smtClean="0"/>
              <a:t>2019-02-18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AB15E61-E8B0-48B9-AF49-CD6FF1F84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79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4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2F2E-CE0E-48B9-84A2-C13442CAEE27}" type="datetimeFigureOut">
              <a:rPr lang="ko-KR" altLang="en-US" smtClean="0"/>
              <a:t>2019-02-18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5E61-E8B0-48B9-AF49-CD6FF1F84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76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2926053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2F2E-CE0E-48B9-84A2-C13442CAEE27}" type="datetimeFigureOut">
              <a:rPr lang="ko-KR" altLang="en-US" smtClean="0"/>
              <a:t>2019-02-18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5E61-E8B0-48B9-AF49-CD6FF1F84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03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2F2E-CE0E-48B9-84A2-C13442CAEE27}" type="datetimeFigureOut">
              <a:rPr lang="ko-KR" altLang="en-US" smtClean="0"/>
              <a:t>2019-02-18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5E61-E8B0-48B9-AF49-CD6FF1F84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76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2F2E-CE0E-48B9-84A2-C13442CAEE27}" type="datetimeFigureOut">
              <a:rPr lang="ko-KR" altLang="en-US" smtClean="0"/>
              <a:t>2019-02-18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5E61-E8B0-48B9-AF49-CD6FF1F84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69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7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3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F12F2E-CE0E-48B9-84A2-C13442CAEE27}" type="datetimeFigureOut">
              <a:rPr lang="ko-KR" altLang="en-US" smtClean="0"/>
              <a:t>2019-02-18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AB15E61-E8B0-48B9-AF49-CD6FF1F84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48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4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8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2F2E-CE0E-48B9-84A2-C13442CAEE27}" type="datetimeFigureOut">
              <a:rPr lang="ko-KR" altLang="en-US" smtClean="0"/>
              <a:t>2019-02-18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5E61-E8B0-48B9-AF49-CD6FF1F84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97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3" y="687476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 latinLnBrk="0"/>
            <a:fld id="{BEA5AEEF-78B5-4400-B42C-D220729720C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2019-02-18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2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 latinLnBrk="0"/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2018 IGSE Research Presentation (Draft)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7" y="5956138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 latinLnBrk="0"/>
            <a:fld id="{3D43BBAA-519E-4E6D-976F-E0CDE54A2A2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092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163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457200" rtl="0" eaLnBrk="1" latinLnBrk="1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Developing</a:t>
            </a:r>
            <a:r>
              <a:rPr lang="ko-KR" altLang="en-US" b="1" dirty="0"/>
              <a:t> </a:t>
            </a:r>
            <a:r>
              <a:rPr lang="en-US" altLang="ko-KR" b="1" dirty="0"/>
              <a:t>EFL secondary materials using literary text and drama activities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8981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F2E35-E4BB-433B-A206-8E2361A3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reference</a:t>
            </a:r>
            <a:endParaRPr lang="ko-KR" altLang="en-US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9B2A2E-4002-4FE6-990B-5B03EF49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BBAA-519E-4E6D-976F-E0CDE54A2A2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7A7A1CF-3092-45B0-8D6B-528189D65815}"/>
              </a:ext>
            </a:extLst>
          </p:cNvPr>
          <p:cNvSpPr txBox="1">
            <a:spLocks/>
          </p:cNvSpPr>
          <p:nvPr/>
        </p:nvSpPr>
        <p:spPr>
          <a:xfrm>
            <a:off x="581193" y="2258469"/>
            <a:ext cx="8295894" cy="3880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Brumfit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C. &amp; R. Carter (eds.) (1986). A feeling for language: the multiple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          values of teaching literature. In </a:t>
            </a:r>
            <a:r>
              <a:rPr kumimoji="0" lang="en-US" altLang="ko-KR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Literature and language teaching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(pp.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          42-59). Oxford: Oxford University Press. </a:t>
            </a:r>
            <a:endParaRPr kumimoji="0" lang="en-US" altLang="ko-KR" sz="2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Collie, J., &amp; Slater, S. (1996). Teaching literature: why, what and how. In                                 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0" i="1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Literature in the language classroom </a:t>
            </a:r>
            <a:r>
              <a:rPr kumimoji="0" lang="en-US" altLang="ko-KR" sz="28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(pp.2 -11). New York, NY: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Cambridge University Press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Hong, S. J. (2016). </a:t>
            </a:r>
            <a:r>
              <a:rPr kumimoji="0" lang="en-US" altLang="ko-KR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A study on Korean middle school students' </a:t>
            </a:r>
            <a:r>
              <a:rPr kumimoji="0" lang="en-US" altLang="ko-KR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demotivationg</a:t>
            </a:r>
            <a:r>
              <a:rPr kumimoji="0" lang="en-US" altLang="ko-KR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          factors in learning English</a:t>
            </a: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 Unpublished Master’s thesis. </a:t>
            </a:r>
            <a:r>
              <a:rPr kumimoji="0" lang="en-US" altLang="ko-K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Sookmyung</a:t>
            </a: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         Women’s University, Seoul, Korea.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Kao, S. M., &amp; O'Neill, C. (1988). </a:t>
            </a:r>
            <a:r>
              <a:rPr kumimoji="0" lang="en-US" altLang="ko-KR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Words into worlds: Learning a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            second language through process drama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 London, England: </a:t>
            </a:r>
            <a:r>
              <a:rPr kumimoji="0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Ablex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18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F2E35-E4BB-433B-A206-8E2361A3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1. Introduction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A7A1CF-3092-45B0-8D6B-528189D65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68" y="2322578"/>
            <a:ext cx="7772400" cy="331012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         </a:t>
            </a:r>
            <a:r>
              <a:rPr lang="en-US" altLang="ko-K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is one of the </a:t>
            </a:r>
            <a:r>
              <a:rPr lang="en-US" altLang="ko-K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factor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 in the success of foreign language learning. However, according to Hong (2016),  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demotivating factors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in learning English because of exclusive focus on grammar, expository texts, and reading activities for test. In order to deal with this issue, one of possible answers is a lesson using </a:t>
            </a:r>
            <a:r>
              <a:rPr lang="en-US" altLang="ko-KR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literary texts and drama activities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including various engaging activities such as games, storytelling, and improvisation. 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9B2A2E-4002-4FE6-990B-5B03EF49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BBAA-519E-4E6D-976F-E0CDE54A2A2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4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F2E35-E4BB-433B-A206-8E2361A3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2. Theoretical background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A7A1CF-3092-45B0-8D6B-528189D65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23" y="2282825"/>
            <a:ext cx="81770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9B2A2E-4002-4FE6-990B-5B03EF49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BBAA-519E-4E6D-976F-E0CDE54A2A2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1734001332"/>
              </p:ext>
            </p:extLst>
          </p:nvPr>
        </p:nvGraphicFramePr>
        <p:xfrm>
          <a:off x="628650" y="2357120"/>
          <a:ext cx="8036171" cy="418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03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F2E35-E4BB-433B-A206-8E2361A3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3. Personal background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A7A1CF-3092-45B0-8D6B-528189D65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687803"/>
            <a:ext cx="81770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   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9B2A2E-4002-4FE6-990B-5B03EF49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BBAA-519E-4E6D-976F-E0CDE54A2A2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621833" y="2191505"/>
            <a:ext cx="8026400" cy="342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Story is  a source of enjoyment and learning. 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I want to find the enjoyable way of teaching English. 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I have found that middle school textbooks don’t provide interesting text and post-reading activities.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I have learned that students like many different kinds of activities. </a:t>
            </a:r>
          </a:p>
        </p:txBody>
      </p:sp>
    </p:spTree>
    <p:extLst>
      <p:ext uri="{BB962C8B-B14F-4D97-AF65-F5344CB8AC3E}">
        <p14:creationId xmlns:p14="http://schemas.microsoft.com/office/powerpoint/2010/main" val="19327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F2E35-E4BB-433B-A206-8E2361A3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4. Needs Analysis</a:t>
            </a:r>
            <a:endParaRPr lang="ko-KR" altLang="en-US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9B2A2E-4002-4FE6-990B-5B03EF49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BBAA-519E-4E6D-976F-E0CDE54A2A2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11" y="3910342"/>
            <a:ext cx="754380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1. Speaking ability </a:t>
            </a: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2. Drama activities</a:t>
            </a: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3. Story or novel </a:t>
            </a: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4. Low interest in reading books</a:t>
            </a:r>
          </a:p>
          <a:p>
            <a:r>
              <a:rPr lang="en-US" altLang="ko-KR" sz="2800" dirty="0"/>
              <a:t> </a:t>
            </a:r>
          </a:p>
          <a:p>
            <a:r>
              <a:rPr lang="en-US" altLang="ko-KR" sz="2800" dirty="0"/>
              <a:t>      </a:t>
            </a:r>
            <a:endParaRPr lang="ko-KR" altLang="en-US" sz="2800" dirty="0"/>
          </a:p>
        </p:txBody>
      </p:sp>
      <p:grpSp>
        <p:nvGrpSpPr>
          <p:cNvPr id="8" name="그룹 7"/>
          <p:cNvGrpSpPr/>
          <p:nvPr/>
        </p:nvGrpSpPr>
        <p:grpSpPr>
          <a:xfrm>
            <a:off x="4499332" y="3953829"/>
            <a:ext cx="4103370" cy="461665"/>
            <a:chOff x="3092958" y="3310128"/>
            <a:chExt cx="410337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4187952" y="3310128"/>
              <a:ext cx="3008376" cy="461665"/>
            </a:xfrm>
            <a:prstGeom prst="rect">
              <a:avLst/>
            </a:prstGeom>
            <a:noFill/>
            <a:ln>
              <a:solidFill>
                <a:srgbClr val="2102B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rgbClr val="001B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Drama activities</a:t>
              </a:r>
              <a:endParaRPr lang="ko-KR" altLang="en-US" sz="2400" b="1" dirty="0">
                <a:solidFill>
                  <a:srgbClr val="001B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오른쪽 화살표 6"/>
            <p:cNvSpPr/>
            <p:nvPr/>
          </p:nvSpPr>
          <p:spPr>
            <a:xfrm>
              <a:off x="3092958" y="3417429"/>
              <a:ext cx="365760" cy="2616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576069" y="5032387"/>
            <a:ext cx="4103370" cy="830997"/>
            <a:chOff x="3092958" y="3310128"/>
            <a:chExt cx="4103370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4187952" y="3310128"/>
              <a:ext cx="3008376" cy="830997"/>
            </a:xfrm>
            <a:prstGeom prst="rect">
              <a:avLst/>
            </a:prstGeom>
            <a:noFill/>
            <a:ln>
              <a:solidFill>
                <a:srgbClr val="2102B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rgbClr val="001B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 book and simplification</a:t>
              </a:r>
              <a:endParaRPr lang="ko-KR" altLang="en-US" sz="2400" b="1" dirty="0">
                <a:solidFill>
                  <a:srgbClr val="001B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오른쪽 화살표 14"/>
            <p:cNvSpPr/>
            <p:nvPr/>
          </p:nvSpPr>
          <p:spPr>
            <a:xfrm>
              <a:off x="3092958" y="3417429"/>
              <a:ext cx="365760" cy="2616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89752"/>
              </p:ext>
            </p:extLst>
          </p:nvPr>
        </p:nvGraphicFramePr>
        <p:xfrm>
          <a:off x="738886" y="1999949"/>
          <a:ext cx="7863816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7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09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</a:t>
                      </a:r>
                      <a:endParaRPr lang="ko-KR" alt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ko-KR" alt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first graders in a middle school </a:t>
                      </a:r>
                      <a:endParaRPr lang="ko-KR" alt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ko-KR" alt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4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ko-KR" alt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ko-KR" alt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Likert scale survey</a:t>
                      </a:r>
                    </a:p>
                    <a:p>
                      <a:pPr algn="ctr" latinLnBrk="1"/>
                      <a:endParaRPr lang="ko-KR" alt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61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F2E35-E4BB-433B-A206-8E2361A3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5. Scope &amp; sequence</a:t>
            </a:r>
            <a:endParaRPr lang="ko-KR" altLang="en-US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9B2A2E-4002-4FE6-990B-5B03EF49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BBAA-519E-4E6D-976F-E0CDE54A2A2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973158"/>
              </p:ext>
            </p:extLst>
          </p:nvPr>
        </p:nvGraphicFramePr>
        <p:xfrm>
          <a:off x="467360" y="2064701"/>
          <a:ext cx="8229600" cy="4373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4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0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(author)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strategies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Vocabulary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Grammar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Structures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Literary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78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1</a:t>
                      </a:r>
                      <a:endParaRPr lang="ko-KR" sz="160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Necklace</a:t>
                      </a:r>
                      <a:endParaRPr lang="ko-K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(Guy de</a:t>
                      </a:r>
                      <a:endParaRPr lang="ko-K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Maupassant)</a:t>
                      </a:r>
                      <a:endParaRPr lang="ko-KR" sz="160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Making predictions </a:t>
                      </a:r>
                      <a:endParaRPr lang="ko-K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60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distinguished, thrifty,</a:t>
                      </a:r>
                      <a:endParaRPr lang="ko-K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wearily, convince, frowned</a:t>
                      </a:r>
                      <a:endParaRPr lang="ko-KR" sz="160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of adjectives and adverbs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Characterizati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-on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7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Skimming</a:t>
                      </a:r>
                      <a:endParaRPr lang="ko-KR" sz="160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exhausted, debt, slump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accidentally,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Messy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 tense</a:t>
                      </a:r>
                      <a:endParaRPr lang="ko-KR" sz="160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Surprise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ending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Motive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00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2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Comeback</a:t>
                      </a:r>
                      <a:endParaRPr lang="ko-K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(Elizabeth Van Steenwyk)</a:t>
                      </a:r>
                      <a:endParaRPr lang="ko-KR" sz="160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Scanning </a:t>
                      </a:r>
                      <a:endParaRPr lang="ko-K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60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swerved, opponents, strain,</a:t>
                      </a:r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hud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examinations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perfect tense</a:t>
                      </a:r>
                      <a:endParaRPr lang="ko-KR" sz="160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Narrator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3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Summarizing</a:t>
                      </a:r>
                      <a:endParaRPr lang="ko-KR" sz="160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costume, motionless, initials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applauded, hesitated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 perfect tense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16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4182" marR="64182" marT="0" marB="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33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F2E35-E4BB-433B-A206-8E2361A3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5. Review of sample chapter</a:t>
            </a:r>
            <a:endParaRPr lang="ko-KR" altLang="en-US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9B2A2E-4002-4FE6-990B-5B03EF49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BBAA-519E-4E6D-976F-E0CDE54A2A2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196853" y="2522772"/>
            <a:ext cx="6758432" cy="3991848"/>
            <a:chOff x="1196853" y="2522772"/>
            <a:chExt cx="6758432" cy="3991848"/>
          </a:xfrm>
        </p:grpSpPr>
        <p:grpSp>
          <p:nvGrpSpPr>
            <p:cNvPr id="5" name="그룹 4"/>
            <p:cNvGrpSpPr/>
            <p:nvPr/>
          </p:nvGrpSpPr>
          <p:grpSpPr>
            <a:xfrm>
              <a:off x="1196853" y="2522772"/>
              <a:ext cx="6758432" cy="3991848"/>
              <a:chOff x="1544320" y="2774018"/>
              <a:chExt cx="6758432" cy="3991848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13469" y="2909493"/>
                <a:ext cx="6472242" cy="3720898"/>
              </a:xfrm>
              <a:prstGeom prst="rect">
                <a:avLst/>
              </a:prstGeom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1544320" y="2774018"/>
                <a:ext cx="6758432" cy="3991848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773813" y="2987040"/>
              <a:ext cx="2999232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rgbClr val="FF0000"/>
                  </a:solidFill>
                </a:rPr>
                <a:t>    For motivation</a:t>
              </a:r>
              <a:endParaRPr lang="ko-KR" alt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45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F2E35-E4BB-433B-A206-8E2361A3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5. Review of sample chapter</a:t>
            </a:r>
            <a:endParaRPr lang="ko-KR" altLang="en-US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9B2A2E-4002-4FE6-990B-5B03EF49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BBAA-519E-4E6D-976F-E0CDE54A2A2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196853" y="2522772"/>
            <a:ext cx="6758432" cy="3991848"/>
            <a:chOff x="1196853" y="2522772"/>
            <a:chExt cx="6758432" cy="3991848"/>
          </a:xfrm>
        </p:grpSpPr>
        <p:sp>
          <p:nvSpPr>
            <p:cNvPr id="11" name="직사각형 10"/>
            <p:cNvSpPr/>
            <p:nvPr/>
          </p:nvSpPr>
          <p:spPr>
            <a:xfrm>
              <a:off x="1196853" y="2522772"/>
              <a:ext cx="6758432" cy="399184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1245" y="2668950"/>
              <a:ext cx="2999232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rgbClr val="FF0000"/>
                  </a:solidFill>
                </a:rPr>
                <a:t>    For motivation</a:t>
              </a:r>
              <a:endParaRPr lang="ko-KR" altLang="en-US" sz="2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10" y="2668950"/>
            <a:ext cx="6646118" cy="39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1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F2E35-E4BB-433B-A206-8E2361A3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6. conclusion</a:t>
            </a:r>
            <a:endParaRPr lang="ko-KR" altLang="en-US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9B2A2E-4002-4FE6-990B-5B03EF49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BBAA-519E-4E6D-976F-E0CDE54A2A2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621833" y="2191505"/>
            <a:ext cx="8026400" cy="342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Story is  a source of enjoyment and learning. 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I want to find the enjoyable way of teaching English. 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I have found that middle school textbooks don’t provide interesting text and post-reading activities.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I have learned that students like many different kinds of activities. </a:t>
            </a:r>
          </a:p>
        </p:txBody>
      </p:sp>
    </p:spTree>
    <p:extLst>
      <p:ext uri="{BB962C8B-B14F-4D97-AF65-F5344CB8AC3E}">
        <p14:creationId xmlns:p14="http://schemas.microsoft.com/office/powerpoint/2010/main" val="13989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분할">
  <a:themeElements>
    <a:clrScheme name="분할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분할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분할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535</Words>
  <Application>Microsoft Office PowerPoint</Application>
  <PresentationFormat>On-screen Show (4:3)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Calibri</vt:lpstr>
      <vt:lpstr>Gill Sans MT</vt:lpstr>
      <vt:lpstr>Wingdings 2</vt:lpstr>
      <vt:lpstr>분할</vt:lpstr>
      <vt:lpstr>Developing EFL secondary materials using literary text and drama activities</vt:lpstr>
      <vt:lpstr>1. Introduction</vt:lpstr>
      <vt:lpstr>2. Theoretical background</vt:lpstr>
      <vt:lpstr>3. Personal background</vt:lpstr>
      <vt:lpstr>4. Needs Analysis</vt:lpstr>
      <vt:lpstr>5. Scope &amp; sequence</vt:lpstr>
      <vt:lpstr>5. Review of sample chapter</vt:lpstr>
      <vt:lpstr>5. Review of sample chapter</vt:lpstr>
      <vt:lpstr>6. conclusion</vt:lpstr>
      <vt:lpstr>reference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User</dc:creator>
  <cp:lastModifiedBy>George Whitehead</cp:lastModifiedBy>
  <cp:revision>55</cp:revision>
  <cp:lastPrinted>2018-11-13T23:08:07Z</cp:lastPrinted>
  <dcterms:created xsi:type="dcterms:W3CDTF">2018-06-03T14:37:21Z</dcterms:created>
  <dcterms:modified xsi:type="dcterms:W3CDTF">2019-02-18T06:54:18Z</dcterms:modified>
</cp:coreProperties>
</file>