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7" r:id="rId4"/>
    <p:sldId id="268" r:id="rId5"/>
    <p:sldId id="270" r:id="rId6"/>
    <p:sldId id="271" r:id="rId7"/>
    <p:sldId id="272" r:id="rId8"/>
    <p:sldId id="319" r:id="rId9"/>
    <p:sldId id="257" r:id="rId10"/>
    <p:sldId id="288" r:id="rId11"/>
    <p:sldId id="308" r:id="rId12"/>
    <p:sldId id="290" r:id="rId13"/>
    <p:sldId id="29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eallslist.ne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Qualitative Interview Research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Deciding on a purpose (who, what, where, when, why, how)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921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Tips: finding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53980"/>
            <a:ext cx="4940303" cy="405079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CA" dirty="0"/>
              <a:t>UBC library (online and offline)</a:t>
            </a:r>
          </a:p>
          <a:p>
            <a:r>
              <a:rPr lang="en-CA" dirty="0"/>
              <a:t>Google scholar</a:t>
            </a:r>
          </a:p>
          <a:p>
            <a:r>
              <a:rPr lang="en-CA" dirty="0"/>
              <a:t>OASIS</a:t>
            </a:r>
          </a:p>
          <a:p>
            <a:r>
              <a:rPr lang="en-CA" dirty="0"/>
              <a:t>ResearchGate</a:t>
            </a:r>
          </a:p>
          <a:p>
            <a:r>
              <a:rPr lang="en-CA" dirty="0"/>
              <a:t> Academia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2A686-0AA0-4F4C-AE69-61B54DB487B7}"/>
              </a:ext>
            </a:extLst>
          </p:cNvPr>
          <p:cNvSpPr txBox="1"/>
          <p:nvPr/>
        </p:nvSpPr>
        <p:spPr>
          <a:xfrm>
            <a:off x="5756366" y="2633077"/>
            <a:ext cx="5965369" cy="2893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Start with a search for recent articles (within the last 10 years max)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Look at relevant articles’ references to lead you to other good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Make sure your resources are reliable (https://www.scimagojr.com/)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  <a:p>
            <a:r>
              <a:rPr lang="en-CA" sz="1400" dirty="0">
                <a:solidFill>
                  <a:srgbClr val="FF0000"/>
                </a:solidFill>
              </a:rPr>
              <a:t>Not acceptable:  news articles, blogs, Wikipedia, MA theses</a:t>
            </a:r>
          </a:p>
          <a:p>
            <a:endParaRPr lang="en-CA" sz="1400" dirty="0"/>
          </a:p>
          <a:p>
            <a:r>
              <a:rPr lang="en-CA" sz="1400" dirty="0">
                <a:solidFill>
                  <a:srgbClr val="00B050"/>
                </a:solidFill>
              </a:rPr>
              <a:t>Acceptable:  peer-reviewed journal articles, academic books, PhD theses, conference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8393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59F04-FBA8-46AB-A2A8-F911AD92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0152A-2F55-491F-92BC-CB776DFF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Peer-reviewed articles, books, or book chapters</a:t>
            </a:r>
          </a:p>
          <a:p>
            <a:endParaRPr lang="en-US" dirty="0"/>
          </a:p>
          <a:p>
            <a:r>
              <a:rPr lang="en-US" dirty="0"/>
              <a:t>Be careful of predatory publishers (Beall’s list - </a:t>
            </a:r>
            <a:r>
              <a:rPr lang="en-US" dirty="0">
                <a:hlinkClick r:id="rId2"/>
              </a:rPr>
              <a:t>https://beallslist.net/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check if the journal is </a:t>
            </a:r>
            <a:r>
              <a:rPr lang="en-US"/>
              <a:t>of quality here: https://www.scimagojr.com/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8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academic topics are you interested in? </a:t>
            </a:r>
          </a:p>
          <a:p>
            <a:pPr lvl="1"/>
            <a:r>
              <a:rPr lang="en-CA" dirty="0"/>
              <a:t>Write down as many as you can think of</a:t>
            </a:r>
          </a:p>
          <a:p>
            <a:pPr lvl="1"/>
            <a:endParaRPr lang="en-CA" dirty="0"/>
          </a:p>
          <a:p>
            <a:r>
              <a:rPr lang="en-CA" dirty="0"/>
              <a:t>Pick the topic that you are most passionate about, something that you really want </a:t>
            </a:r>
            <a:r>
              <a:rPr lang="en-CA"/>
              <a:t>to know more about.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379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3515-84B7-4081-AD08-C5A065B1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D2A71-20A2-42ED-84C4-3E4D5CCB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654802" cy="4050792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Find  and  download 3 recent quality resources that are closely related to a topic you are interested in. 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6251BF-2FD8-431E-AB35-F84C97A9321B}"/>
              </a:ext>
            </a:extLst>
          </p:cNvPr>
          <p:cNvSpPr/>
          <p:nvPr/>
        </p:nvSpPr>
        <p:spPr>
          <a:xfrm>
            <a:off x="8210550" y="1859339"/>
            <a:ext cx="3219450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CA" b="1" u="sng" dirty="0"/>
              <a:t>Tips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Try to find sources that are recent.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Start with most recent and work backwards.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Use one paper to lead you to other relevant papers. ( Reference section)</a:t>
            </a:r>
          </a:p>
        </p:txBody>
      </p:sp>
    </p:spTree>
    <p:extLst>
      <p:ext uri="{BB962C8B-B14F-4D97-AF65-F5344CB8AC3E}">
        <p14:creationId xmlns:p14="http://schemas.microsoft.com/office/powerpoint/2010/main" val="79351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/>
              <a:t>Find 3 articles on your topic of interest </a:t>
            </a:r>
          </a:p>
          <a:p>
            <a:endParaRPr lang="en-CA" sz="1800" dirty="0"/>
          </a:p>
          <a:p>
            <a:r>
              <a:rPr lang="en-CA" sz="1800" dirty="0"/>
              <a:t>Read the introduction and literature review.  </a:t>
            </a:r>
          </a:p>
          <a:p>
            <a:endParaRPr lang="en-CA" sz="1800" dirty="0"/>
          </a:p>
          <a:p>
            <a:r>
              <a:rPr lang="en-CA" sz="1800" dirty="0"/>
              <a:t>Summarize the key points that are common in the articles you read. </a:t>
            </a:r>
          </a:p>
          <a:p>
            <a:endParaRPr lang="en-CA" sz="1800" dirty="0"/>
          </a:p>
          <a:p>
            <a:pPr lvl="1"/>
            <a:r>
              <a:rPr lang="en-CA" sz="1800" dirty="0"/>
              <a:t>Think about why your research is important based on what you have read</a:t>
            </a:r>
          </a:p>
          <a:p>
            <a:pPr lvl="1"/>
            <a:endParaRPr lang="en-CA" sz="1800" dirty="0"/>
          </a:p>
          <a:p>
            <a:pPr lvl="1"/>
            <a:r>
              <a:rPr lang="en-CA" sz="1800" dirty="0"/>
              <a:t>What is the literature missing (hole in the literature) that your research can contribute to?</a:t>
            </a:r>
          </a:p>
        </p:txBody>
      </p:sp>
    </p:spTree>
    <p:extLst>
      <p:ext uri="{BB962C8B-B14F-4D97-AF65-F5344CB8AC3E}">
        <p14:creationId xmlns:p14="http://schemas.microsoft.com/office/powerpoint/2010/main" val="10487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First </a:t>
            </a:r>
            <a:r>
              <a:rPr lang="en-US" dirty="0"/>
              <a:t>Steps In Designing A Qualitative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5" y="2057400"/>
            <a:ext cx="5094514" cy="4588329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endParaRPr lang="en-US" sz="4500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sz="4500" dirty="0"/>
              <a:t>Deciding on what to investigate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endParaRPr lang="en-US" sz="4500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sz="4500" dirty="0"/>
              <a:t>Thinking about why it is important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alphaLcParenR"/>
            </a:pPr>
            <a:endParaRPr lang="en-US" sz="4500" dirty="0"/>
          </a:p>
          <a:p>
            <a:pPr marL="971550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en-US" sz="4500" dirty="0"/>
              <a:t>Based on problem analysis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alphaLcParenR"/>
            </a:pPr>
            <a:endParaRPr lang="en-US" sz="4500" dirty="0"/>
          </a:p>
          <a:p>
            <a:pPr marL="971550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en-US" sz="4500" dirty="0"/>
              <a:t>Arises from previous studies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alphaLcParenR"/>
            </a:pPr>
            <a:endParaRPr lang="en-US" sz="4500" dirty="0"/>
          </a:p>
          <a:p>
            <a:pPr marL="990600" lvl="1" indent="-533400" algn="just">
              <a:lnSpc>
                <a:spcPct val="110000"/>
              </a:lnSpc>
              <a:buFont typeface="+mj-lt"/>
              <a:buAutoNum type="alphaLcParenR"/>
            </a:pPr>
            <a:r>
              <a:rPr lang="en-US" sz="4500" dirty="0"/>
              <a:t>Guided by literature review</a:t>
            </a:r>
          </a:p>
          <a:p>
            <a:pPr marL="990600" lvl="1" indent="-533400" algn="just">
              <a:lnSpc>
                <a:spcPct val="110000"/>
              </a:lnSpc>
              <a:buFont typeface="+mj-lt"/>
              <a:buAutoNum type="alphaLcParenR"/>
            </a:pPr>
            <a:endParaRPr lang="en-US" sz="4500" dirty="0"/>
          </a:p>
          <a:p>
            <a:pPr marL="990600" lvl="1" indent="-533400" algn="just">
              <a:lnSpc>
                <a:spcPct val="110000"/>
              </a:lnSpc>
              <a:buFont typeface="+mj-lt"/>
              <a:buAutoNum type="alphaLcParenR"/>
            </a:pPr>
            <a:r>
              <a:rPr lang="en-US" sz="4500" dirty="0"/>
              <a:t>Determined by who will use the research results</a:t>
            </a:r>
          </a:p>
          <a:p>
            <a:pPr marL="457200" lvl="1" indent="0" algn="just">
              <a:lnSpc>
                <a:spcPct val="110000"/>
              </a:lnSpc>
              <a:buNone/>
            </a:pPr>
            <a:endParaRPr lang="en-US" sz="3800" dirty="0"/>
          </a:p>
          <a:p>
            <a:pPr marL="990600" lvl="1" indent="-533400" algn="just">
              <a:lnSpc>
                <a:spcPct val="110000"/>
              </a:lnSpc>
              <a:buFont typeface="+mj-lt"/>
              <a:buAutoNum type="alphaLcParenR"/>
            </a:pPr>
            <a:endParaRPr lang="en-US" sz="3800" dirty="0"/>
          </a:p>
          <a:p>
            <a:endParaRPr lang="en-CA" dirty="0"/>
          </a:p>
        </p:txBody>
      </p:sp>
      <p:pic>
        <p:nvPicPr>
          <p:cNvPr id="2050" name="Picture 2" descr="Image result for designing researc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943" y="753228"/>
            <a:ext cx="1541057" cy="9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0B39FD-B28D-4E26-9F5E-BF1B105F0F8D}"/>
              </a:ext>
            </a:extLst>
          </p:cNvPr>
          <p:cNvSpPr/>
          <p:nvPr/>
        </p:nvSpPr>
        <p:spPr>
          <a:xfrm>
            <a:off x="5922680" y="2057400"/>
            <a:ext cx="5899206" cy="46628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r>
              <a:rPr lang="en-US" dirty="0"/>
              <a:t>Deciding who to study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r>
              <a:rPr lang="en-US" dirty="0"/>
              <a:t>Deciding how you will approach the study and how you will collect data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r>
              <a:rPr lang="en-US" dirty="0"/>
              <a:t>Deciding when and where you will collect data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 startAt="3"/>
            </a:pPr>
            <a:endParaRPr lang="en-US" dirty="0"/>
          </a:p>
        </p:txBody>
      </p:sp>
      <p:pic>
        <p:nvPicPr>
          <p:cNvPr id="1026" name="Picture 2" descr="Image result for checklist">
            <a:extLst>
              <a:ext uri="{FF2B5EF4-FFF2-40B4-BE49-F238E27FC236}">
                <a16:creationId xmlns:a16="http://schemas.microsoft.com/office/drawing/2014/main" id="{52C69582-243F-469A-AF22-B9600D80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575" y="5039762"/>
            <a:ext cx="1427011" cy="114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3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Designing a Qualitative 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800" dirty="0"/>
              <a:t>What</a:t>
            </a:r>
          </a:p>
          <a:p>
            <a:r>
              <a:rPr lang="en-CA" sz="1800" dirty="0"/>
              <a:t>Why </a:t>
            </a:r>
          </a:p>
          <a:p>
            <a:r>
              <a:rPr lang="en-CA" sz="1800" dirty="0"/>
              <a:t>Who</a:t>
            </a:r>
          </a:p>
          <a:p>
            <a:r>
              <a:rPr lang="en-CA" sz="1800" dirty="0"/>
              <a:t>How</a:t>
            </a:r>
          </a:p>
          <a:p>
            <a:r>
              <a:rPr lang="en-CA" sz="1800" dirty="0"/>
              <a:t>When </a:t>
            </a:r>
          </a:p>
          <a:p>
            <a:r>
              <a:rPr lang="en-CA" sz="1800" dirty="0"/>
              <a:t>Where </a:t>
            </a:r>
          </a:p>
        </p:txBody>
      </p:sp>
      <p:pic>
        <p:nvPicPr>
          <p:cNvPr id="1026" name="Picture 2" descr="Image result for designing researc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1"/>
          <a:stretch/>
        </p:blipFill>
        <p:spPr bwMode="auto">
          <a:xfrm>
            <a:off x="2524397" y="2098899"/>
            <a:ext cx="7935837" cy="452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73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	What? 			And 			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3" y="2024742"/>
            <a:ext cx="6319157" cy="4637315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endParaRPr lang="en-CA" sz="1800" dirty="0"/>
          </a:p>
          <a:p>
            <a:r>
              <a:rPr lang="en-CA" sz="1800" dirty="0"/>
              <a:t>What topics are important to you?</a:t>
            </a:r>
          </a:p>
          <a:p>
            <a:endParaRPr lang="en-CA" sz="1800" dirty="0"/>
          </a:p>
          <a:p>
            <a:r>
              <a:rPr lang="en-CA" sz="1800" dirty="0"/>
              <a:t>What topics are you interested in? </a:t>
            </a:r>
          </a:p>
          <a:p>
            <a:endParaRPr lang="en-CA" sz="1800" dirty="0"/>
          </a:p>
          <a:p>
            <a:r>
              <a:rPr lang="en-CA" sz="1800" dirty="0"/>
              <a:t>What is the context of your study?</a:t>
            </a:r>
          </a:p>
          <a:p>
            <a:endParaRPr lang="en-CA" sz="1800" dirty="0"/>
          </a:p>
          <a:p>
            <a:r>
              <a:rPr lang="en-CA" sz="1800" dirty="0"/>
              <a:t>What exactly do you want to know or know more about? </a:t>
            </a:r>
          </a:p>
          <a:p>
            <a:endParaRPr lang="en-CA" sz="1800" dirty="0"/>
          </a:p>
          <a:p>
            <a:r>
              <a:rPr lang="en-CA" sz="1800" dirty="0"/>
              <a:t>What do you want to understand better?</a:t>
            </a:r>
          </a:p>
          <a:p>
            <a:endParaRPr lang="en-CA" sz="1800" dirty="0"/>
          </a:p>
          <a:p>
            <a:r>
              <a:rPr lang="en-CA" sz="1800" dirty="0"/>
              <a:t>What do you want to help others understand?</a:t>
            </a:r>
          </a:p>
        </p:txBody>
      </p:sp>
      <p:sp>
        <p:nvSpPr>
          <p:cNvPr id="4" name="AutoShape 2" descr="Image result for thinkin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80" name="Picture 8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409" y="834871"/>
            <a:ext cx="1197105" cy="7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2992FAB-1784-4F82-8490-28CDF0D3481D}"/>
              </a:ext>
            </a:extLst>
          </p:cNvPr>
          <p:cNvSpPr txBox="1">
            <a:spLocks/>
          </p:cNvSpPr>
          <p:nvPr/>
        </p:nvSpPr>
        <p:spPr>
          <a:xfrm>
            <a:off x="7757774" y="2418954"/>
            <a:ext cx="3982469" cy="39795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1500" dirty="0"/>
          </a:p>
          <a:p>
            <a:endParaRPr lang="en-CA" sz="1800" dirty="0"/>
          </a:p>
          <a:p>
            <a:endParaRPr lang="en-CA" sz="1800" dirty="0"/>
          </a:p>
          <a:p>
            <a:r>
              <a:rPr lang="en-CA" sz="1800" dirty="0"/>
              <a:t>Why do you want to investigate it?</a:t>
            </a:r>
          </a:p>
          <a:p>
            <a:endParaRPr lang="en-CA" sz="1800" dirty="0"/>
          </a:p>
          <a:p>
            <a:r>
              <a:rPr lang="en-CA" sz="1800" dirty="0"/>
              <a:t>Why is it important?</a:t>
            </a:r>
          </a:p>
          <a:p>
            <a:endParaRPr lang="en-CA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5152AF8-1F79-4422-B119-94C82191A5C9}"/>
              </a:ext>
            </a:extLst>
          </p:cNvPr>
          <p:cNvSpPr/>
          <p:nvPr/>
        </p:nvSpPr>
        <p:spPr>
          <a:xfrm>
            <a:off x="6781208" y="4033157"/>
            <a:ext cx="746264" cy="620486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7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4381535" cy="2752200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endParaRPr lang="en-CA" sz="1800" dirty="0"/>
          </a:p>
          <a:p>
            <a:r>
              <a:rPr lang="en-CA" sz="1800" dirty="0"/>
              <a:t>Who will be the best participants for this study?</a:t>
            </a:r>
          </a:p>
          <a:p>
            <a:endParaRPr lang="en-CA" sz="1800" dirty="0"/>
          </a:p>
          <a:p>
            <a:pPr lvl="1"/>
            <a:r>
              <a:rPr lang="en-CA" sz="1800" dirty="0"/>
              <a:t>Who do you want to explore?</a:t>
            </a:r>
          </a:p>
          <a:p>
            <a:pPr lvl="1"/>
            <a:endParaRPr lang="en-CA" sz="1800" dirty="0"/>
          </a:p>
          <a:p>
            <a:pPr lvl="1"/>
            <a:r>
              <a:rPr lang="en-CA" sz="1800" dirty="0"/>
              <a:t>What participant group or groups will give you the best insight?</a:t>
            </a:r>
          </a:p>
          <a:p>
            <a:pPr lvl="1"/>
            <a:endParaRPr lang="en-CA" sz="1500" dirty="0"/>
          </a:p>
        </p:txBody>
      </p:sp>
      <p:pic>
        <p:nvPicPr>
          <p:cNvPr id="4" name="Picture 8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663" y="4318090"/>
            <a:ext cx="3865729" cy="242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60476B-00C3-4BC5-B72A-8B6A6DBE147F}"/>
              </a:ext>
            </a:extLst>
          </p:cNvPr>
          <p:cNvSpPr txBox="1">
            <a:spLocks/>
          </p:cNvSpPr>
          <p:nvPr/>
        </p:nvSpPr>
        <p:spPr>
          <a:xfrm>
            <a:off x="5208779" y="2336872"/>
            <a:ext cx="3964613" cy="275220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1800" dirty="0"/>
          </a:p>
          <a:p>
            <a:pPr lvl="1"/>
            <a:r>
              <a:rPr lang="en-CA" sz="1800" dirty="0"/>
              <a:t>How many perspectives do you need?</a:t>
            </a:r>
          </a:p>
          <a:p>
            <a:pPr lvl="1"/>
            <a:endParaRPr lang="en-CA" sz="1800" dirty="0"/>
          </a:p>
          <a:p>
            <a:pPr lvl="1"/>
            <a:r>
              <a:rPr lang="en-CA" sz="1800" dirty="0"/>
              <a:t>How many participants?</a:t>
            </a:r>
          </a:p>
          <a:p>
            <a:pPr lvl="1"/>
            <a:endParaRPr lang="en-CA" sz="1800" dirty="0"/>
          </a:p>
          <a:p>
            <a:pPr lvl="1"/>
            <a:r>
              <a:rPr lang="en-CA" sz="1800" dirty="0"/>
              <a:t>How will you find participants for your study?</a:t>
            </a:r>
          </a:p>
        </p:txBody>
      </p:sp>
    </p:spTree>
    <p:extLst>
      <p:ext uri="{BB962C8B-B14F-4D97-AF65-F5344CB8AC3E}">
        <p14:creationId xmlns:p14="http://schemas.microsoft.com/office/powerpoint/2010/main" val="281513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8" y="2336873"/>
            <a:ext cx="5214293" cy="359931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CA" sz="1500" dirty="0"/>
          </a:p>
          <a:p>
            <a:r>
              <a:rPr lang="en-CA" sz="1800" dirty="0"/>
              <a:t>How will you approach the study?</a:t>
            </a:r>
          </a:p>
          <a:p>
            <a:endParaRPr lang="en-CA" sz="1800" dirty="0"/>
          </a:p>
          <a:p>
            <a:pPr lvl="1"/>
            <a:r>
              <a:rPr lang="en-CA" sz="1800" dirty="0"/>
              <a:t>Narrative, Phenomenologically, Ethnographically, Case Study, Action Research</a:t>
            </a:r>
          </a:p>
          <a:p>
            <a:pPr lvl="1"/>
            <a:endParaRPr lang="en-CA" sz="1800" dirty="0"/>
          </a:p>
          <a:p>
            <a:pPr lvl="1"/>
            <a:r>
              <a:rPr lang="en-CA" sz="1800" dirty="0"/>
              <a:t>Why are you choosing this approach?</a:t>
            </a:r>
          </a:p>
          <a:p>
            <a:pPr lvl="1"/>
            <a:endParaRPr lang="en-CA" sz="1500" dirty="0"/>
          </a:p>
        </p:txBody>
      </p:sp>
      <p:pic>
        <p:nvPicPr>
          <p:cNvPr id="4" name="Picture 8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256" y="650033"/>
            <a:ext cx="1643743" cy="128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356EC9-4575-456D-82D0-52D793E31EB7}"/>
              </a:ext>
            </a:extLst>
          </p:cNvPr>
          <p:cNvSpPr txBox="1">
            <a:spLocks/>
          </p:cNvSpPr>
          <p:nvPr/>
        </p:nvSpPr>
        <p:spPr>
          <a:xfrm>
            <a:off x="6466114" y="2336873"/>
            <a:ext cx="5421085" cy="3599316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CA" sz="1500" dirty="0"/>
          </a:p>
          <a:p>
            <a:r>
              <a:rPr lang="en-CA" sz="1800" dirty="0"/>
              <a:t>How will you collect data?</a:t>
            </a:r>
          </a:p>
          <a:p>
            <a:endParaRPr lang="en-CA" sz="1800" dirty="0"/>
          </a:p>
          <a:p>
            <a:pPr lvl="1"/>
            <a:r>
              <a:rPr lang="en-CA" sz="1800" dirty="0"/>
              <a:t>One-on-one interviews? </a:t>
            </a:r>
          </a:p>
          <a:p>
            <a:pPr lvl="1"/>
            <a:r>
              <a:rPr lang="en-CA" sz="1800" dirty="0"/>
              <a:t>Focus groups?</a:t>
            </a:r>
          </a:p>
          <a:p>
            <a:r>
              <a:rPr lang="en-CA" sz="1800" dirty="0"/>
              <a:t>Are there other data collection strategies you could use to increase the credibility of your findings?</a:t>
            </a:r>
          </a:p>
          <a:p>
            <a:pPr lvl="1"/>
            <a:r>
              <a:rPr lang="en-CA" sz="1800" dirty="0"/>
              <a:t>Survey	</a:t>
            </a:r>
          </a:p>
          <a:p>
            <a:pPr lvl="1"/>
            <a:r>
              <a:rPr lang="en-CA" sz="1800" dirty="0"/>
              <a:t>Observation</a:t>
            </a:r>
          </a:p>
          <a:p>
            <a:pPr lvl="1"/>
            <a:r>
              <a:rPr lang="en-CA" sz="1800" dirty="0"/>
              <a:t>Journal entries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34446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&amp; 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883765" cy="3599316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en-CA" sz="1800" dirty="0"/>
          </a:p>
          <a:p>
            <a:r>
              <a:rPr lang="en-CA" sz="1800" dirty="0"/>
              <a:t>Where will your data collection take place?</a:t>
            </a:r>
          </a:p>
          <a:p>
            <a:endParaRPr lang="en-CA" sz="1800" dirty="0"/>
          </a:p>
          <a:p>
            <a:pPr lvl="1"/>
            <a:r>
              <a:rPr lang="en-CA" sz="1800" dirty="0"/>
              <a:t>In a classroom, online, at a coffee shop etc.?</a:t>
            </a:r>
          </a:p>
          <a:p>
            <a:pPr lvl="1"/>
            <a:endParaRPr lang="en-CA" sz="1800" dirty="0"/>
          </a:p>
          <a:p>
            <a:r>
              <a:rPr lang="en-CA" sz="1800" dirty="0"/>
              <a:t>When will the data be collected?</a:t>
            </a:r>
          </a:p>
          <a:p>
            <a:endParaRPr lang="en-CA" sz="1800" dirty="0"/>
          </a:p>
          <a:p>
            <a:pPr lvl="1"/>
            <a:r>
              <a:rPr lang="en-CA" sz="1800" dirty="0"/>
              <a:t>Before class, during class, after class, outside of class, single time, over a long period of time</a:t>
            </a:r>
          </a:p>
        </p:txBody>
      </p:sp>
      <p:pic>
        <p:nvPicPr>
          <p:cNvPr id="4" name="Picture 8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134" y="2685233"/>
            <a:ext cx="3865729" cy="242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73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563F90-F302-79B5-2A47-16366F84C0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quality resources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D13E61-AFAF-8BE1-C105-60CB4251A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9596192" cy="1117687"/>
          </a:xfrm>
        </p:spPr>
        <p:txBody>
          <a:bodyPr/>
          <a:lstStyle/>
          <a:p>
            <a:r>
              <a:rPr lang="en-US" dirty="0"/>
              <a:t>In order to design a quality study, you need to know your topic well!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61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CE88-C120-452D-B7F9-BE2B4B0F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E77CE-8316-44D8-8351-79FABDCC6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It is impossible to design a quality study if you do not know well about what you are researching.</a:t>
            </a:r>
          </a:p>
          <a:p>
            <a:endParaRPr lang="en-CA" dirty="0"/>
          </a:p>
          <a:p>
            <a:pPr lvl="1"/>
            <a:r>
              <a:rPr lang="en-CA" dirty="0"/>
              <a:t>	What exactly does your topic of focus entail?</a:t>
            </a:r>
          </a:p>
          <a:p>
            <a:pPr lvl="1"/>
            <a:r>
              <a:rPr lang="en-CA" dirty="0"/>
              <a:t>	What have other people said about the topic?</a:t>
            </a:r>
          </a:p>
          <a:p>
            <a:pPr lvl="1"/>
            <a:r>
              <a:rPr lang="en-CA" dirty="0"/>
              <a:t>	What work has been done regarding the topic?</a:t>
            </a:r>
          </a:p>
          <a:p>
            <a:pPr lvl="1"/>
            <a:r>
              <a:rPr lang="en-CA" dirty="0"/>
              <a:t>	What have others found?</a:t>
            </a:r>
          </a:p>
          <a:p>
            <a:pPr lvl="1"/>
            <a:r>
              <a:rPr lang="en-CA" dirty="0"/>
              <a:t>	What is the current situation regarding the topic?</a:t>
            </a:r>
          </a:p>
        </p:txBody>
      </p:sp>
    </p:spTree>
    <p:extLst>
      <p:ext uri="{BB962C8B-B14F-4D97-AF65-F5344CB8AC3E}">
        <p14:creationId xmlns:p14="http://schemas.microsoft.com/office/powerpoint/2010/main" val="3246606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165</TotalTime>
  <Words>703</Words>
  <Application>Microsoft Office PowerPoint</Application>
  <PresentationFormat>Widescreen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Qualitative Interview Research Design</vt:lpstr>
      <vt:lpstr>First Steps In Designing A Qualitative Study</vt:lpstr>
      <vt:lpstr>Designing a Qualitative Study </vt:lpstr>
      <vt:lpstr> What?    And    Why?</vt:lpstr>
      <vt:lpstr>Who?</vt:lpstr>
      <vt:lpstr>How?</vt:lpstr>
      <vt:lpstr>Where &amp; When?</vt:lpstr>
      <vt:lpstr>Finding quality resources</vt:lpstr>
      <vt:lpstr>Key Points</vt:lpstr>
      <vt:lpstr>Tips: finding resources</vt:lpstr>
      <vt:lpstr>Quality sources</vt:lpstr>
      <vt:lpstr>Task</vt:lpstr>
      <vt:lpstr>Task 1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</dc:title>
  <dc:creator>Whitehead, George E.K. (Prof.)</dc:creator>
  <cp:lastModifiedBy>George E. K. Whitehead</cp:lastModifiedBy>
  <cp:revision>24</cp:revision>
  <dcterms:created xsi:type="dcterms:W3CDTF">2017-07-17T01:09:26Z</dcterms:created>
  <dcterms:modified xsi:type="dcterms:W3CDTF">2024-04-02T23:13:59Z</dcterms:modified>
</cp:coreProperties>
</file>