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92" r:id="rId5"/>
    <p:sldId id="258" r:id="rId6"/>
    <p:sldId id="275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65" r:id="rId16"/>
    <p:sldId id="278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73" r:id="rId33"/>
    <p:sldId id="274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5B1B-3534-42BA-B204-C12B15B559D3}" type="datetimeFigureOut">
              <a:rPr lang="en-CA" smtClean="0"/>
              <a:t>13/07/2018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915E-5B17-4383-94E8-FE54C45E91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35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F85EADD0-E05D-4BDA-9C79-C1C4CF177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51DB851A-2355-449B-8EEA-CC9CEB529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 teachers, we lay the groundwork and set the stage for active learning within an inviting, safe environment wherein children are safe in taking risks.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DE08424-1E69-43E7-B756-51258017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198D7F-75FC-4A3A-94A8-6CDCC1701AE5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cabulary.com/vocabulary-mini-games/" TargetMode="External"/><Relationship Id="rId2" Type="http://schemas.openxmlformats.org/officeDocument/2006/relationships/hyperlink" Target="http://www.eslcafe.com/idea/index.cgi?Vocabulary: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5D60-4F28-4DC8-9D9D-DD057AD94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Remembering New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36653-0756-4B00-9335-DD2E4E52B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22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 of Sight Out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learners do not repeatedly see the words, they will be forgotten.</a:t>
            </a:r>
          </a:p>
          <a:p>
            <a:r>
              <a:rPr lang="en-CA" dirty="0"/>
              <a:t>They need to be repeated in your lessons over a period of time.</a:t>
            </a:r>
          </a:p>
          <a:p>
            <a:pPr lvl="1"/>
            <a:r>
              <a:rPr lang="en-CA" dirty="0"/>
              <a:t>At the beginning more repetition more frequently.</a:t>
            </a:r>
          </a:p>
          <a:p>
            <a:pPr lvl="1"/>
            <a:r>
              <a:rPr lang="en-CA" dirty="0"/>
              <a:t>Then spaced repetition. </a:t>
            </a:r>
          </a:p>
          <a:p>
            <a:pPr lvl="1"/>
            <a:r>
              <a:rPr lang="en-CA" dirty="0"/>
              <a:t>Quizzes using combining both old and newly learned words.</a:t>
            </a:r>
          </a:p>
          <a:p>
            <a:r>
              <a:rPr lang="en-CA" dirty="0"/>
              <a:t>They need to be in a place of reference. </a:t>
            </a:r>
          </a:p>
          <a:p>
            <a:pPr lvl="1"/>
            <a:r>
              <a:rPr lang="en-CA" dirty="0"/>
              <a:t>Word journal/ Word wall/ Classroom decorations/ Posters / etc. </a:t>
            </a:r>
          </a:p>
        </p:txBody>
      </p:sp>
    </p:spTree>
    <p:extLst>
      <p:ext uri="{BB962C8B-B14F-4D97-AF65-F5344CB8AC3E}">
        <p14:creationId xmlns:p14="http://schemas.microsoft.com/office/powerpoint/2010/main" val="333357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DC0B-B579-46C1-B98F-7BBB7CEE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7F81-FD00-4E81-A2BE-34DF8CB5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vocabulary wall">
            <a:extLst>
              <a:ext uri="{FF2B5EF4-FFF2-40B4-BE49-F238E27FC236}">
                <a16:creationId xmlns:a16="http://schemas.microsoft.com/office/drawing/2014/main" id="{EE432209-DF3A-48BB-984C-4A80E9BB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3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ocabulary wall">
            <a:extLst>
              <a:ext uri="{FF2B5EF4-FFF2-40B4-BE49-F238E27FC236}">
                <a16:creationId xmlns:a16="http://schemas.microsoft.com/office/drawing/2014/main" id="{66C4A9D2-C0DC-4A03-89DE-413791FD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94" y="14309"/>
            <a:ext cx="5819606" cy="39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ocabulary wall">
            <a:extLst>
              <a:ext uri="{FF2B5EF4-FFF2-40B4-BE49-F238E27FC236}">
                <a16:creationId xmlns:a16="http://schemas.microsoft.com/office/drawing/2014/main" id="{170F08C2-A384-43EE-BFAC-2793FA39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81" y="3943350"/>
            <a:ext cx="642937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ocabulary wall">
            <a:extLst>
              <a:ext uri="{FF2B5EF4-FFF2-40B4-BE49-F238E27FC236}">
                <a16:creationId xmlns:a16="http://schemas.microsoft.com/office/drawing/2014/main" id="{568191F4-B176-4C4C-9956-0C78C099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93" y="3943351"/>
            <a:ext cx="58765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F471-2B05-4A4B-8D0A-3D915240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50EC-2EF8-4D22-9B45-624C17CEC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vocabulary wall">
            <a:extLst>
              <a:ext uri="{FF2B5EF4-FFF2-40B4-BE49-F238E27FC236}">
                <a16:creationId xmlns:a16="http://schemas.microsoft.com/office/drawing/2014/main" id="{9F3BD046-CD9B-4844-9ECE-F06B114D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612" cy="68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6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them or lose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Students need a chance to use and reuse the new words in order for long-term retention and faster retrieval.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83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 of class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Give students tasks which require referencing/ using the new words outside of class. </a:t>
            </a:r>
          </a:p>
          <a:p>
            <a:endParaRPr lang="en-CA" dirty="0"/>
          </a:p>
          <a:p>
            <a:r>
              <a:rPr lang="en-CA" dirty="0"/>
              <a:t>Too much time between seeing/ using the words can result in retention loss. </a:t>
            </a:r>
          </a:p>
        </p:txBody>
      </p:sp>
    </p:spTree>
    <p:extLst>
      <p:ext uri="{BB962C8B-B14F-4D97-AF65-F5344CB8AC3E}">
        <p14:creationId xmlns:p14="http://schemas.microsoft.com/office/powerpoint/2010/main" val="348355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1615-C9E6-4AED-A00E-528F81DE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88F3-98CD-43BD-A50F-670A4387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Give students the time to personalize the new words to their own lives and experiences. </a:t>
            </a:r>
          </a:p>
          <a:p>
            <a:endParaRPr lang="en-CA" dirty="0"/>
          </a:p>
          <a:p>
            <a:r>
              <a:rPr lang="en-CA" dirty="0"/>
              <a:t>Insert the words into meaningful projects/ activities</a:t>
            </a:r>
          </a:p>
          <a:p>
            <a:endParaRPr lang="en-CA" dirty="0"/>
          </a:p>
          <a:p>
            <a:r>
              <a:rPr lang="en-CA" dirty="0"/>
              <a:t>Get them to link it to a meaningful situation or context which they value. </a:t>
            </a:r>
          </a:p>
          <a:p>
            <a:endParaRPr lang="en-CA" dirty="0"/>
          </a:p>
          <a:p>
            <a:r>
              <a:rPr lang="en-CA" dirty="0"/>
              <a:t>Get them to personalize it by illustrating/ summarizing/ writing examples in a vocabulary journal.</a:t>
            </a:r>
          </a:p>
          <a:p>
            <a:endParaRPr lang="en-CA" dirty="0"/>
          </a:p>
          <a:p>
            <a:r>
              <a:rPr lang="en-CA" dirty="0"/>
              <a:t>We remember things that are personally connected to us. </a:t>
            </a:r>
          </a:p>
        </p:txBody>
      </p:sp>
    </p:spTree>
    <p:extLst>
      <p:ext uri="{BB962C8B-B14F-4D97-AF65-F5344CB8AC3E}">
        <p14:creationId xmlns:p14="http://schemas.microsoft.com/office/powerpoint/2010/main" val="271746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94C39-F79E-4772-ADAB-262754A8F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Personal Vocabulary Journals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ECBA12-0C8A-46F1-9BE0-41D0CC716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29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0441-5446-41D7-B497-4A21BF6C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18CD-67A3-4DEE-BAE2-187A9862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Image result for personal vocabulary journal">
            <a:extLst>
              <a:ext uri="{FF2B5EF4-FFF2-40B4-BE49-F238E27FC236}">
                <a16:creationId xmlns:a16="http://schemas.microsoft.com/office/drawing/2014/main" id="{5C32A0BA-BEAB-4C69-A2B4-6734ED48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3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92F7-8ADA-4D5C-A010-AB1F5E80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 Vocabulary Journal Sample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8BA38-E458-461F-A5BB-D663B4008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3" t="22857" r="11548" b="37354"/>
          <a:stretch/>
        </p:blipFill>
        <p:spPr>
          <a:xfrm>
            <a:off x="1770743" y="1827999"/>
            <a:ext cx="8650514" cy="4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2310D-A03E-47E5-9859-925D36E68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1" t="33333" r="32738" b="17758"/>
          <a:stretch/>
        </p:blipFill>
        <p:spPr>
          <a:xfrm>
            <a:off x="1329548" y="736600"/>
            <a:ext cx="9593943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4885-E70A-4F8F-945F-2B8990EB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we teach the words and concept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01AE-A359-49AA-87B3-09B7E323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 we done?</a:t>
            </a:r>
          </a:p>
        </p:txBody>
      </p:sp>
    </p:spTree>
    <p:extLst>
      <p:ext uri="{BB962C8B-B14F-4D97-AF65-F5344CB8AC3E}">
        <p14:creationId xmlns:p14="http://schemas.microsoft.com/office/powerpoint/2010/main" val="92623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A773E-5ED6-4E9C-A907-58B536557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6" t="24127" r="32619" b="31217"/>
          <a:stretch/>
        </p:blipFill>
        <p:spPr>
          <a:xfrm>
            <a:off x="1901370" y="671499"/>
            <a:ext cx="8040916" cy="5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8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6318B-5FAF-4629-80DF-3422A1C5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14" t="14321" r="11666" b="36507"/>
          <a:stretch/>
        </p:blipFill>
        <p:spPr>
          <a:xfrm>
            <a:off x="2452914" y="743003"/>
            <a:ext cx="6925103" cy="5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0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DBC9F-BC95-431F-B837-F619C1887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8" t="17566" r="6309" b="29312"/>
          <a:stretch/>
        </p:blipFill>
        <p:spPr>
          <a:xfrm>
            <a:off x="2264228" y="902089"/>
            <a:ext cx="7547428" cy="5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6DC68-2090-4DAB-A58F-88185CEA6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9" t="16508" r="11667" b="50476"/>
          <a:stretch/>
        </p:blipFill>
        <p:spPr>
          <a:xfrm>
            <a:off x="1632708" y="961855"/>
            <a:ext cx="9317678" cy="50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B75F5-4CD2-47BB-A75C-960FDD1E4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Vocabulary Activities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B8A3EB-C6BE-44F9-98B4-D9F40AE96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Activities </a:t>
            </a:r>
            <a:r>
              <a:rPr lang="en-CA"/>
              <a:t>&amp; Worksheets</a:t>
            </a:r>
          </a:p>
        </p:txBody>
      </p:sp>
    </p:spTree>
    <p:extLst>
      <p:ext uri="{BB962C8B-B14F-4D97-AF65-F5344CB8AC3E}">
        <p14:creationId xmlns:p14="http://schemas.microsoft.com/office/powerpoint/2010/main" val="416826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387F-2B9A-441B-8986-F46F5F07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8136-A61B-40EF-B87E-B0DDC29B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897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cabulary matching worksheet">
            <a:extLst>
              <a:ext uri="{FF2B5EF4-FFF2-40B4-BE49-F238E27FC236}">
                <a16:creationId xmlns:a16="http://schemas.microsoft.com/office/drawing/2014/main" id="{F2B4BFE2-EA9E-4582-9D73-622E14AC6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6"/>
          <a:stretch/>
        </p:blipFill>
        <p:spPr bwMode="auto">
          <a:xfrm>
            <a:off x="165380" y="927846"/>
            <a:ext cx="5657196" cy="57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vocabulary fill in the blank worksheets">
            <a:extLst>
              <a:ext uri="{FF2B5EF4-FFF2-40B4-BE49-F238E27FC236}">
                <a16:creationId xmlns:a16="http://schemas.microsoft.com/office/drawing/2014/main" id="{A862D57A-EE63-4CB3-A803-C227940E6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32255" b="9117"/>
          <a:stretch/>
        </p:blipFill>
        <p:spPr bwMode="auto">
          <a:xfrm>
            <a:off x="5822576" y="1653988"/>
            <a:ext cx="6253111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2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vocabulary matching worksheet">
            <a:extLst>
              <a:ext uri="{FF2B5EF4-FFF2-40B4-BE49-F238E27FC236}">
                <a16:creationId xmlns:a16="http://schemas.microsoft.com/office/drawing/2014/main" id="{CBC1241D-120E-480F-BAE0-07FCEB2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b="11843"/>
          <a:stretch/>
        </p:blipFill>
        <p:spPr bwMode="auto">
          <a:xfrm>
            <a:off x="2892112" y="591671"/>
            <a:ext cx="5162676" cy="59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9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ocabulary fill in the blank worksheets">
            <a:extLst>
              <a:ext uri="{FF2B5EF4-FFF2-40B4-BE49-F238E27FC236}">
                <a16:creationId xmlns:a16="http://schemas.microsoft.com/office/drawing/2014/main" id="{4E1AEDCB-0518-4D1F-A459-B704FB31F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-981" r="-1269" b="25491"/>
          <a:stretch/>
        </p:blipFill>
        <p:spPr bwMode="auto">
          <a:xfrm>
            <a:off x="3392674" y="591670"/>
            <a:ext cx="5987267" cy="5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vocabulary worksheets">
            <a:extLst>
              <a:ext uri="{FF2B5EF4-FFF2-40B4-BE49-F238E27FC236}">
                <a16:creationId xmlns:a16="http://schemas.microsoft.com/office/drawing/2014/main" id="{89D7BBD4-DF82-4461-89EE-2E16ACB1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68" y="1089212"/>
            <a:ext cx="5063138" cy="54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1BCD5-2029-4753-B808-F7EF36D52DA6}"/>
              </a:ext>
            </a:extLst>
          </p:cNvPr>
          <p:cNvSpPr/>
          <p:nvPr/>
        </p:nvSpPr>
        <p:spPr>
          <a:xfrm>
            <a:off x="6104965" y="2259106"/>
            <a:ext cx="766482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925CB-4B86-4C20-841F-26C9F21241C5}"/>
              </a:ext>
            </a:extLst>
          </p:cNvPr>
          <p:cNvSpPr/>
          <p:nvPr/>
        </p:nvSpPr>
        <p:spPr>
          <a:xfrm>
            <a:off x="6104965" y="5033682"/>
            <a:ext cx="766482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1709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5619-EE84-4433-8637-34B660F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9655-5534-4F7F-84E5-01C64861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7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rossword puzzle">
            <a:extLst>
              <a:ext uri="{FF2B5EF4-FFF2-40B4-BE49-F238E27FC236}">
                <a16:creationId xmlns:a16="http://schemas.microsoft.com/office/drawing/2014/main" id="{818D63B3-CBC1-42B5-A1A5-51908318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0" y="605118"/>
            <a:ext cx="5603875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wordsearch puzzle">
            <a:extLst>
              <a:ext uri="{FF2B5EF4-FFF2-40B4-BE49-F238E27FC236}">
                <a16:creationId xmlns:a16="http://schemas.microsoft.com/office/drawing/2014/main" id="{88A7D2CD-008C-44E2-A162-2FF4262F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50" y="605118"/>
            <a:ext cx="4953582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4F89DC-A7DC-4FC3-8861-EC153B3C49D2}"/>
              </a:ext>
            </a:extLst>
          </p:cNvPr>
          <p:cNvSpPr/>
          <p:nvPr/>
        </p:nvSpPr>
        <p:spPr>
          <a:xfrm>
            <a:off x="4047565" y="107577"/>
            <a:ext cx="4182035" cy="282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www.puzzlemaker.com</a:t>
            </a:r>
          </a:p>
        </p:txBody>
      </p:sp>
    </p:spTree>
    <p:extLst>
      <p:ext uri="{BB962C8B-B14F-4D97-AF65-F5344CB8AC3E}">
        <p14:creationId xmlns:p14="http://schemas.microsoft.com/office/powerpoint/2010/main" val="863142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crambled word puzzle">
            <a:extLst>
              <a:ext uri="{FF2B5EF4-FFF2-40B4-BE49-F238E27FC236}">
                <a16:creationId xmlns:a16="http://schemas.microsoft.com/office/drawing/2014/main" id="{68FABE06-D5CE-418F-918D-52A1079E7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7"/>
          <a:stretch/>
        </p:blipFill>
        <p:spPr bwMode="auto">
          <a:xfrm>
            <a:off x="3455895" y="996763"/>
            <a:ext cx="4881282" cy="5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0D13-0927-47CE-A659-E57BEB7F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Action Relay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9157-9DA6-4B0A-AC91-3A1D1D6C4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47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6216-37F6-491E-A403-F4FC3BAF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Chopstick spelling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B749-EBE6-4D84-A8EF-95549A92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76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7839-36A1-44D8-B9B1-69B77AB5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Troll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39D5-F3B9-4DDF-BBD2-103C5FEE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457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30A8-8686-4E4C-BB96-5620EF8D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Golden bell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20DB-1A09-4B56-9DA4-6DE39F489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327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C37A-8F77-4E05-A163-CE26852C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Hotseat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7C18-0F7E-430C-8B47-85447AC1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490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00D6-F8F4-4488-AAE2-45CE4FC9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D4F0-1A26-4F43-9D37-467F984A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262" y="3686588"/>
            <a:ext cx="4161138" cy="843046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http://www.eslcafe.com/idea/index.cgi?Vocabulary:</a:t>
            </a:r>
            <a:endParaRPr lang="en-CA" dirty="0"/>
          </a:p>
          <a:p>
            <a:r>
              <a:rPr lang="en-CA" dirty="0">
                <a:hlinkClick r:id="rId3"/>
              </a:rPr>
              <a:t>https://www.flocabulary.com/vocabulary-mini-games/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24211-864A-486F-9878-1A064143B80A}"/>
              </a:ext>
            </a:extLst>
          </p:cNvPr>
          <p:cNvSpPr txBox="1"/>
          <p:nvPr/>
        </p:nvSpPr>
        <p:spPr>
          <a:xfrm>
            <a:off x="914400" y="2122952"/>
            <a:ext cx="10018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Select and Present one vocabulary activity of your choice.</a:t>
            </a:r>
          </a:p>
          <a:p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You can find it on the 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can be one that you experienced as a learner.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can be one that you used as a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can be a PPT game, board game, activity, or worksheet.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can focus on Form, Use, Meaning, Pronunciation, or a combination. </a:t>
            </a:r>
          </a:p>
          <a:p>
            <a:endParaRPr lang="en-CA" dirty="0"/>
          </a:p>
          <a:p>
            <a:r>
              <a:rPr lang="en-CA" dirty="0"/>
              <a:t>You will share your vocabulary activity with your classmates next class. </a:t>
            </a:r>
          </a:p>
        </p:txBody>
      </p:sp>
    </p:spTree>
    <p:extLst>
      <p:ext uri="{BB962C8B-B14F-4D97-AF65-F5344CB8AC3E}">
        <p14:creationId xmlns:p14="http://schemas.microsoft.com/office/powerpoint/2010/main" val="50310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2F956-8390-41DC-A585-49CF917E77BB}"/>
              </a:ext>
            </a:extLst>
          </p:cNvPr>
          <p:cNvSpPr txBox="1"/>
          <p:nvPr/>
        </p:nvSpPr>
        <p:spPr>
          <a:xfrm>
            <a:off x="2590800" y="1600200"/>
            <a:ext cx="7086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“It’s not what you say or do that ultimately matters…It is what you get the </a:t>
            </a:r>
            <a:r>
              <a:rPr lang="en-US" sz="4400" u="sng" dirty="0">
                <a:solidFill>
                  <a:schemeClr val="accent1">
                    <a:lumMod val="75000"/>
                  </a:schemeClr>
                </a:solidFill>
              </a:rPr>
              <a:t>students to do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as a result of what you said and did that counts.”</a:t>
            </a:r>
          </a:p>
          <a:p>
            <a:pPr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(Archer, Feldman, &amp; Kinsella, 2008)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0B4BB-23F7-4CD4-AEE2-11D381BE6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are words remembered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63939C-D9A6-459D-98B8-3DB0BB031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long-term</a:t>
            </a:r>
          </a:p>
        </p:txBody>
      </p:sp>
    </p:spTree>
    <p:extLst>
      <p:ext uri="{BB962C8B-B14F-4D97-AF65-F5344CB8AC3E}">
        <p14:creationId xmlns:p14="http://schemas.microsoft.com/office/powerpoint/2010/main" val="1204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5BE2-E7A4-4800-AE40-EDA3F55D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your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442D-FC7B-4445-ACBE-A4FEB369C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helped you to remember the new words you learned?</a:t>
            </a:r>
          </a:p>
        </p:txBody>
      </p:sp>
    </p:spTree>
    <p:extLst>
      <p:ext uri="{BB962C8B-B14F-4D97-AF65-F5344CB8AC3E}">
        <p14:creationId xmlns:p14="http://schemas.microsoft.com/office/powerpoint/2010/main" val="54320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D12A-D4A5-4D2D-90D4-73EA6750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 the words in a memorable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A48D-574D-4247-AF04-0CADF2AB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Shocking and/ or humorous examples are easier to remember that simple textbook like sentences. </a:t>
            </a:r>
          </a:p>
          <a:p>
            <a:endParaRPr lang="en-CA" dirty="0"/>
          </a:p>
          <a:p>
            <a:r>
              <a:rPr lang="en-CA" dirty="0"/>
              <a:t>Connect the examples you give to students interests. </a:t>
            </a:r>
          </a:p>
          <a:p>
            <a:endParaRPr lang="en-CA" dirty="0"/>
          </a:p>
          <a:p>
            <a:r>
              <a:rPr lang="en-CA" dirty="0"/>
              <a:t>Instead of using personal pronouns (I, He, She, We etc.) use popular celebrities or characters that the students are interested in.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027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626" y="2640496"/>
            <a:ext cx="8305800" cy="3352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a)</a:t>
            </a:r>
            <a:r>
              <a:rPr lang="en-CA" sz="3600" dirty="0"/>
              <a:t> I exercise </a:t>
            </a:r>
            <a:r>
              <a:rPr lang="en-CA" sz="3600" b="1" dirty="0"/>
              <a:t>regularly</a:t>
            </a:r>
            <a:r>
              <a:rPr lang="en-CA" sz="3600" dirty="0"/>
              <a:t>.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b) BTS members eat </a:t>
            </a:r>
            <a:r>
              <a:rPr lang="en-US" sz="3600" dirty="0" err="1"/>
              <a:t>samgyupsal</a:t>
            </a:r>
            <a:r>
              <a:rPr lang="en-US" sz="3600" dirty="0"/>
              <a:t> </a:t>
            </a:r>
            <a:r>
              <a:rPr lang="en-US" sz="3600" b="1" dirty="0"/>
              <a:t>regularly.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c) </a:t>
            </a:r>
            <a:r>
              <a:rPr lang="en-US" sz="3600" dirty="0" err="1"/>
              <a:t>Aiyu</a:t>
            </a:r>
            <a:r>
              <a:rPr lang="en-US" sz="3600" dirty="0"/>
              <a:t> drinks coffee at Paul Bassett (next to IGSE) </a:t>
            </a:r>
            <a:r>
              <a:rPr lang="en-US" sz="3600" b="1" dirty="0"/>
              <a:t>regularly.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2B23C4-02A7-4EF8-8538-9440237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CA" dirty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8084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E8CA-82D5-4F26-AF52-CFA3509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TASK: Make These into more memorable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D1A4-D836-4869-ABA4-8475F6C7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</a:t>
            </a:r>
            <a:r>
              <a:rPr lang="en-CA" b="1" dirty="0"/>
              <a:t>adore</a:t>
            </a:r>
            <a:r>
              <a:rPr lang="en-CA" dirty="0"/>
              <a:t> pop music.</a:t>
            </a:r>
          </a:p>
          <a:p>
            <a:r>
              <a:rPr lang="en-CA" dirty="0"/>
              <a:t>The boy was </a:t>
            </a:r>
            <a:r>
              <a:rPr lang="en-CA" b="1" dirty="0"/>
              <a:t>ashamed</a:t>
            </a:r>
            <a:r>
              <a:rPr lang="en-CA" dirty="0"/>
              <a:t> of his grade on the test.  </a:t>
            </a:r>
          </a:p>
          <a:p>
            <a:r>
              <a:rPr lang="en-CA" dirty="0"/>
              <a:t>The </a:t>
            </a:r>
            <a:r>
              <a:rPr lang="en-CA" b="1" dirty="0"/>
              <a:t>suspect </a:t>
            </a:r>
            <a:r>
              <a:rPr lang="en-CA" dirty="0"/>
              <a:t>was caught by the police. </a:t>
            </a:r>
          </a:p>
          <a:p>
            <a:r>
              <a:rPr lang="en-CA" dirty="0"/>
              <a:t>He is </a:t>
            </a:r>
            <a:r>
              <a:rPr lang="en-CA" b="1" dirty="0"/>
              <a:t>seeking</a:t>
            </a:r>
            <a:r>
              <a:rPr lang="en-CA" dirty="0"/>
              <a:t> a job right now. </a:t>
            </a:r>
          </a:p>
          <a:p>
            <a:r>
              <a:rPr lang="en-CA" dirty="0"/>
              <a:t>There was a car advertisement on the </a:t>
            </a:r>
            <a:r>
              <a:rPr lang="en-CA" b="1" dirty="0"/>
              <a:t>billboard</a:t>
            </a:r>
            <a:r>
              <a:rPr lang="en-CA" dirty="0"/>
              <a:t>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17865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78</TotalTime>
  <Words>579</Words>
  <Application>Microsoft Office PowerPoint</Application>
  <PresentationFormat>Widescreen</PresentationFormat>
  <Paragraphs>88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Gill Sans MT</vt:lpstr>
      <vt:lpstr>Wingdings 2</vt:lpstr>
      <vt:lpstr>Dividend</vt:lpstr>
      <vt:lpstr>Remembering New words</vt:lpstr>
      <vt:lpstr>After we teach the words and concept check…</vt:lpstr>
      <vt:lpstr>PowerPoint Presentation</vt:lpstr>
      <vt:lpstr>PowerPoint Presentation</vt:lpstr>
      <vt:lpstr>How are words remembered</vt:lpstr>
      <vt:lpstr>In your experience</vt:lpstr>
      <vt:lpstr>Present the words in a memorable way</vt:lpstr>
      <vt:lpstr>Samples</vt:lpstr>
      <vt:lpstr>TASK: Make These into more memorable examples</vt:lpstr>
      <vt:lpstr>Out of Sight Out of Mind</vt:lpstr>
      <vt:lpstr>PowerPoint Presentation</vt:lpstr>
      <vt:lpstr>PowerPoint Presentation</vt:lpstr>
      <vt:lpstr>Use them or lose them</vt:lpstr>
      <vt:lpstr>Out of class </vt:lpstr>
      <vt:lpstr>Personalization</vt:lpstr>
      <vt:lpstr>Personal Vocabulary Journals</vt:lpstr>
      <vt:lpstr>PowerPoint Presentation</vt:lpstr>
      <vt:lpstr>Personal Vocabulary Journal Sample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 Activities</vt:lpstr>
      <vt:lpstr>Worksheets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Relay</vt:lpstr>
      <vt:lpstr>Chopstick spelling</vt:lpstr>
      <vt:lpstr>Troll Bridge</vt:lpstr>
      <vt:lpstr>Golden bell</vt:lpstr>
      <vt:lpstr>Hotseat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New words</dc:title>
  <dc:creator>Whitehead, George E.K. (Prof.)</dc:creator>
  <cp:lastModifiedBy>Whitehead, George E.K. (Prof.)</cp:lastModifiedBy>
  <cp:revision>16</cp:revision>
  <dcterms:created xsi:type="dcterms:W3CDTF">2018-07-11T07:32:18Z</dcterms:created>
  <dcterms:modified xsi:type="dcterms:W3CDTF">2018-07-13T04:31:28Z</dcterms:modified>
</cp:coreProperties>
</file>