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91" r:id="rId4"/>
    <p:sldId id="292" r:id="rId5"/>
    <p:sldId id="258" r:id="rId6"/>
    <p:sldId id="275" r:id="rId7"/>
    <p:sldId id="259" r:id="rId8"/>
    <p:sldId id="260" r:id="rId9"/>
    <p:sldId id="261" r:id="rId10"/>
    <p:sldId id="262" r:id="rId11"/>
    <p:sldId id="276" r:id="rId12"/>
    <p:sldId id="277" r:id="rId13"/>
    <p:sldId id="263" r:id="rId14"/>
    <p:sldId id="264" r:id="rId15"/>
    <p:sldId id="265" r:id="rId16"/>
    <p:sldId id="278" r:id="rId17"/>
    <p:sldId id="279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81" r:id="rId26"/>
    <p:sldId id="282" r:id="rId27"/>
    <p:sldId id="283" r:id="rId28"/>
    <p:sldId id="284" r:id="rId29"/>
    <p:sldId id="285" r:id="rId30"/>
    <p:sldId id="286" r:id="rId31"/>
    <p:sldId id="431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35B1B-3534-42BA-B204-C12B15B559D3}" type="datetimeFigureOut">
              <a:rPr lang="en-CA" smtClean="0"/>
              <a:t>2021-07-22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A915E-5B17-4383-94E8-FE54C45E91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635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F85EADD0-E05D-4BDA-9C79-C1C4CF177C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51DB851A-2355-449B-8EEA-CC9CEB529F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As teachers, we lay the groundwork and set the stage for active learning within an inviting, safe environment wherein children are safe in taking risks.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4DE08424-1E69-43E7-B756-512580170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198D7F-75FC-4A3A-94A8-6CDCC1701AE5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52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35D60-4F28-4DC8-9D9D-DD057AD945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Remembering New words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036653-0756-4B00-9335-DD2E4E52B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3228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FA327-D26A-4CB7-8008-CBE9714F7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Out of Sight Out of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F90F8-FC69-42B6-A4D6-09F81BECD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If the learners do not repeatedly see the words, they will be forgotten.</a:t>
            </a:r>
          </a:p>
          <a:p>
            <a:r>
              <a:rPr lang="en-CA" dirty="0"/>
              <a:t>They need to be repeated in your lessons over a period of time.</a:t>
            </a:r>
          </a:p>
          <a:p>
            <a:pPr lvl="1"/>
            <a:r>
              <a:rPr lang="en-CA" dirty="0"/>
              <a:t>At the beginning more repetition more frequently.</a:t>
            </a:r>
          </a:p>
          <a:p>
            <a:pPr lvl="1"/>
            <a:r>
              <a:rPr lang="en-CA" dirty="0"/>
              <a:t>Then spaced repetition. </a:t>
            </a:r>
          </a:p>
          <a:p>
            <a:pPr lvl="1"/>
            <a:r>
              <a:rPr lang="en-CA" dirty="0"/>
              <a:t>Quizzes using combining both old and newly learned words.</a:t>
            </a:r>
          </a:p>
          <a:p>
            <a:r>
              <a:rPr lang="en-CA" dirty="0"/>
              <a:t>They need to be in a place of reference. </a:t>
            </a:r>
          </a:p>
          <a:p>
            <a:pPr lvl="1"/>
            <a:r>
              <a:rPr lang="en-CA" dirty="0"/>
              <a:t>Word journal/ Word wall/ Classroom decorations/ Posters / etc. </a:t>
            </a:r>
          </a:p>
        </p:txBody>
      </p:sp>
    </p:spTree>
    <p:extLst>
      <p:ext uri="{BB962C8B-B14F-4D97-AF65-F5344CB8AC3E}">
        <p14:creationId xmlns:p14="http://schemas.microsoft.com/office/powerpoint/2010/main" val="3333577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2DC0B-B579-46C1-B98F-7BBB7CEE4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87F81-FD00-4E81-A2BE-34DF8CB5B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Image result for vocabulary wall">
            <a:extLst>
              <a:ext uri="{FF2B5EF4-FFF2-40B4-BE49-F238E27FC236}">
                <a16:creationId xmlns:a16="http://schemas.microsoft.com/office/drawing/2014/main" id="{EE432209-DF3A-48BB-984C-4A80E9BBC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239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vocabulary wall">
            <a:extLst>
              <a:ext uri="{FF2B5EF4-FFF2-40B4-BE49-F238E27FC236}">
                <a16:creationId xmlns:a16="http://schemas.microsoft.com/office/drawing/2014/main" id="{66C4A9D2-C0DC-4A03-89DE-413791FD6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94" y="14309"/>
            <a:ext cx="5819606" cy="392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vocabulary wall">
            <a:extLst>
              <a:ext uri="{FF2B5EF4-FFF2-40B4-BE49-F238E27FC236}">
                <a16:creationId xmlns:a16="http://schemas.microsoft.com/office/drawing/2014/main" id="{170F08C2-A384-43EE-BFAC-2793FA393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981" y="3943350"/>
            <a:ext cx="6429374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vocabulary wall">
            <a:extLst>
              <a:ext uri="{FF2B5EF4-FFF2-40B4-BE49-F238E27FC236}">
                <a16:creationId xmlns:a16="http://schemas.microsoft.com/office/drawing/2014/main" id="{568191F4-B176-4C4C-9956-0C78C0991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93" y="3943351"/>
            <a:ext cx="5876587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550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8F471-2B05-4A4B-8D0A-3D9152408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650EC-2EF8-4D22-9B45-624C17CEC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Image result for vocabulary wall">
            <a:extLst>
              <a:ext uri="{FF2B5EF4-FFF2-40B4-BE49-F238E27FC236}">
                <a16:creationId xmlns:a16="http://schemas.microsoft.com/office/drawing/2014/main" id="{9F3BD046-CD9B-4844-9ECE-F06B114DA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0612" cy="683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665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FA327-D26A-4CB7-8008-CBE9714F7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Use them or lose them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F90F8-FC69-42B6-A4D6-09F81BECD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Students need a chance to use and reuse the new words in order for long-term retention and faster retrieval.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9831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FA327-D26A-4CB7-8008-CBE9714F7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Out of class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F90F8-FC69-42B6-A4D6-09F81BECD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Give students tasks which require referencing/ using the new words outside of class. </a:t>
            </a:r>
          </a:p>
          <a:p>
            <a:endParaRPr lang="en-CA" dirty="0"/>
          </a:p>
          <a:p>
            <a:r>
              <a:rPr lang="en-CA" dirty="0"/>
              <a:t>13 </a:t>
            </a:r>
            <a:r>
              <a:rPr lang="en-US" dirty="0"/>
              <a:t>times guideline ( use 13 times/ consciously notice word in speaking or listening 13 times)</a:t>
            </a:r>
            <a:endParaRPr lang="en-CA" dirty="0"/>
          </a:p>
          <a:p>
            <a:endParaRPr lang="en-CA" dirty="0"/>
          </a:p>
          <a:p>
            <a:r>
              <a:rPr lang="en-CA" dirty="0"/>
              <a:t>Too much time between seeing/ using the words can result in retention loss. </a:t>
            </a:r>
          </a:p>
        </p:txBody>
      </p:sp>
    </p:spTree>
    <p:extLst>
      <p:ext uri="{BB962C8B-B14F-4D97-AF65-F5344CB8AC3E}">
        <p14:creationId xmlns:p14="http://schemas.microsoft.com/office/powerpoint/2010/main" val="3483555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1615-C9E6-4AED-A00E-528F81DE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Personalization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E88F3-98CD-43BD-A50F-670A43876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Give students the time to personalize the new words to their own lives and experiences. </a:t>
            </a:r>
          </a:p>
          <a:p>
            <a:endParaRPr lang="en-CA" dirty="0"/>
          </a:p>
          <a:p>
            <a:r>
              <a:rPr lang="en-CA" dirty="0"/>
              <a:t>Insert the words into meaningful projects/ activities</a:t>
            </a:r>
          </a:p>
          <a:p>
            <a:endParaRPr lang="en-CA" dirty="0"/>
          </a:p>
          <a:p>
            <a:r>
              <a:rPr lang="en-CA" dirty="0"/>
              <a:t>Get them to link it to a meaningful situation or context which they value. </a:t>
            </a:r>
          </a:p>
          <a:p>
            <a:endParaRPr lang="en-CA" dirty="0"/>
          </a:p>
          <a:p>
            <a:r>
              <a:rPr lang="en-CA" dirty="0"/>
              <a:t>Get them to personalize it by illustrating/ summarizing/ writing examples in a vocabulary journal.</a:t>
            </a:r>
          </a:p>
          <a:p>
            <a:endParaRPr lang="en-CA" dirty="0"/>
          </a:p>
          <a:p>
            <a:r>
              <a:rPr lang="en-CA" dirty="0"/>
              <a:t>We remember things that are personally connected to us. </a:t>
            </a:r>
          </a:p>
        </p:txBody>
      </p:sp>
    </p:spTree>
    <p:extLst>
      <p:ext uri="{BB962C8B-B14F-4D97-AF65-F5344CB8AC3E}">
        <p14:creationId xmlns:p14="http://schemas.microsoft.com/office/powerpoint/2010/main" val="2717464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794C39-F79E-4772-ADAB-262754A8FF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Personal Vocabulary Journals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CECBA12-0C8A-46F1-9BE0-41D0CC7161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7293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C0441-5446-41D7-B497-4A21BF6C0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718CD-67A3-4DEE-BAE2-187A98622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Image result for personal vocabulary journal">
            <a:extLst>
              <a:ext uri="{FF2B5EF4-FFF2-40B4-BE49-F238E27FC236}">
                <a16:creationId xmlns:a16="http://schemas.microsoft.com/office/drawing/2014/main" id="{5C32A0BA-BEAB-4C69-A2B4-6734ED483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933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92F7-8ADA-4D5C-A010-AB1F5E807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Personal Vocabulary Journal Sample</a:t>
            </a:r>
            <a:br>
              <a:rPr lang="en-CA" dirty="0"/>
            </a:b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28BA38-E458-461F-A5BB-D663B40088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43" t="22857" r="11548" b="37354"/>
          <a:stretch/>
        </p:blipFill>
        <p:spPr>
          <a:xfrm>
            <a:off x="1770743" y="1827999"/>
            <a:ext cx="8650514" cy="441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5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12310D-A03E-47E5-9859-925D36E68F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91" t="33333" r="32738" b="17758"/>
          <a:stretch/>
        </p:blipFill>
        <p:spPr>
          <a:xfrm>
            <a:off x="1329548" y="736600"/>
            <a:ext cx="9593943" cy="561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4885-E70A-4F8F-945F-2B8990EB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After we teach the words and concept check…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401AE-A359-49AA-87B3-09B7E3239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Are we done?</a:t>
            </a:r>
          </a:p>
        </p:txBody>
      </p:sp>
    </p:spTree>
    <p:extLst>
      <p:ext uri="{BB962C8B-B14F-4D97-AF65-F5344CB8AC3E}">
        <p14:creationId xmlns:p14="http://schemas.microsoft.com/office/powerpoint/2010/main" val="926234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CA773E-5ED6-4E9C-A907-58B5365572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76" t="24127" r="32619" b="31217"/>
          <a:stretch/>
        </p:blipFill>
        <p:spPr>
          <a:xfrm>
            <a:off x="1901370" y="671499"/>
            <a:ext cx="8040916" cy="587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89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96318B-5FAF-4629-80DF-3422A1C50B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14" t="14321" r="11666" b="36507"/>
          <a:stretch/>
        </p:blipFill>
        <p:spPr>
          <a:xfrm>
            <a:off x="2452914" y="743003"/>
            <a:ext cx="6925103" cy="564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01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5DBC9F-BC95-431F-B837-F619C18871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38" t="17566" r="6309" b="29312"/>
          <a:stretch/>
        </p:blipFill>
        <p:spPr>
          <a:xfrm>
            <a:off x="2264228" y="902089"/>
            <a:ext cx="7547428" cy="519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37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D6DC68-2090-4DAB-A58F-88185CEA6C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809" t="16508" r="11667" b="50476"/>
          <a:stretch/>
        </p:blipFill>
        <p:spPr>
          <a:xfrm>
            <a:off x="1632708" y="961855"/>
            <a:ext cx="9317678" cy="501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32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DB75F5-4CD2-47BB-A75C-960FDD1E4F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Vocabulary Activities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8B8A3EB-C6BE-44F9-98B4-D9F40AE96E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Worksheets</a:t>
            </a:r>
          </a:p>
        </p:txBody>
      </p:sp>
    </p:spTree>
    <p:extLst>
      <p:ext uri="{BB962C8B-B14F-4D97-AF65-F5344CB8AC3E}">
        <p14:creationId xmlns:p14="http://schemas.microsoft.com/office/powerpoint/2010/main" val="4168262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vocabulary matching worksheet">
            <a:extLst>
              <a:ext uri="{FF2B5EF4-FFF2-40B4-BE49-F238E27FC236}">
                <a16:creationId xmlns:a16="http://schemas.microsoft.com/office/drawing/2014/main" id="{F2B4BFE2-EA9E-4582-9D73-622E14AC60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76"/>
          <a:stretch/>
        </p:blipFill>
        <p:spPr bwMode="auto">
          <a:xfrm>
            <a:off x="165380" y="927846"/>
            <a:ext cx="5657196" cy="575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vocabulary fill in the blank worksheets">
            <a:extLst>
              <a:ext uri="{FF2B5EF4-FFF2-40B4-BE49-F238E27FC236}">
                <a16:creationId xmlns:a16="http://schemas.microsoft.com/office/drawing/2014/main" id="{A862D57A-EE63-4CB3-A803-C227940E6B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4" t="32255" b="9117"/>
          <a:stretch/>
        </p:blipFill>
        <p:spPr bwMode="auto">
          <a:xfrm>
            <a:off x="5822576" y="1653988"/>
            <a:ext cx="6253111" cy="473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228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vocabulary matching worksheet">
            <a:extLst>
              <a:ext uri="{FF2B5EF4-FFF2-40B4-BE49-F238E27FC236}">
                <a16:creationId xmlns:a16="http://schemas.microsoft.com/office/drawing/2014/main" id="{CBC1241D-120E-480F-BAE0-07FCEB2EFA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" b="11843"/>
          <a:stretch/>
        </p:blipFill>
        <p:spPr bwMode="auto">
          <a:xfrm>
            <a:off x="2892112" y="591671"/>
            <a:ext cx="5162676" cy="594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893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vocabulary fill in the blank worksheets">
            <a:extLst>
              <a:ext uri="{FF2B5EF4-FFF2-40B4-BE49-F238E27FC236}">
                <a16:creationId xmlns:a16="http://schemas.microsoft.com/office/drawing/2014/main" id="{4E1AEDCB-0518-4D1F-A459-B704FB31F2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" t="-981" r="-1269" b="25491"/>
          <a:stretch/>
        </p:blipFill>
        <p:spPr bwMode="auto">
          <a:xfrm>
            <a:off x="3392674" y="591670"/>
            <a:ext cx="5987267" cy="584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547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vocabulary worksheets">
            <a:extLst>
              <a:ext uri="{FF2B5EF4-FFF2-40B4-BE49-F238E27FC236}">
                <a16:creationId xmlns:a16="http://schemas.microsoft.com/office/drawing/2014/main" id="{89D7BBD4-DF82-4461-89EE-2E16ACB1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968" y="1089212"/>
            <a:ext cx="5063138" cy="545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261BCD5-2029-4753-B808-F7EF36D52DA6}"/>
              </a:ext>
            </a:extLst>
          </p:cNvPr>
          <p:cNvSpPr/>
          <p:nvPr/>
        </p:nvSpPr>
        <p:spPr>
          <a:xfrm>
            <a:off x="6104965" y="2259106"/>
            <a:ext cx="766482" cy="255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Word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4925CB-4B86-4C20-841F-26C9F21241C5}"/>
              </a:ext>
            </a:extLst>
          </p:cNvPr>
          <p:cNvSpPr/>
          <p:nvPr/>
        </p:nvSpPr>
        <p:spPr>
          <a:xfrm>
            <a:off x="6104965" y="5033682"/>
            <a:ext cx="766482" cy="255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2170945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crossword puzzle">
            <a:extLst>
              <a:ext uri="{FF2B5EF4-FFF2-40B4-BE49-F238E27FC236}">
                <a16:creationId xmlns:a16="http://schemas.microsoft.com/office/drawing/2014/main" id="{818D63B3-CBC1-42B5-A1A5-519083182E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4"/>
          <a:stretch/>
        </p:blipFill>
        <p:spPr bwMode="auto">
          <a:xfrm>
            <a:off x="0" y="605118"/>
            <a:ext cx="5603875" cy="625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wordsearch puzzle">
            <a:extLst>
              <a:ext uri="{FF2B5EF4-FFF2-40B4-BE49-F238E27FC236}">
                <a16:creationId xmlns:a16="http://schemas.microsoft.com/office/drawing/2014/main" id="{88A7D2CD-008C-44E2-A162-2FF4262FE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450" y="605118"/>
            <a:ext cx="4953582" cy="625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54F89DC-A7DC-4FC3-8861-EC153B3C49D2}"/>
              </a:ext>
            </a:extLst>
          </p:cNvPr>
          <p:cNvSpPr/>
          <p:nvPr/>
        </p:nvSpPr>
        <p:spPr>
          <a:xfrm>
            <a:off x="4047565" y="107577"/>
            <a:ext cx="4182035" cy="2823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www.puzzlemaker.com</a:t>
            </a:r>
          </a:p>
        </p:txBody>
      </p:sp>
    </p:spTree>
    <p:extLst>
      <p:ext uri="{BB962C8B-B14F-4D97-AF65-F5344CB8AC3E}">
        <p14:creationId xmlns:p14="http://schemas.microsoft.com/office/powerpoint/2010/main" val="863142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45619-EE84-4433-8637-34B660FC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99655-5534-4F7F-84E5-01C64861E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374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scrambled word puzzle">
            <a:extLst>
              <a:ext uri="{FF2B5EF4-FFF2-40B4-BE49-F238E27FC236}">
                <a16:creationId xmlns:a16="http://schemas.microsoft.com/office/drawing/2014/main" id="{68FABE06-D5CE-418F-918D-52A1079E7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7"/>
          <a:stretch/>
        </p:blipFill>
        <p:spPr bwMode="auto">
          <a:xfrm>
            <a:off x="3455895" y="996763"/>
            <a:ext cx="4881282" cy="559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7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69977-9ACA-4190-BAC4-2551DD0E2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Teach one of the words </a:t>
            </a:r>
            <a:r>
              <a:rPr lang="en-CA"/>
              <a:t>in full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E2D4A-1459-4A3E-8FD2-02BD9CC02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898" y="3639332"/>
            <a:ext cx="3993775" cy="3318936"/>
          </a:xfrm>
        </p:spPr>
        <p:txBody>
          <a:bodyPr>
            <a:normAutofit/>
          </a:bodyPr>
          <a:lstStyle/>
          <a:p>
            <a:r>
              <a:rPr lang="en-CA" dirty="0"/>
              <a:t>candle (n)</a:t>
            </a:r>
          </a:p>
          <a:p>
            <a:r>
              <a:rPr lang="en-CA" dirty="0"/>
              <a:t>adore (v)</a:t>
            </a:r>
          </a:p>
          <a:p>
            <a:r>
              <a:rPr lang="en-CA" dirty="0"/>
              <a:t>rotate (v)</a:t>
            </a:r>
          </a:p>
          <a:p>
            <a:r>
              <a:rPr lang="en-CA" dirty="0"/>
              <a:t>fundamental (adj.)</a:t>
            </a:r>
          </a:p>
          <a:p>
            <a:r>
              <a:rPr lang="en-CA" dirty="0"/>
              <a:t>acceptable (adj.)</a:t>
            </a:r>
          </a:p>
          <a:p>
            <a:r>
              <a:rPr lang="en-CA" dirty="0"/>
              <a:t>suspect (n)</a:t>
            </a:r>
          </a:p>
          <a:p>
            <a:r>
              <a:rPr lang="en-CA" dirty="0"/>
              <a:t>accomplish (v)</a:t>
            </a:r>
          </a:p>
          <a:p>
            <a:r>
              <a:rPr lang="en-CA" dirty="0"/>
              <a:t>imagination (n)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4EB93A-458D-4598-A444-FB71B1E9444A}"/>
              </a:ext>
            </a:extLst>
          </p:cNvPr>
          <p:cNvSpPr txBox="1">
            <a:spLocks/>
          </p:cNvSpPr>
          <p:nvPr/>
        </p:nvSpPr>
        <p:spPr>
          <a:xfrm>
            <a:off x="4262719" y="2556932"/>
            <a:ext cx="3993775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scandal (n)</a:t>
            </a:r>
          </a:p>
          <a:p>
            <a:r>
              <a:rPr lang="en-CA" dirty="0"/>
              <a:t>foolish (adj.)</a:t>
            </a:r>
          </a:p>
          <a:p>
            <a:r>
              <a:rPr lang="en-CA" dirty="0"/>
              <a:t>vein (n)</a:t>
            </a:r>
          </a:p>
          <a:p>
            <a:r>
              <a:rPr lang="en-CA" dirty="0"/>
              <a:t>controversial (adj.)</a:t>
            </a:r>
          </a:p>
          <a:p>
            <a:r>
              <a:rPr lang="en-CA" dirty="0"/>
              <a:t>ashamed (adj.)</a:t>
            </a:r>
          </a:p>
          <a:p>
            <a:r>
              <a:rPr lang="en-CA" dirty="0"/>
              <a:t>freezing (adj.)</a:t>
            </a:r>
          </a:p>
          <a:p>
            <a:r>
              <a:rPr lang="en-CA" dirty="0"/>
              <a:t>regularly (adv.)</a:t>
            </a:r>
          </a:p>
          <a:p>
            <a:r>
              <a:rPr lang="en-CA" dirty="0"/>
              <a:t>situation (n)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3D0B8E-9BC4-4D11-AD10-C20BA86805B0}"/>
              </a:ext>
            </a:extLst>
          </p:cNvPr>
          <p:cNvSpPr txBox="1">
            <a:spLocks/>
          </p:cNvSpPr>
          <p:nvPr/>
        </p:nvSpPr>
        <p:spPr>
          <a:xfrm>
            <a:off x="7230037" y="2460311"/>
            <a:ext cx="3993775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evidence(n)</a:t>
            </a:r>
          </a:p>
          <a:p>
            <a:r>
              <a:rPr lang="en-CA" dirty="0"/>
              <a:t>pillar (n)</a:t>
            </a:r>
          </a:p>
          <a:p>
            <a:r>
              <a:rPr lang="en-CA" dirty="0"/>
              <a:t>common (adj.)</a:t>
            </a:r>
          </a:p>
          <a:p>
            <a:r>
              <a:rPr lang="en-CA" dirty="0"/>
              <a:t>seek (v)</a:t>
            </a:r>
          </a:p>
          <a:p>
            <a:r>
              <a:rPr lang="en-CA" dirty="0"/>
              <a:t>billboard (n)</a:t>
            </a:r>
          </a:p>
          <a:p>
            <a:r>
              <a:rPr lang="en-CA" dirty="0"/>
              <a:t>cautiously (adv.)</a:t>
            </a:r>
          </a:p>
          <a:p>
            <a:r>
              <a:rPr lang="en-CA" dirty="0"/>
              <a:t>near (adj.)</a:t>
            </a:r>
          </a:p>
          <a:p>
            <a:r>
              <a:rPr lang="en-CA" dirty="0"/>
              <a:t>serious(adj.)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2991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52F956-8390-41DC-A585-49CF917E77BB}"/>
              </a:ext>
            </a:extLst>
          </p:cNvPr>
          <p:cNvSpPr txBox="1"/>
          <p:nvPr/>
        </p:nvSpPr>
        <p:spPr>
          <a:xfrm>
            <a:off x="2590800" y="1600200"/>
            <a:ext cx="7086600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“It’s not what you say or do that ultimately matters…It is what you get the </a:t>
            </a:r>
            <a:r>
              <a:rPr lang="en-US" sz="4400" u="sng" dirty="0">
                <a:solidFill>
                  <a:schemeClr val="accent1">
                    <a:lumMod val="75000"/>
                  </a:schemeClr>
                </a:solidFill>
              </a:rPr>
              <a:t>students to do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as a result of what you said and did that counts.”</a:t>
            </a:r>
          </a:p>
          <a:p>
            <a:pPr>
              <a:defRPr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			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(Archer, Feldman, &amp; Kinsella, 2008)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01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00B4BB-23F7-4CD4-AEE2-11D381BE6B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How are words remembered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463939C-D9A6-459D-98B8-3DB0BB031C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long-term</a:t>
            </a:r>
          </a:p>
        </p:txBody>
      </p:sp>
    </p:spTree>
    <p:extLst>
      <p:ext uri="{BB962C8B-B14F-4D97-AF65-F5344CB8AC3E}">
        <p14:creationId xmlns:p14="http://schemas.microsoft.com/office/powerpoint/2010/main" val="120480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35BE2-E7A4-4800-AE40-EDA3F55D1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 your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4442D-FC7B-4445-ACBE-A4FEB369C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What helped you to remember the new words you learned?</a:t>
            </a:r>
          </a:p>
        </p:txBody>
      </p:sp>
    </p:spTree>
    <p:extLst>
      <p:ext uri="{BB962C8B-B14F-4D97-AF65-F5344CB8AC3E}">
        <p14:creationId xmlns:p14="http://schemas.microsoft.com/office/powerpoint/2010/main" val="543204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5D12A-D4A5-4D2D-90D4-73EA67500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Present the words in a memorable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7A48D-574D-4247-AF04-0CADF2AB7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Shocking and/ or humorous examples are easier to remember that simple textbook like sentences. </a:t>
            </a:r>
          </a:p>
          <a:p>
            <a:endParaRPr lang="en-CA" dirty="0"/>
          </a:p>
          <a:p>
            <a:r>
              <a:rPr lang="en-CA" dirty="0"/>
              <a:t>Connect the examples you give to students interests. </a:t>
            </a:r>
          </a:p>
          <a:p>
            <a:endParaRPr lang="en-CA" dirty="0"/>
          </a:p>
          <a:p>
            <a:r>
              <a:rPr lang="en-CA" dirty="0"/>
              <a:t>Instead of using personal pronouns (I, He, She, We etc.) use popular celebrities or characters that the students are interested in. 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027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1626" y="2640496"/>
            <a:ext cx="8305800" cy="3352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/>
              <a:t>a)</a:t>
            </a:r>
            <a:r>
              <a:rPr lang="en-CA" sz="3600" dirty="0"/>
              <a:t> I exercise </a:t>
            </a:r>
            <a:r>
              <a:rPr lang="en-CA" sz="3600" b="1" dirty="0"/>
              <a:t>regularly</a:t>
            </a:r>
            <a:r>
              <a:rPr lang="en-CA" sz="3600" dirty="0"/>
              <a:t>. 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sz="3600" dirty="0"/>
              <a:t>b) BTS members eat </a:t>
            </a:r>
            <a:r>
              <a:rPr lang="en-US" sz="3600" dirty="0" err="1"/>
              <a:t>samgyupsal</a:t>
            </a:r>
            <a:r>
              <a:rPr lang="en-US" sz="3600" dirty="0"/>
              <a:t> </a:t>
            </a:r>
            <a:r>
              <a:rPr lang="en-US" sz="3600" b="1" dirty="0"/>
              <a:t>regularly.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sz="3600" dirty="0"/>
              <a:t>c) </a:t>
            </a:r>
            <a:r>
              <a:rPr lang="en-US" sz="3600" dirty="0" err="1"/>
              <a:t>Aiyu</a:t>
            </a:r>
            <a:r>
              <a:rPr lang="en-US" sz="3600" dirty="0"/>
              <a:t> drinks coffee at Starbucks (next to HUFS) </a:t>
            </a:r>
            <a:r>
              <a:rPr lang="en-US" sz="3600" b="1" dirty="0"/>
              <a:t>regularly.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2B23C4-02A7-4EF8-8538-94402376B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CA" dirty="0"/>
              <a:t>Samples</a:t>
            </a:r>
          </a:p>
        </p:txBody>
      </p:sp>
    </p:spTree>
    <p:extLst>
      <p:ext uri="{BB962C8B-B14F-4D97-AF65-F5344CB8AC3E}">
        <p14:creationId xmlns:p14="http://schemas.microsoft.com/office/powerpoint/2010/main" val="80846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4E8CA-82D5-4F26-AF52-CFA3509EF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TASK: Make These into more memorable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CD1A4-D836-4869-ABA4-8475F6C77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They </a:t>
            </a:r>
            <a:r>
              <a:rPr lang="en-CA" b="1" dirty="0"/>
              <a:t>adore</a:t>
            </a:r>
            <a:r>
              <a:rPr lang="en-CA" dirty="0"/>
              <a:t> pop music.</a:t>
            </a:r>
          </a:p>
          <a:p>
            <a:r>
              <a:rPr lang="en-CA" dirty="0"/>
              <a:t>The boy was </a:t>
            </a:r>
            <a:r>
              <a:rPr lang="en-CA" b="1" dirty="0"/>
              <a:t>ashamed</a:t>
            </a:r>
            <a:r>
              <a:rPr lang="en-CA" dirty="0"/>
              <a:t> of his grade on the test.  </a:t>
            </a:r>
          </a:p>
          <a:p>
            <a:r>
              <a:rPr lang="en-CA" dirty="0"/>
              <a:t>The </a:t>
            </a:r>
            <a:r>
              <a:rPr lang="en-CA" b="1" dirty="0"/>
              <a:t>suspect </a:t>
            </a:r>
            <a:r>
              <a:rPr lang="en-CA" dirty="0"/>
              <a:t>was caught by the police. 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3178651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197</TotalTime>
  <Words>574</Words>
  <Application>Microsoft Office PowerPoint</Application>
  <PresentationFormat>Widescreen</PresentationFormat>
  <Paragraphs>99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Gill Sans MT</vt:lpstr>
      <vt:lpstr>Wingdings 2</vt:lpstr>
      <vt:lpstr>Dividend</vt:lpstr>
      <vt:lpstr>Remembering New words</vt:lpstr>
      <vt:lpstr>After we teach the words and concept check…</vt:lpstr>
      <vt:lpstr>PowerPoint Presentation</vt:lpstr>
      <vt:lpstr>PowerPoint Presentation</vt:lpstr>
      <vt:lpstr>How are words remembered</vt:lpstr>
      <vt:lpstr>In your experience</vt:lpstr>
      <vt:lpstr>Present the words in a memorable way</vt:lpstr>
      <vt:lpstr>Samples</vt:lpstr>
      <vt:lpstr>TASK: Make These into more memorable examples</vt:lpstr>
      <vt:lpstr>Out of Sight Out of Mind</vt:lpstr>
      <vt:lpstr>PowerPoint Presentation</vt:lpstr>
      <vt:lpstr>PowerPoint Presentation</vt:lpstr>
      <vt:lpstr>Use them or lose them</vt:lpstr>
      <vt:lpstr>Out of class </vt:lpstr>
      <vt:lpstr>Personalization</vt:lpstr>
      <vt:lpstr>Personal Vocabulary Journals</vt:lpstr>
      <vt:lpstr>PowerPoint Presentation</vt:lpstr>
      <vt:lpstr>Personal Vocabulary Journal Sample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Vocabulary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Teach one of the words in full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Remembering New words</dc:title>
  <dc:creator>Whitehead, George E.K. (Prof.)</dc:creator>
  <cp:lastModifiedBy>Reviewer</cp:lastModifiedBy>
  <cp:revision>27</cp:revision>
  <dcterms:created xsi:type="dcterms:W3CDTF">2018-07-11T07:32:18Z</dcterms:created>
  <dcterms:modified xsi:type="dcterms:W3CDTF">2021-07-22T04:27:11Z</dcterms:modified>
</cp:coreProperties>
</file>