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31"/>
  </p:notesMasterIdLst>
  <p:sldIdLst>
    <p:sldId id="256" r:id="rId2"/>
    <p:sldId id="313" r:id="rId3"/>
    <p:sldId id="268" r:id="rId4"/>
    <p:sldId id="269" r:id="rId5"/>
    <p:sldId id="264" r:id="rId6"/>
    <p:sldId id="265" r:id="rId7"/>
    <p:sldId id="261" r:id="rId8"/>
    <p:sldId id="285" r:id="rId9"/>
    <p:sldId id="286" r:id="rId10"/>
    <p:sldId id="270" r:id="rId11"/>
    <p:sldId id="314" r:id="rId12"/>
    <p:sldId id="276" r:id="rId13"/>
    <p:sldId id="277" r:id="rId14"/>
    <p:sldId id="273" r:id="rId15"/>
    <p:sldId id="312" r:id="rId16"/>
    <p:sldId id="282" r:id="rId17"/>
    <p:sldId id="283" r:id="rId18"/>
    <p:sldId id="280" r:id="rId19"/>
    <p:sldId id="279" r:id="rId20"/>
    <p:sldId id="315" r:id="rId21"/>
    <p:sldId id="316" r:id="rId22"/>
    <p:sldId id="317" r:id="rId23"/>
    <p:sldId id="319" r:id="rId24"/>
    <p:sldId id="318" r:id="rId25"/>
    <p:sldId id="320" r:id="rId26"/>
    <p:sldId id="307" r:id="rId27"/>
    <p:sldId id="306" r:id="rId28"/>
    <p:sldId id="292" r:id="rId29"/>
    <p:sldId id="31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4D00"/>
    <a:srgbClr val="FE8602"/>
    <a:srgbClr val="2597FF"/>
    <a:srgbClr val="FF6201"/>
    <a:srgbClr val="D68B1C"/>
    <a:srgbClr val="321700"/>
    <a:srgbClr val="2BA395"/>
    <a:srgbClr val="BD830F"/>
    <a:srgbClr val="602B00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88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4"/>
          <c:dPt>
            <c:idx val="0"/>
            <c:bubble3D val="0"/>
            <c:explosion val="23"/>
            <c:extLst>
              <c:ext xmlns:c16="http://schemas.microsoft.com/office/drawing/2014/chart" uri="{C3380CC4-5D6E-409C-BE32-E72D297353CC}">
                <c16:uniqueId val="{00000001-723E-4B56-B803-02B80C4BA8D4}"/>
              </c:ext>
            </c:extLst>
          </c:dPt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0-723E-4B56-B803-02B80C4BA8D4}"/>
              </c:ext>
            </c:extLst>
          </c:dPt>
          <c:cat>
            <c:strRef>
              <c:f>Sheet1!$A$2:$A$3</c:f>
              <c:strCache>
                <c:ptCount val="2"/>
                <c:pt idx="0">
                  <c:v>Content</c:v>
                </c:pt>
                <c:pt idx="1">
                  <c:v>Delivery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B4-4B39-BCC3-E65F3EADC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398441601049957"/>
          <c:y val="0.28001861685893931"/>
          <c:w val="0.26351558398950153"/>
          <c:h val="0.5329860220960751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491E4-1138-492C-B71D-89481EEF822D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5D687-7661-4570-8BA0-28082CB1D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2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34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4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6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26907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063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940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4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08994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942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517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jp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ELT%20Materials%20Development%20Needs%20Analsysis.doc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gifle/edit/" TargetMode="External"/><Relationship Id="rId2" Type="http://schemas.openxmlformats.org/officeDocument/2006/relationships/hyperlink" Target="mailto:prof.gwhitehead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209800"/>
            <a:ext cx="6400800" cy="1675485"/>
          </a:xfrm>
        </p:spPr>
        <p:txBody>
          <a:bodyPr>
            <a:noAutofit/>
          </a:bodyPr>
          <a:lstStyle/>
          <a:p>
            <a:r>
              <a:rPr lang="en-CA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Relevance and Relatability in ELT Materials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172200"/>
            <a:ext cx="4419600" cy="457199"/>
          </a:xfrm>
        </p:spPr>
        <p:txBody>
          <a:bodyPr>
            <a:noAutofit/>
          </a:bodyPr>
          <a:lstStyle/>
          <a:p>
            <a:r>
              <a:rPr lang="en-US" sz="1400" dirty="0"/>
              <a:t>George E.K. Whitehead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20" y="336667"/>
            <a:ext cx="7900442" cy="64825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DO: Put yourself in the students position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120" y="3200400"/>
            <a:ext cx="769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Plan things from their perspective.</a:t>
            </a:r>
          </a:p>
          <a:p>
            <a:pPr marL="457200" indent="-457200">
              <a:buAutoNum type="arabicParenR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Ask yourself, if I were them would It be relevant, relatable, interesting? </a:t>
            </a:r>
          </a:p>
          <a:p>
            <a:pPr marL="457200" indent="-457200">
              <a:buAutoNum type="arabicParenR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Would I be excited when the teacher showed us it?</a:t>
            </a:r>
          </a:p>
          <a:p>
            <a:pPr marL="457200" indent="-457200">
              <a:buAutoNum type="arabicParenR"/>
            </a:pP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If you don’t know what is relevant, relatable, and interesting to them, ASK!!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vent Slept in Two Days Shadow" panose="02000506000000020003" pitchFamily="2" charset="0"/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vent Slept in Two Days Shadow" panose="02000506000000020003" pitchFamily="2" charset="0"/>
            </a:endParaRPr>
          </a:p>
        </p:txBody>
      </p:sp>
      <p:pic>
        <p:nvPicPr>
          <p:cNvPr id="6146" name="Picture 2" descr="http://www.marsdd.com/wp-content/uploads/2011/03/shoes-e13012578332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015397"/>
            <a:ext cx="2518390" cy="1888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20" y="336667"/>
            <a:ext cx="7900442" cy="64825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NOT: plan from only your point Of View &amp; assume that it is compelling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120" y="3810000"/>
            <a:ext cx="769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Just because you like it does not mean they will like it.</a:t>
            </a:r>
          </a:p>
          <a:p>
            <a:pPr marL="457200" indent="-457200">
              <a:buAutoNum type="arabicParenR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Be careful of using outdated topics/material/ characters.</a:t>
            </a:r>
          </a:p>
          <a:p>
            <a:pPr marL="457200" indent="-457200">
              <a:buAutoNum type="arabicParenR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Do not force what you like on the students</a:t>
            </a:r>
          </a:p>
          <a:p>
            <a:pPr marL="457200" indent="-457200">
              <a:buAutoNum type="arabicParenR"/>
            </a:pP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Don’t be offended if they don’t find it interesting… change it!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vent Slept in Two Days Shadow" panose="02000506000000020003" pitchFamily="2" charset="0"/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vent Slept in Two Days Shadow" panose="02000506000000020003" pitchFamily="2" charset="0"/>
            </a:endParaRPr>
          </a:p>
        </p:txBody>
      </p:sp>
      <p:pic>
        <p:nvPicPr>
          <p:cNvPr id="1026" name="Picture 2" descr="Image result for assume">
            <a:extLst>
              <a:ext uri="{FF2B5EF4-FFF2-40B4-BE49-F238E27FC236}">
                <a16:creationId xmlns:a16="http://schemas.microsoft.com/office/drawing/2014/main" id="{30ACA67A-C7BF-4A8A-966C-96B0CE732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2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838200"/>
            <a:ext cx="6413610" cy="763525"/>
          </a:xfrm>
        </p:spPr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Compelling or Not</a:t>
            </a:r>
          </a:p>
        </p:txBody>
      </p:sp>
      <p:pic>
        <p:nvPicPr>
          <p:cNvPr id="32772" name="Picture 4" descr="http://www.dog-meditation.com/uploads/2/4/4/2/24424264/9581358.jpg?462"/>
          <p:cNvPicPr>
            <a:picLocks noChangeAspect="1" noChangeArrowheads="1"/>
          </p:cNvPicPr>
          <p:nvPr/>
        </p:nvPicPr>
        <p:blipFill>
          <a:blip r:embed="rId2"/>
          <a:srcRect l="45119"/>
          <a:stretch>
            <a:fillRect/>
          </a:stretch>
        </p:blipFill>
        <p:spPr bwMode="auto">
          <a:xfrm>
            <a:off x="3505200" y="1905000"/>
            <a:ext cx="3400425" cy="4368135"/>
          </a:xfrm>
          <a:prstGeom prst="rect">
            <a:avLst/>
          </a:prstGeom>
          <a:noFill/>
        </p:spPr>
      </p:pic>
      <p:sp>
        <p:nvSpPr>
          <p:cNvPr id="8" name="Donut 7"/>
          <p:cNvSpPr/>
          <p:nvPr/>
        </p:nvSpPr>
        <p:spPr>
          <a:xfrm>
            <a:off x="3200400" y="2895600"/>
            <a:ext cx="1008856" cy="843880"/>
          </a:xfrm>
          <a:prstGeom prst="donut">
            <a:avLst>
              <a:gd name="adj" fmla="val 17203"/>
            </a:avLst>
          </a:prstGeom>
          <a:solidFill>
            <a:srgbClr val="00B050">
              <a:alpha val="66000"/>
            </a:srgb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5943601" y="2590800"/>
            <a:ext cx="1143000" cy="1447800"/>
          </a:xfrm>
          <a:prstGeom prst="mathMultiply">
            <a:avLst>
              <a:gd name="adj1" fmla="val 20912"/>
            </a:avLst>
          </a:prstGeom>
          <a:solidFill>
            <a:schemeClr val="accent2">
              <a:alpha val="66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819400"/>
            <a:ext cx="5867400" cy="763525"/>
          </a:xfrm>
        </p:spPr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compelling?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6" name="Picture 12" descr="http://images2.wikia.nocookie.net/__cb20090928120743/beatles/images/9/9a/The_Beat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43200"/>
            <a:ext cx="2934686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36870" name="Picture 6" descr="http://media.salon.com/2012/05/obama_rec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29100" cy="2819400"/>
          </a:xfrm>
          <a:prstGeom prst="rect">
            <a:avLst/>
          </a:prstGeom>
          <a:noFill/>
        </p:spPr>
      </p:pic>
      <p:pic>
        <p:nvPicPr>
          <p:cNvPr id="36872" name="Picture 8" descr="http://www.yalibnan.com/wp-content/uploads/2011/02/steve-job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-152401"/>
            <a:ext cx="2362200" cy="2960625"/>
          </a:xfrm>
          <a:prstGeom prst="rect">
            <a:avLst/>
          </a:prstGeom>
          <a:noFill/>
        </p:spPr>
      </p:pic>
      <p:pic>
        <p:nvPicPr>
          <p:cNvPr id="36874" name="Picture 10" descr="http://www.celinedion.com/sites/cdion/files/feature_image/feature-lg-whitebg.png?1351119162"/>
          <p:cNvPicPr>
            <a:picLocks noChangeAspect="1" noChangeArrowheads="1"/>
          </p:cNvPicPr>
          <p:nvPr/>
        </p:nvPicPr>
        <p:blipFill>
          <a:blip r:embed="rId5" cstate="print"/>
          <a:srcRect l="34259"/>
          <a:stretch>
            <a:fillRect/>
          </a:stretch>
        </p:blipFill>
        <p:spPr bwMode="auto">
          <a:xfrm>
            <a:off x="2743200" y="4572000"/>
            <a:ext cx="2870268" cy="2286000"/>
          </a:xfrm>
          <a:prstGeom prst="rect">
            <a:avLst/>
          </a:prstGeom>
          <a:noFill/>
        </p:spPr>
      </p:pic>
      <p:pic>
        <p:nvPicPr>
          <p:cNvPr id="8" name="Picture 2" descr="http://static.guim.co.uk/sys-images/Football/Pix/pictures/2009/2/27/1235771746218/Park-Ji-sung-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2133600"/>
            <a:ext cx="3800061" cy="236220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commons/thumb/1/1b/Kim_2009_TEB_SP.jpg/220px-Kim_2009_TEB_S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1"/>
            <a:ext cx="3124200" cy="4552306"/>
          </a:xfrm>
          <a:prstGeom prst="rect">
            <a:avLst/>
          </a:prstGeom>
          <a:noFill/>
        </p:spPr>
      </p:pic>
      <p:pic>
        <p:nvPicPr>
          <p:cNvPr id="10" name="Picture 2" descr="http://www.busanhaps.com/sites/default/files/park1234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4324350"/>
            <a:ext cx="3683000" cy="2762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745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9617-75AE-45F8-81C9-0CDEA101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87607-2CC7-4F6D-8105-AA72C599F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9" y="2743200"/>
            <a:ext cx="8093365" cy="2286000"/>
          </a:xfrm>
        </p:spPr>
        <p:txBody>
          <a:bodyPr/>
          <a:lstStyle/>
          <a:p>
            <a:r>
              <a:rPr lang="en-US" dirty="0"/>
              <a:t>Make a list of “Who” would be compelling to your students right now.</a:t>
            </a:r>
          </a:p>
          <a:p>
            <a:endParaRPr lang="en-US" dirty="0"/>
          </a:p>
          <a:p>
            <a:r>
              <a:rPr lang="en-US" dirty="0"/>
              <a:t>Select a certain age group or grade.</a:t>
            </a:r>
          </a:p>
          <a:p>
            <a:endParaRPr lang="en-US" dirty="0"/>
          </a:p>
          <a:p>
            <a:r>
              <a:rPr lang="en-US" dirty="0"/>
              <a:t>Think of at least 5 people or characters.</a:t>
            </a:r>
          </a:p>
        </p:txBody>
      </p:sp>
    </p:spTree>
    <p:extLst>
      <p:ext uri="{BB962C8B-B14F-4D97-AF65-F5344CB8AC3E}">
        <p14:creationId xmlns:p14="http://schemas.microsoft.com/office/powerpoint/2010/main" val="264698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819400"/>
            <a:ext cx="6248400" cy="763525"/>
          </a:xfrm>
        </p:spPr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compelling?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E831993-8EEF-49AC-93CA-937DEF84A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61" y="488568"/>
            <a:ext cx="3278635" cy="1841500"/>
          </a:xfrm>
        </p:spPr>
      </p:pic>
      <p:pic>
        <p:nvPicPr>
          <p:cNvPr id="13" name="Picture 20" descr="http://img.koreatimes.co.kr/upload/newsV2/images/140514_p10_kak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298" y="2480816"/>
            <a:ext cx="1905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ordonfire.org/getmedia/ecb516c2-8813-4281-a1c4-2624b6e82ad7/cnn.as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85" y="4244904"/>
            <a:ext cx="1295400" cy="66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echoplay.net/wp-content/uploads/2014/04/EBS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62378" y="6349755"/>
            <a:ext cx="2666967" cy="5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newsimg.bbc.co.uk/media/images/67165000/jpg/_67165918_671659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7" b="33493"/>
          <a:stretch/>
        </p:blipFill>
        <p:spPr bwMode="auto">
          <a:xfrm>
            <a:off x="7108785" y="3701884"/>
            <a:ext cx="1504178" cy="5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www.korspot.com/wp-content/uploads/2015/01/character11.jpg"/>
          <p:cNvPicPr>
            <a:picLocks noChangeAspect="1" noChangeArrowheads="1"/>
          </p:cNvPicPr>
          <p:nvPr/>
        </p:nvPicPr>
        <p:blipFill>
          <a:blip r:embed="rId7"/>
          <a:srcRect r="53282"/>
          <a:stretch>
            <a:fillRect/>
          </a:stretch>
        </p:blipFill>
        <p:spPr bwMode="auto">
          <a:xfrm>
            <a:off x="6442266" y="5023750"/>
            <a:ext cx="2226185" cy="1656695"/>
          </a:xfrm>
          <a:prstGeom prst="rect">
            <a:avLst/>
          </a:prstGeom>
          <a:noFill/>
        </p:spPr>
      </p:pic>
      <p:pic>
        <p:nvPicPr>
          <p:cNvPr id="1028" name="Picture 4" descr="Image result for webtoons">
            <a:extLst>
              <a:ext uri="{FF2B5EF4-FFF2-40B4-BE49-F238E27FC236}">
                <a16:creationId xmlns:a16="http://schemas.microsoft.com/office/drawing/2014/main" id="{BB04B883-65A9-46A9-A8C8-F2638B001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45" y="5021922"/>
            <a:ext cx="1597689" cy="159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960AD7-37F3-42A3-9F50-F0A191D1B3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2385"/>
            <a:ext cx="3273777" cy="184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A93F99-2CC0-4F8E-B582-37F4147D46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42" y="2490029"/>
            <a:ext cx="1504177" cy="1877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EDA3AD-863D-4165-AD9D-426A612C340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45" y="2455412"/>
            <a:ext cx="2947060" cy="16583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582BD4-C3AA-4DFD-BC23-F2C581FBFC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99" y="2490029"/>
            <a:ext cx="1339152" cy="19523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F29B3FA-1763-40BA-B487-9373CCAFAA5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/>
          <a:stretch/>
        </p:blipFill>
        <p:spPr>
          <a:xfrm>
            <a:off x="1142561" y="4694530"/>
            <a:ext cx="2226184" cy="13542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819400"/>
            <a:ext cx="6553200" cy="763525"/>
          </a:xfrm>
        </p:spPr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Compelling Examples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61082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of the following sentences is the most compelling?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3124200"/>
            <a:ext cx="8305800" cy="3352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600" dirty="0"/>
              <a:t>a)I have been to Italy.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/>
              <a:t>b) She has eaten a spider.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/>
              <a:t>c) Kim </a:t>
            </a:r>
            <a:r>
              <a:rPr lang="en-US" sz="3600" dirty="0" err="1"/>
              <a:t>Yuna</a:t>
            </a:r>
            <a:r>
              <a:rPr lang="en-US" sz="3600" dirty="0"/>
              <a:t> has won a gold medal.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/>
              <a:t>d) </a:t>
            </a:r>
            <a:r>
              <a:rPr lang="en-US" sz="3600" dirty="0" err="1"/>
              <a:t>Muzi</a:t>
            </a:r>
            <a:r>
              <a:rPr lang="en-US" sz="3600" dirty="0"/>
              <a:t> and Con have kissed a gorilla.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3010" name="Picture 2" descr="http://1.bp.blogspot.com/-tuMUeNoMLIo/Uk9fYrQC6HI/AAAAAAAAFUk/Sf5-tewSXgw/s320/KakaoTalk+emoticons+Frodo+and+Friends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4187" y="5526880"/>
            <a:ext cx="1066800" cy="1066801"/>
          </a:xfrm>
          <a:prstGeom prst="rect">
            <a:avLst/>
          </a:prstGeom>
          <a:noFill/>
        </p:spPr>
      </p:pic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A9A375C3-7F95-4189-8565-A4448DEF5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2" y="4475189"/>
            <a:ext cx="776288" cy="103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at a fly">
            <a:extLst>
              <a:ext uri="{FF2B5EF4-FFF2-40B4-BE49-F238E27FC236}">
                <a16:creationId xmlns:a16="http://schemas.microsoft.com/office/drawing/2014/main" id="{625F3CEA-ACAE-4B70-ADCC-BC9D95DBC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5" r="28240" b="11316"/>
          <a:stretch/>
        </p:blipFill>
        <p:spPr bwMode="auto">
          <a:xfrm>
            <a:off x="5672137" y="3657600"/>
            <a:ext cx="914400" cy="102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>
            <a:extLst>
              <a:ext uri="{FF2B5EF4-FFF2-40B4-BE49-F238E27FC236}">
                <a16:creationId xmlns:a16="http://schemas.microsoft.com/office/drawing/2014/main" id="{5B3D5D64-5381-4644-92FA-D508848E7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7429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kiss a gorilla">
            <a:extLst>
              <a:ext uri="{FF2B5EF4-FFF2-40B4-BE49-F238E27FC236}">
                <a16:creationId xmlns:a16="http://schemas.microsoft.com/office/drawing/2014/main" id="{455CECFB-B36B-4904-B3F3-5092D29E9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9"/>
          <a:stretch/>
        </p:blipFill>
        <p:spPr bwMode="auto">
          <a:xfrm>
            <a:off x="7900987" y="5326120"/>
            <a:ext cx="838200" cy="115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7B0C-388B-4D19-8FC7-1B63FCAC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Compelling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B99C5-E9C5-4367-8C02-9867087EB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One problem with a lot of current material is that it is boring (the complete opposite of compelling)</a:t>
            </a:r>
          </a:p>
          <a:p>
            <a:endParaRPr lang="en-CA" dirty="0"/>
          </a:p>
          <a:p>
            <a:r>
              <a:rPr lang="en-CA" dirty="0"/>
              <a:t>Our job when creating ELT materials is to try to them compelling to students through the content, organization, and visual appeal.</a:t>
            </a:r>
          </a:p>
          <a:p>
            <a:endParaRPr lang="en-CA" dirty="0"/>
          </a:p>
          <a:p>
            <a:r>
              <a:rPr lang="en-CA" dirty="0"/>
              <a:t>Compelling materials lead to greater overall motivation in learners</a:t>
            </a:r>
          </a:p>
        </p:txBody>
      </p:sp>
    </p:spTree>
    <p:extLst>
      <p:ext uri="{BB962C8B-B14F-4D97-AF65-F5344CB8AC3E}">
        <p14:creationId xmlns:p14="http://schemas.microsoft.com/office/powerpoint/2010/main" val="2855143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3CA7-13C3-4FA8-880F-777B078AE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Compelling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21762-271D-4DD4-922E-11D56A1AC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2286002"/>
            <a:ext cx="3785642" cy="3593591"/>
          </a:xfrm>
        </p:spPr>
        <p:txBody>
          <a:bodyPr/>
          <a:lstStyle/>
          <a:p>
            <a:r>
              <a:rPr lang="en-CA" dirty="0"/>
              <a:t>If you were on a textbook development team and had to choose topics for 8 Chapters what topics would you choose?</a:t>
            </a:r>
          </a:p>
          <a:p>
            <a:endParaRPr lang="en-CA" dirty="0"/>
          </a:p>
          <a:p>
            <a:r>
              <a:rPr lang="en-CA" dirty="0"/>
              <a:t>Work with your group and think of 8 topics.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05B9CD-8ECF-40B6-9A5F-476F234AF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7" r="21667" b="4074"/>
          <a:stretch/>
        </p:blipFill>
        <p:spPr>
          <a:xfrm>
            <a:off x="5029200" y="1981199"/>
            <a:ext cx="3886200" cy="35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25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46865-AE22-4AF3-A221-EA07EF9DB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Compelling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ABB48-1F19-4C28-9BEF-08DCF95C6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How did you decide on those topics?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4560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DEC837-A7F0-4952-8D98-916A80104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Needs analysis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99C699E-3F0B-4824-A7F0-68D546CD4D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8481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23D0A-8F59-4024-A90F-A4FD09F6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Needs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8A103-C175-46C5-B6DE-C78F213C2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One of the basic assumptions of curriculum development is that a sound </a:t>
            </a:r>
            <a:r>
              <a:rPr lang="en-CA" b="1" dirty="0"/>
              <a:t>educational</a:t>
            </a:r>
            <a:r>
              <a:rPr lang="en-CA" dirty="0"/>
              <a:t> program should be based on an </a:t>
            </a:r>
            <a:r>
              <a:rPr lang="en-CA" b="1" dirty="0"/>
              <a:t>analysis</a:t>
            </a:r>
            <a:r>
              <a:rPr lang="en-CA" dirty="0"/>
              <a:t> of learners' </a:t>
            </a:r>
            <a:r>
              <a:rPr lang="en-CA" b="1" dirty="0"/>
              <a:t>needs</a:t>
            </a:r>
            <a:r>
              <a:rPr lang="en-CA" dirty="0"/>
              <a:t>. </a:t>
            </a:r>
          </a:p>
          <a:p>
            <a:endParaRPr lang="en-CA" dirty="0"/>
          </a:p>
          <a:p>
            <a:r>
              <a:rPr lang="en-CA" dirty="0"/>
              <a:t>Procedures used to collect information about learners' </a:t>
            </a:r>
            <a:r>
              <a:rPr lang="en-CA" b="1" dirty="0"/>
              <a:t>needs</a:t>
            </a:r>
            <a:r>
              <a:rPr lang="en-CA" dirty="0"/>
              <a:t> are known as </a:t>
            </a:r>
            <a:r>
              <a:rPr lang="en-CA" b="1" dirty="0"/>
              <a:t>needs analysis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4192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D8C5-DB28-4714-A393-DF8BAC5C4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Good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816C-4C55-4CFC-A645-6DA7EA44D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To be relevant, relatable, and interesting to learners the content has to cater to their learning needs.</a:t>
            </a:r>
          </a:p>
          <a:p>
            <a:endParaRPr lang="en-CA" dirty="0"/>
          </a:p>
          <a:p>
            <a:r>
              <a:rPr lang="en-CA" dirty="0"/>
              <a:t>It must take into consideration stakeholders’…</a:t>
            </a:r>
          </a:p>
          <a:p>
            <a:pPr lvl="1"/>
            <a:r>
              <a:rPr lang="en-CA" dirty="0"/>
              <a:t>purpose and aims for learning English (for business, for a test, to emigrate, for general English development etc.)</a:t>
            </a:r>
          </a:p>
          <a:p>
            <a:pPr lvl="1"/>
            <a:r>
              <a:rPr lang="en-CA" dirty="0"/>
              <a:t>language level</a:t>
            </a:r>
          </a:p>
          <a:p>
            <a:pPr lvl="1"/>
            <a:r>
              <a:rPr lang="en-CA" dirty="0"/>
              <a:t>preferred way to learn (individual work, groupwork, teacher-centered, student-centered etc. )</a:t>
            </a:r>
          </a:p>
          <a:p>
            <a:pPr lvl="1"/>
            <a:r>
              <a:rPr lang="en-US" dirty="0"/>
              <a:t>Interests/ Age / Experiences</a:t>
            </a: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984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DB292-411B-4C2E-8FAA-045BD3E6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Developing your own needs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F1BC6-ED97-4AFD-BD4F-4C267BCD2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Related image">
            <a:hlinkClick r:id="rId2" action="ppaction://hlinkfile"/>
            <a:extLst>
              <a:ext uri="{FF2B5EF4-FFF2-40B4-BE49-F238E27FC236}">
                <a16:creationId xmlns:a16="http://schemas.microsoft.com/office/drawing/2014/main" id="{4EECCD25-E385-4D4A-923B-91726F82D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209800"/>
            <a:ext cx="3733800" cy="40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660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Task: needs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needs analysis for a group or students of your choice to find out what is relevant, relatable, and interesting to them. </a:t>
            </a:r>
          </a:p>
          <a:p>
            <a:endParaRPr lang="en-US" dirty="0"/>
          </a:p>
          <a:p>
            <a:r>
              <a:rPr lang="en-US" dirty="0"/>
              <a:t>As homework, try to find a student that age and have them answer your questions (this can be done in their L1 rather than English)</a:t>
            </a:r>
          </a:p>
        </p:txBody>
      </p:sp>
      <p:sp>
        <p:nvSpPr>
          <p:cNvPr id="54274" name="AutoShape 2" descr="Displaying 20150609_1407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76" y="381000"/>
            <a:ext cx="8093364" cy="6108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4267200"/>
            <a:ext cx="5638800" cy="20574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1800" dirty="0"/>
              <a:t>Email: </a:t>
            </a:r>
            <a:r>
              <a:rPr lang="en-US" sz="1800" dirty="0">
                <a:hlinkClick r:id="rId2"/>
              </a:rPr>
              <a:t>prof.gwhitehead@gmail.com</a:t>
            </a:r>
            <a:endParaRPr lang="en-US" sz="1800" dirty="0"/>
          </a:p>
          <a:p>
            <a:pPr indent="0">
              <a:buNone/>
            </a:pPr>
            <a:br>
              <a:rPr lang="en-US" sz="1800" dirty="0"/>
            </a:br>
            <a:r>
              <a:rPr lang="en-US" sz="1800" dirty="0"/>
              <a:t>URL: profgwhitehead.weebly.com </a:t>
            </a:r>
          </a:p>
          <a:p>
            <a:pPr indent="0">
              <a:buNone/>
            </a:pPr>
            <a:endParaRPr lang="en-US" sz="1800" dirty="0"/>
          </a:p>
          <a:p>
            <a:pPr indent="0">
              <a:buNone/>
            </a:pPr>
            <a:r>
              <a:rPr lang="en-US" sz="1800" dirty="0" err="1"/>
              <a:t>Facebook</a:t>
            </a:r>
            <a:r>
              <a:rPr lang="en-US" sz="1800" dirty="0"/>
              <a:t>: </a:t>
            </a:r>
            <a:r>
              <a:rPr lang="en-US" sz="1800" dirty="0">
                <a:hlinkClick r:id="rId3"/>
              </a:rPr>
              <a:t>https://www.facebook.com/groups/gifle/</a:t>
            </a:r>
            <a:endParaRPr lang="en-US" sz="1800" dirty="0"/>
          </a:p>
        </p:txBody>
      </p:sp>
      <p:pic>
        <p:nvPicPr>
          <p:cNvPr id="52226" name="Picture 2" descr="http://theartmad.com/wp-content/uploads/2015/04/Thank-You-1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9E8E6"/>
              </a:clrFrom>
              <a:clrTo>
                <a:srgbClr val="E9E8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609600"/>
            <a:ext cx="552416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7587"/>
            <a:ext cx="8695034" cy="6108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/>
              <a:t>Krashen</a:t>
            </a:r>
            <a:r>
              <a:rPr lang="en-US" dirty="0"/>
              <a:t>, S. (2015). The end of motivation. New Routes</a:t>
            </a:r>
            <a:r>
              <a:rPr lang="en-US" i="1" dirty="0"/>
              <a:t>, 55, 25-29. 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Krashen</a:t>
            </a:r>
            <a:r>
              <a:rPr lang="en-US" dirty="0"/>
              <a:t>, S. (2011). The compelling ( not just interesting) input hypothesis. </a:t>
            </a:r>
            <a:r>
              <a:rPr lang="en-US" i="1" dirty="0"/>
              <a:t>The English Connection (KOTESOL), 15 (3), 1. 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Prodromou</a:t>
            </a:r>
            <a:r>
              <a:rPr lang="en-US" dirty="0"/>
              <a:t>, L. (1999). How to be a boring teacher. </a:t>
            </a:r>
            <a:r>
              <a:rPr lang="en-US" i="1" dirty="0"/>
              <a:t>English Teaching professional, 12, 16-18.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500" t="7407" r="12917"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Compelling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172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dirty="0" err="1"/>
              <a:t>Krashen</a:t>
            </a:r>
            <a:r>
              <a:rPr lang="en-US" dirty="0"/>
              <a:t>, 2011, 2015)</a:t>
            </a:r>
          </a:p>
        </p:txBody>
      </p:sp>
      <p:pic>
        <p:nvPicPr>
          <p:cNvPr id="1028" name="Picture 4" descr="http://gettingboystoread.com/wp-content/uploads/StephenKrash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2819400" cy="4172712"/>
          </a:xfrm>
          <a:prstGeom prst="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>
          <a:xfrm>
            <a:off x="3810000" y="1371600"/>
            <a:ext cx="3733800" cy="2514600"/>
          </a:xfrm>
          <a:prstGeom prst="wedgeRoundRectCallout">
            <a:avLst>
              <a:gd name="adj1" fmla="val -81696"/>
              <a:gd name="adj2" fmla="val 52039"/>
              <a:gd name="adj3" fmla="val 16667"/>
            </a:avLst>
          </a:prstGeom>
          <a:ln w="476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“Compelling means that the input is so interesting, you forget it is in another language.”</a:t>
            </a:r>
          </a:p>
        </p:txBody>
      </p:sp>
      <p:pic>
        <p:nvPicPr>
          <p:cNvPr id="9" name="Picture 8" descr="http://creatingcompellingcontent.com/wp-content/uploads/2010/08/compelling_cont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64" y="4343400"/>
            <a:ext cx="3392185" cy="223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Relating the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38200" y="1676400"/>
            <a:ext cx="7162800" cy="4724400"/>
            <a:chOff x="838200" y="1676400"/>
            <a:chExt cx="7162800" cy="4724400"/>
          </a:xfrm>
        </p:grpSpPr>
        <p:sp>
          <p:nvSpPr>
            <p:cNvPr id="4" name="Oval 3"/>
            <p:cNvSpPr/>
            <p:nvPr/>
          </p:nvSpPr>
          <p:spPr>
            <a:xfrm>
              <a:off x="1143000" y="1676400"/>
              <a:ext cx="6400800" cy="47244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33800" y="1828800"/>
              <a:ext cx="1295400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/>
                <a:t>Country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4200" y="3810000"/>
              <a:ext cx="106680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people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0" y="3962400"/>
              <a:ext cx="114300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language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5867400"/>
              <a:ext cx="198120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culture &amp; customs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57400" y="2438400"/>
            <a:ext cx="4724400" cy="3276600"/>
            <a:chOff x="2057400" y="2438400"/>
            <a:chExt cx="4724400" cy="3276600"/>
          </a:xfrm>
        </p:grpSpPr>
        <p:sp>
          <p:nvSpPr>
            <p:cNvPr id="5" name="Oval 4"/>
            <p:cNvSpPr/>
            <p:nvPr/>
          </p:nvSpPr>
          <p:spPr>
            <a:xfrm>
              <a:off x="2057400" y="2438400"/>
              <a:ext cx="4724400" cy="3276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7600" y="25908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Students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43600" y="3810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age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7400" y="39624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interests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29000" y="50292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life experiences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48000" y="3124200"/>
            <a:ext cx="2590800" cy="1828800"/>
            <a:chOff x="3048000" y="3124200"/>
            <a:chExt cx="2590800" cy="1828800"/>
          </a:xfrm>
        </p:grpSpPr>
        <p:sp>
          <p:nvSpPr>
            <p:cNvPr id="6" name="Oval 5"/>
            <p:cNvSpPr/>
            <p:nvPr/>
          </p:nvSpPr>
          <p:spPr>
            <a:xfrm>
              <a:off x="3048000" y="3124200"/>
              <a:ext cx="2590800" cy="1828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05200" y="34290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Individuals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33800" y="3810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/>
                <a:t>wants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33800" y="4419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/>
                <a:t>interests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33800" y="41148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/>
                <a:t>needs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929" y="104708"/>
            <a:ext cx="7633742" cy="809692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Issues at Hand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i.imgur.com/Pa9b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4800600" cy="2971800"/>
          </a:xfrm>
          <a:prstGeom prst="rect">
            <a:avLst/>
          </a:prstGeom>
          <a:noFill/>
        </p:spPr>
      </p:pic>
      <p:pic>
        <p:nvPicPr>
          <p:cNvPr id="5" name="Picture 4" descr="http://i2.wp.com/www.chinasmack.com/wp-content/uploads/2008/10/students-sleeping-in-class1.jpg"/>
          <p:cNvPicPr>
            <a:picLocks noChangeAspect="1" noChangeArrowheads="1"/>
          </p:cNvPicPr>
          <p:nvPr/>
        </p:nvPicPr>
        <p:blipFill>
          <a:blip r:embed="rId3"/>
          <a:srcRect t="28205"/>
          <a:stretch>
            <a:fillRect/>
          </a:stretch>
        </p:blipFill>
        <p:spPr bwMode="auto">
          <a:xfrm>
            <a:off x="0" y="3962400"/>
            <a:ext cx="4953000" cy="2895600"/>
          </a:xfrm>
          <a:prstGeom prst="rect">
            <a:avLst/>
          </a:prstGeom>
          <a:noFill/>
        </p:spPr>
      </p:pic>
      <p:pic>
        <p:nvPicPr>
          <p:cNvPr id="23554" name="Picture 2" descr="http://chinese-culture-symbols.com/wp-content/uploads/2012/06/sleepingclass.jpg"/>
          <p:cNvPicPr>
            <a:picLocks noChangeAspect="1" noChangeArrowheads="1"/>
          </p:cNvPicPr>
          <p:nvPr/>
        </p:nvPicPr>
        <p:blipFill>
          <a:blip r:embed="rId4"/>
          <a:srcRect t="19659"/>
          <a:stretch>
            <a:fillRect/>
          </a:stretch>
        </p:blipFill>
        <p:spPr bwMode="auto">
          <a:xfrm>
            <a:off x="4572000" y="3949900"/>
            <a:ext cx="4572000" cy="2908099"/>
          </a:xfrm>
          <a:prstGeom prst="rect">
            <a:avLst/>
          </a:prstGeom>
          <a:noFill/>
        </p:spPr>
      </p:pic>
      <p:pic>
        <p:nvPicPr>
          <p:cNvPr id="23556" name="Picture 4" descr="http://thestixxclusiveblog.files.wordpress.com/2012/03/sleepinginclass.jpg?w=350&amp;h=210"/>
          <p:cNvPicPr>
            <a:picLocks noChangeAspect="1" noChangeArrowheads="1"/>
          </p:cNvPicPr>
          <p:nvPr/>
        </p:nvPicPr>
        <p:blipFill>
          <a:blip r:embed="rId5"/>
          <a:srcRect r="7692"/>
          <a:stretch>
            <a:fillRect/>
          </a:stretch>
        </p:blipFill>
        <p:spPr bwMode="auto">
          <a:xfrm>
            <a:off x="4572002" y="990600"/>
            <a:ext cx="4571998" cy="2971800"/>
          </a:xfrm>
          <a:prstGeom prst="rect">
            <a:avLst/>
          </a:prstGeom>
          <a:noFill/>
        </p:spPr>
      </p:pic>
      <p:pic>
        <p:nvPicPr>
          <p:cNvPr id="8" name="Picture 2" descr="http://www.collegebeing.com/media/head-sleep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2068450"/>
            <a:ext cx="2590800" cy="3329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C:\Users\ClassRoom-1\Desktop\20140106_1702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t="7324" r="-1669" b="6665"/>
          <a:stretch/>
        </p:blipFill>
        <p:spPr bwMode="auto">
          <a:xfrm>
            <a:off x="304800" y="1143000"/>
            <a:ext cx="1981199" cy="275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LASSR~1\AppData\Local\Temp\Rar$DI00.571\IMAG0905.jpg"/>
          <p:cNvPicPr>
            <a:picLocks noChangeAspect="1" noChangeArrowheads="1"/>
          </p:cNvPicPr>
          <p:nvPr/>
        </p:nvPicPr>
        <p:blipFill>
          <a:blip r:embed="rId3" cstate="print"/>
          <a:srcRect t="3534" r="9939" b="24139"/>
          <a:stretch>
            <a:fillRect/>
          </a:stretch>
        </p:blipFill>
        <p:spPr bwMode="auto">
          <a:xfrm>
            <a:off x="304800" y="4088673"/>
            <a:ext cx="1981200" cy="2660469"/>
          </a:xfrm>
          <a:prstGeom prst="rect">
            <a:avLst/>
          </a:prstGeom>
          <a:noFill/>
        </p:spPr>
      </p:pic>
      <p:sp>
        <p:nvSpPr>
          <p:cNvPr id="25602" name="AutoShape 2" descr="Displaying 20150609_1406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isplaying 20150609_1406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isplaying 20150609_1406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print"/>
          <a:srcRect l="15187" r="2732"/>
          <a:stretch>
            <a:fillRect/>
          </a:stretch>
        </p:blipFill>
        <p:spPr bwMode="auto">
          <a:xfrm rot="5400000">
            <a:off x="6096000" y="1600202"/>
            <a:ext cx="304799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C:\Users\CLASSR~1\AppData\Local\Temp\Rar$DI00.108\IMAG0906.jpg"/>
          <p:cNvPicPr>
            <a:picLocks noChangeAspect="1" noChangeArrowheads="1"/>
          </p:cNvPicPr>
          <p:nvPr/>
        </p:nvPicPr>
        <p:blipFill>
          <a:blip r:embed="rId5" cstate="print">
            <a:lum bright="30000" contrast="40000"/>
          </a:blip>
          <a:srcRect/>
          <a:stretch>
            <a:fillRect/>
          </a:stretch>
        </p:blipFill>
        <p:spPr bwMode="auto">
          <a:xfrm>
            <a:off x="2514600" y="2362200"/>
            <a:ext cx="3526904" cy="3179181"/>
          </a:xfrm>
          <a:prstGeom prst="rect">
            <a:avLst/>
          </a:prstGeom>
          <a:noFill/>
        </p:spPr>
      </p:pic>
      <p:pic>
        <p:nvPicPr>
          <p:cNvPr id="12" name="Picture 2" descr="F:\GIFLE\Level 1\2013\Book Contents\Intercultural pics\20130715_143325.jpg"/>
          <p:cNvPicPr>
            <a:picLocks noChangeAspect="1" noChangeArrowheads="1"/>
          </p:cNvPicPr>
          <p:nvPr/>
        </p:nvPicPr>
        <p:blipFill>
          <a:blip r:embed="rId6" cstate="print">
            <a:lum bright="20000" contrast="40000"/>
          </a:blip>
          <a:srcRect l="10000" r="8333"/>
          <a:stretch>
            <a:fillRect/>
          </a:stretch>
        </p:blipFill>
        <p:spPr bwMode="auto">
          <a:xfrm>
            <a:off x="6248400" y="4724400"/>
            <a:ext cx="2792872" cy="1923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l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Compelling Lessons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6" name="Picture 6" descr="http://img.gawkerassets.com/post/4/2012/03/illusio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517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65" y="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you make your lessons more compelling?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724400"/>
            <a:ext cx="8093365" cy="19089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Unfortunately… </a:t>
            </a:r>
          </a:p>
          <a:p>
            <a:r>
              <a:rPr lang="en-US" dirty="0"/>
              <a:t>30% is the content </a:t>
            </a:r>
          </a:p>
          <a:p>
            <a:r>
              <a:rPr lang="en-US" dirty="0"/>
              <a:t>70% is how the content is delivered by the teacher.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90653697"/>
              </p:ext>
            </p:extLst>
          </p:nvPr>
        </p:nvGraphicFramePr>
        <p:xfrm>
          <a:off x="1425865" y="1066800"/>
          <a:ext cx="6477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293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7969" y="2209800"/>
            <a:ext cx="7940660" cy="1299624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Materials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0</TotalTime>
  <Words>671</Words>
  <Application>Microsoft Office PowerPoint</Application>
  <PresentationFormat>On-screen Show (4:3)</PresentationFormat>
  <Paragraphs>95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Havent Slept in Two Days Shadow</vt:lpstr>
      <vt:lpstr>Arial</vt:lpstr>
      <vt:lpstr>Calibri</vt:lpstr>
      <vt:lpstr>Gill Sans MT</vt:lpstr>
      <vt:lpstr>Impact</vt:lpstr>
      <vt:lpstr>Badge</vt:lpstr>
      <vt:lpstr>Relevance and Relatability in ELT Materials</vt:lpstr>
      <vt:lpstr>Compelling materials</vt:lpstr>
      <vt:lpstr>Compelling Input</vt:lpstr>
      <vt:lpstr>Relating the material</vt:lpstr>
      <vt:lpstr>The Issues at Hand</vt:lpstr>
      <vt:lpstr>PowerPoint Presentation</vt:lpstr>
      <vt:lpstr>Creating Compelling Lessons</vt:lpstr>
      <vt:lpstr>How can you make your lessons more compelling?</vt:lpstr>
      <vt:lpstr>Planning Materials</vt:lpstr>
      <vt:lpstr>DO: Put yourself in the students position</vt:lpstr>
      <vt:lpstr>DO NOT: plan from only your point Of View &amp; assume that it is compelling</vt:lpstr>
      <vt:lpstr>Compelling or Not</vt:lpstr>
      <vt:lpstr>Who is compelling?</vt:lpstr>
      <vt:lpstr>PowerPoint Presentation</vt:lpstr>
      <vt:lpstr>TASK</vt:lpstr>
      <vt:lpstr>What is compelling?</vt:lpstr>
      <vt:lpstr>PowerPoint Presentation</vt:lpstr>
      <vt:lpstr>Compelling Examples</vt:lpstr>
      <vt:lpstr>Which of the following sentences is the most compelling?</vt:lpstr>
      <vt:lpstr>Compelling topics</vt:lpstr>
      <vt:lpstr>Compelling topics</vt:lpstr>
      <vt:lpstr>Needs analysis</vt:lpstr>
      <vt:lpstr>Needs analysis</vt:lpstr>
      <vt:lpstr>Good materials</vt:lpstr>
      <vt:lpstr>Developing your own needs analysis</vt:lpstr>
      <vt:lpstr>Application Task: needs analysis</vt:lpstr>
      <vt:lpstr>The End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2014-11-29T20:08:50Z</dcterms:created>
  <dcterms:modified xsi:type="dcterms:W3CDTF">2019-03-21T06:12:25Z</dcterms:modified>
</cp:coreProperties>
</file>