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5" r:id="rId4"/>
    <p:sldId id="257" r:id="rId5"/>
    <p:sldId id="258" r:id="rId6"/>
    <p:sldId id="263" r:id="rId7"/>
    <p:sldId id="262" r:id="rId8"/>
    <p:sldId id="259" r:id="rId9"/>
    <p:sldId id="260" r:id="rId10"/>
  </p:sldIdLst>
  <p:sldSz cx="12188825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howGuides="1">
      <p:cViewPr varScale="1">
        <p:scale>
          <a:sx n="76" d="100"/>
          <a:sy n="76" d="100"/>
        </p:scale>
        <p:origin x="126" y="780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6/18/2018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4630" y="1788454"/>
            <a:ext cx="8359052" cy="2098226"/>
          </a:xfrm>
        </p:spPr>
        <p:txBody>
          <a:bodyPr anchor="b">
            <a:noAutofit/>
          </a:bodyPr>
          <a:lstStyle>
            <a:lvl1pPr algn="ctr">
              <a:defRPr sz="7198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209" y="3956280"/>
            <a:ext cx="682989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2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662" y="6453386"/>
            <a:ext cx="1607525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3382" y="6453386"/>
            <a:ext cx="7021548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28123" y="6453386"/>
            <a:ext cx="1595876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663" y="744470"/>
            <a:ext cx="1067133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21308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243" y="2295526"/>
            <a:ext cx="95987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2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4062" y="624156"/>
            <a:ext cx="1565358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243" y="624156"/>
            <a:ext cx="817751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7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7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826" y="1301361"/>
            <a:ext cx="9610468" cy="2852737"/>
          </a:xfrm>
        </p:spPr>
        <p:txBody>
          <a:bodyPr anchor="b">
            <a:normAutofit/>
          </a:bodyPr>
          <a:lstStyle>
            <a:lvl1pPr algn="r">
              <a:defRPr sz="7198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4826" y="4216328"/>
            <a:ext cx="961046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99">
                <a:solidFill>
                  <a:schemeClr val="tx2"/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716" y="6453386"/>
            <a:ext cx="162198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3639" y="6453386"/>
            <a:ext cx="7021548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28123" y="6453386"/>
            <a:ext cx="159587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49840" y="1685652"/>
            <a:ext cx="32741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15489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243" y="2286000"/>
            <a:ext cx="4446628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3704" y="2286000"/>
            <a:ext cx="4446628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3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43" y="685800"/>
            <a:ext cx="95987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243" y="2340864"/>
            <a:ext cx="4442827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999" b="0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243" y="3305208"/>
            <a:ext cx="4442827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315" y="2340864"/>
            <a:ext cx="4442827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999" b="0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3315" y="3305208"/>
            <a:ext cx="4442827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0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0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2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2139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11" y="685800"/>
            <a:ext cx="3854716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799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4391" y="685801"/>
            <a:ext cx="5210723" cy="5175250"/>
          </a:xfrm>
        </p:spPr>
        <p:txBody>
          <a:bodyPr/>
          <a:lstStyle>
            <a:lvl1pPr>
              <a:defRPr sz="1999"/>
            </a:lvl1pPr>
            <a:lvl2pPr>
              <a:defRPr sz="1999"/>
            </a:lvl2pPr>
            <a:lvl3pPr>
              <a:defRPr sz="1799"/>
            </a:lvl3pPr>
            <a:lvl4pPr>
              <a:defRPr sz="1799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711" y="2856344"/>
            <a:ext cx="3854716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712" y="6453386"/>
            <a:ext cx="1204258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371" y="6453386"/>
            <a:ext cx="237305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0566" y="6453386"/>
            <a:ext cx="159587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2139" y="376"/>
            <a:ext cx="22854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170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2139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11" y="685800"/>
            <a:ext cx="3854716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799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0679" y="1"/>
            <a:ext cx="6658146" cy="6857999"/>
          </a:xfrm>
        </p:spPr>
        <p:txBody>
          <a:bodyPr anchor="t">
            <a:normAutofit/>
          </a:bodyPr>
          <a:lstStyle>
            <a:lvl1pPr marL="0" indent="0">
              <a:buNone/>
              <a:defRPr sz="1999"/>
            </a:lvl1pPr>
            <a:lvl2pPr marL="457063" indent="0">
              <a:buNone/>
              <a:defRPr sz="1999"/>
            </a:lvl2pPr>
            <a:lvl3pPr marL="914126" indent="0">
              <a:buNone/>
              <a:defRPr sz="19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711" y="2855968"/>
            <a:ext cx="3854716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712" y="6453386"/>
            <a:ext cx="1204258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371" y="6453386"/>
            <a:ext cx="237305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0566" y="6453386"/>
            <a:ext cx="159587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2139" y="376"/>
            <a:ext cx="22854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42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243" y="685800"/>
            <a:ext cx="95987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243" y="2286000"/>
            <a:ext cx="95987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288" y="6453386"/>
            <a:ext cx="1204258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2811" y="6453386"/>
            <a:ext cx="6279194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0269" y="6453386"/>
            <a:ext cx="1595876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7971" y="376"/>
            <a:ext cx="22854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528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89000"/>
        </a:lnSpc>
        <a:spcBef>
          <a:spcPct val="0"/>
        </a:spcBef>
        <a:buNone/>
        <a:defRPr sz="4399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3933" indent="-383933" algn="l" defTabSz="914126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1999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126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999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189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799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251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799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5314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2377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199440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6503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3566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  <p15:guide id="12" orient="horz" pos="2160" userDrawn="1">
          <p15:clr>
            <a:srgbClr val="F26B43"/>
          </p15:clr>
        </p15:guide>
        <p15:guide id="13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Reflective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Critical Incidents</a:t>
            </a: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55DF0-965C-4401-9D58-7A23FBFAA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 of this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F5F9D-0B56-4B44-A209-E726444BD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Reflect on your real teaching situation</a:t>
            </a:r>
          </a:p>
          <a:p>
            <a:r>
              <a:rPr lang="en-US" dirty="0"/>
              <a:t>Share your difficulties with other teachers</a:t>
            </a:r>
          </a:p>
          <a:p>
            <a:r>
              <a:rPr lang="en-US" dirty="0"/>
              <a:t>Receive support and advice on how to deal with issues</a:t>
            </a:r>
          </a:p>
          <a:p>
            <a:r>
              <a:rPr lang="en-US" dirty="0"/>
              <a:t>Healing through peer counseling</a:t>
            </a:r>
          </a:p>
        </p:txBody>
      </p:sp>
    </p:spTree>
    <p:extLst>
      <p:ext uri="{BB962C8B-B14F-4D97-AF65-F5344CB8AC3E}">
        <p14:creationId xmlns:p14="http://schemas.microsoft.com/office/powerpoint/2010/main" val="207177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2C03B-4A67-41D0-B135-371980AF7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5DC7-A3CC-4655-8EDA-36C82814E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Introduction to critical incidents</a:t>
            </a:r>
          </a:p>
          <a:p>
            <a:pPr marL="987393" lvl="1" indent="-457200">
              <a:buFont typeface="+mj-lt"/>
              <a:buAutoNum type="alphaLcParenR"/>
            </a:pPr>
            <a:r>
              <a:rPr lang="en-US" dirty="0"/>
              <a:t>Reflection and writing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Dealing with critical incidents </a:t>
            </a:r>
          </a:p>
          <a:p>
            <a:pPr marL="987393" lvl="1" indent="-457200">
              <a:buFont typeface="+mj-lt"/>
              <a:buAutoNum type="alphaLcParenR"/>
            </a:pPr>
            <a:r>
              <a:rPr lang="en-US" dirty="0"/>
              <a:t>Inside the classroom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Dealing with critical incidents</a:t>
            </a:r>
          </a:p>
          <a:p>
            <a:pPr marL="987393" lvl="1" indent="-457200">
              <a:buFont typeface="+mj-lt"/>
              <a:buAutoNum type="alphaLcParenR"/>
            </a:pPr>
            <a:r>
              <a:rPr lang="en-US" dirty="0"/>
              <a:t>Outside the classroom	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Final discussion and wrap-up</a:t>
            </a:r>
          </a:p>
        </p:txBody>
      </p:sp>
    </p:spTree>
    <p:extLst>
      <p:ext uri="{BB962C8B-B14F-4D97-AF65-F5344CB8AC3E}">
        <p14:creationId xmlns:p14="http://schemas.microsoft.com/office/powerpoint/2010/main" val="346385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55DF0-965C-4401-9D58-7A23FBFAA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Incidents – David Tripp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F5F9D-0B56-4B44-A209-E726444BD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694" y="1905000"/>
            <a:ext cx="6147157" cy="3581400"/>
          </a:xfrm>
        </p:spPr>
        <p:txBody>
          <a:bodyPr/>
          <a:lstStyle/>
          <a:p>
            <a:r>
              <a:rPr lang="en-US" dirty="0"/>
              <a:t>Good teachers use good techniques and routines, but techniques and routines alone do not produce good teaching. </a:t>
            </a:r>
          </a:p>
          <a:p>
            <a:endParaRPr lang="en-US" dirty="0"/>
          </a:p>
          <a:p>
            <a:r>
              <a:rPr lang="en-US" dirty="0"/>
              <a:t>The real art of teaching lies in teachers’ professional judgement because in teaching there is seldom one ‘right answer’.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48994F-6EBA-4E80-89EA-D589AC7599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666" t="14445" r="39334" b="41111"/>
          <a:stretch/>
        </p:blipFill>
        <p:spPr>
          <a:xfrm>
            <a:off x="9142412" y="1892300"/>
            <a:ext cx="2362200" cy="342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17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55DF0-965C-4401-9D58-7A23FBFAA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critical incident?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F5F9D-0B56-4B44-A209-E726444BD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243" y="2286000"/>
            <a:ext cx="10057169" cy="3581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face various incidents inside and outside the classrooms every day.</a:t>
            </a:r>
          </a:p>
          <a:p>
            <a:endParaRPr lang="en-US" dirty="0"/>
          </a:p>
          <a:p>
            <a:r>
              <a:rPr lang="en-US" dirty="0"/>
              <a:t>Some of these incidents go unnoticed because we have accepted them as normal or we ignore them.</a:t>
            </a:r>
          </a:p>
          <a:p>
            <a:endParaRPr lang="en-US" dirty="0"/>
          </a:p>
          <a:p>
            <a:r>
              <a:rPr lang="en-US" dirty="0"/>
              <a:t>An incident becomes a critical incident as a result of our critical thinking about it.</a:t>
            </a:r>
          </a:p>
          <a:p>
            <a:endParaRPr lang="en-US" dirty="0"/>
          </a:p>
          <a:p>
            <a:r>
              <a:rPr lang="en-US" dirty="0"/>
              <a:t> And this is the key: </a:t>
            </a:r>
          </a:p>
          <a:p>
            <a:pPr lvl="1"/>
            <a:r>
              <a:rPr lang="en-US" dirty="0"/>
              <a:t>you must be prepared to question accepted systems and routines, including your own taken-for-granted understanding, and your beliefs and feelings about what is good or bad, right or wrong. </a:t>
            </a:r>
          </a:p>
        </p:txBody>
      </p:sp>
      <p:pic>
        <p:nvPicPr>
          <p:cNvPr id="1026" name="Picture 2" descr="Image result for critical">
            <a:extLst>
              <a:ext uri="{FF2B5EF4-FFF2-40B4-BE49-F238E27FC236}">
                <a16:creationId xmlns:a16="http://schemas.microsoft.com/office/drawing/2014/main" id="{10A38FC2-8B81-4820-8F66-F0736843D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1662" y="5505450"/>
            <a:ext cx="13335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50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663AA-A963-477D-AD2A-6BE5609A1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</a:t>
            </a:r>
            <a:r>
              <a:rPr lang="en-US"/>
              <a:t>Incidents Types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C281098-65FF-43D5-B930-8E8CC0FA155A}"/>
              </a:ext>
            </a:extLst>
          </p:cNvPr>
          <p:cNvSpPr txBox="1">
            <a:spLocks/>
          </p:cNvSpPr>
          <p:nvPr/>
        </p:nvSpPr>
        <p:spPr>
          <a:xfrm>
            <a:off x="6727824" y="2874666"/>
            <a:ext cx="3961169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3933" indent="-383933" algn="l" defTabSz="914126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999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126" indent="-383933" algn="l" defTabSz="914126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999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189" indent="-383933" algn="l" defTabSz="914126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799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251" indent="-383933" algn="l" defTabSz="914126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799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5314" indent="-383933" algn="l" defTabSz="914126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2377" indent="-383933" algn="l" defTabSz="914126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199440" indent="-383933" algn="l" defTabSz="914126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6503" indent="-383933" algn="l" defTabSz="914126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3566" indent="-383933" algn="l" defTabSz="914126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FFFEA9-013C-48E6-8CB6-AA2611C40C6B}"/>
              </a:ext>
            </a:extLst>
          </p:cNvPr>
          <p:cNvSpPr txBox="1"/>
          <p:nvPr/>
        </p:nvSpPr>
        <p:spPr>
          <a:xfrm>
            <a:off x="1371243" y="1730970"/>
            <a:ext cx="2970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Inside the classroom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A29F39-E80E-441E-A65F-D58E26F500AB}"/>
              </a:ext>
            </a:extLst>
          </p:cNvPr>
          <p:cNvSpPr txBox="1"/>
          <p:nvPr/>
        </p:nvSpPr>
        <p:spPr>
          <a:xfrm>
            <a:off x="6727824" y="1730970"/>
            <a:ext cx="4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Outside the classroom </a:t>
            </a:r>
          </a:p>
        </p:txBody>
      </p:sp>
      <p:pic>
        <p:nvPicPr>
          <p:cNvPr id="8" name="Picture 2" descr="Image result for critical">
            <a:extLst>
              <a:ext uri="{FF2B5EF4-FFF2-40B4-BE49-F238E27FC236}">
                <a16:creationId xmlns:a16="http://schemas.microsoft.com/office/drawing/2014/main" id="{D74F14BF-157D-4F2F-818F-49561A338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1662" y="5505450"/>
            <a:ext cx="13335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80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663AA-A963-477D-AD2A-6BE5609A1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Incidents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C469B-EE41-4F98-B419-3576A3E34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243" y="2874666"/>
            <a:ext cx="3961169" cy="3581400"/>
          </a:xfrm>
        </p:spPr>
        <p:txBody>
          <a:bodyPr/>
          <a:lstStyle/>
          <a:p>
            <a:r>
              <a:rPr lang="en-US" dirty="0"/>
              <a:t>Motivation </a:t>
            </a:r>
          </a:p>
          <a:p>
            <a:pPr lvl="1"/>
            <a:r>
              <a:rPr lang="en-US" dirty="0"/>
              <a:t>Student</a:t>
            </a:r>
          </a:p>
          <a:p>
            <a:pPr lvl="1"/>
            <a:r>
              <a:rPr lang="en-US" dirty="0"/>
              <a:t>Teacher</a:t>
            </a:r>
          </a:p>
          <a:p>
            <a:r>
              <a:rPr lang="en-US" dirty="0"/>
              <a:t>Classroom management</a:t>
            </a:r>
          </a:p>
          <a:p>
            <a:r>
              <a:rPr lang="en-US" dirty="0"/>
              <a:t>Materials</a:t>
            </a:r>
          </a:p>
          <a:p>
            <a:r>
              <a:rPr lang="en-US" dirty="0"/>
              <a:t>Activities</a:t>
            </a:r>
          </a:p>
          <a:p>
            <a:r>
              <a:rPr lang="en-US" dirty="0"/>
              <a:t>Timing</a:t>
            </a:r>
          </a:p>
          <a:p>
            <a:r>
              <a:rPr lang="en-US" dirty="0"/>
              <a:t>Unexpected student behavior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C281098-65FF-43D5-B930-8E8CC0FA155A}"/>
              </a:ext>
            </a:extLst>
          </p:cNvPr>
          <p:cNvSpPr txBox="1">
            <a:spLocks/>
          </p:cNvSpPr>
          <p:nvPr/>
        </p:nvSpPr>
        <p:spPr>
          <a:xfrm>
            <a:off x="6727824" y="2874666"/>
            <a:ext cx="3961169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3933" indent="-383933" algn="l" defTabSz="914126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999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126" indent="-383933" algn="l" defTabSz="914126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999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189" indent="-383933" algn="l" defTabSz="914126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799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251" indent="-383933" algn="l" defTabSz="914126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799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5314" indent="-383933" algn="l" defTabSz="914126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2377" indent="-383933" algn="l" defTabSz="914126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199440" indent="-383933" algn="l" defTabSz="914126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6503" indent="-383933" algn="l" defTabSz="914126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3566" indent="-383933" algn="l" defTabSz="914126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Dealing with parents</a:t>
            </a:r>
          </a:p>
          <a:p>
            <a:r>
              <a:rPr lang="en-US" dirty="0"/>
              <a:t>Dealing with students</a:t>
            </a:r>
          </a:p>
          <a:p>
            <a:r>
              <a:rPr lang="en-US" dirty="0"/>
              <a:t>Preparing class</a:t>
            </a:r>
          </a:p>
          <a:p>
            <a:r>
              <a:rPr lang="en-US" dirty="0"/>
              <a:t>Conflict with other teachers</a:t>
            </a:r>
          </a:p>
          <a:p>
            <a:r>
              <a:rPr lang="en-US" dirty="0"/>
              <a:t>Conflict with administrators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FFFEA9-013C-48E6-8CB6-AA2611C40C6B}"/>
              </a:ext>
            </a:extLst>
          </p:cNvPr>
          <p:cNvSpPr txBox="1"/>
          <p:nvPr/>
        </p:nvSpPr>
        <p:spPr>
          <a:xfrm>
            <a:off x="1371243" y="1730970"/>
            <a:ext cx="2970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Inside the classroom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A29F39-E80E-441E-A65F-D58E26F500AB}"/>
              </a:ext>
            </a:extLst>
          </p:cNvPr>
          <p:cNvSpPr txBox="1"/>
          <p:nvPr/>
        </p:nvSpPr>
        <p:spPr>
          <a:xfrm>
            <a:off x="6727824" y="1730970"/>
            <a:ext cx="4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Outside the classroom </a:t>
            </a:r>
          </a:p>
        </p:txBody>
      </p:sp>
      <p:pic>
        <p:nvPicPr>
          <p:cNvPr id="8" name="Picture 2" descr="Image result for critical">
            <a:extLst>
              <a:ext uri="{FF2B5EF4-FFF2-40B4-BE49-F238E27FC236}">
                <a16:creationId xmlns:a16="http://schemas.microsoft.com/office/drawing/2014/main" id="{491F0619-56AD-4BB4-9EB5-B3835C2E2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1662" y="5505450"/>
            <a:ext cx="13335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76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55DF0-965C-4401-9D58-7A23FBFAA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2" y="533400"/>
            <a:ext cx="9598700" cy="1219200"/>
          </a:xfrm>
        </p:spPr>
        <p:txBody>
          <a:bodyPr>
            <a:normAutofit/>
          </a:bodyPr>
          <a:lstStyle/>
          <a:p>
            <a:r>
              <a:rPr lang="en-US" dirty="0"/>
              <a:t>Writing Critical Incidents</a:t>
            </a:r>
            <a:br>
              <a:rPr lang="en-US" dirty="0"/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F5F9D-0B56-4B44-A209-E726444BD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243" y="2286000"/>
            <a:ext cx="5561369" cy="35814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Describe a situation you faced inside your classroom in the last year. </a:t>
            </a:r>
          </a:p>
          <a:p>
            <a:endParaRPr lang="en-US" dirty="0"/>
          </a:p>
          <a:p>
            <a:r>
              <a:rPr lang="en-US" dirty="0"/>
              <a:t>Describe a situation you faced outside the classroom in the last year. </a:t>
            </a:r>
          </a:p>
          <a:p>
            <a:endParaRPr lang="en-US" dirty="0"/>
          </a:p>
          <a:p>
            <a:r>
              <a:rPr lang="en-US" dirty="0"/>
              <a:t>Try to add as much detail as possible.</a:t>
            </a:r>
          </a:p>
          <a:p>
            <a:pPr lvl="1"/>
            <a:r>
              <a:rPr lang="en-US" dirty="0"/>
              <a:t>What happened?</a:t>
            </a:r>
          </a:p>
          <a:p>
            <a:pPr lvl="1"/>
            <a:r>
              <a:rPr lang="en-US" dirty="0"/>
              <a:t>How did you feel?</a:t>
            </a:r>
          </a:p>
          <a:p>
            <a:pPr lvl="1"/>
            <a:r>
              <a:rPr lang="en-US" dirty="0"/>
              <a:t>Why?</a:t>
            </a:r>
          </a:p>
          <a:p>
            <a:pPr lvl="1"/>
            <a:r>
              <a:rPr lang="en-US" dirty="0"/>
              <a:t>What made the incident critical?</a:t>
            </a: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4EB7D2-23F1-403A-8F60-5F7474DBB657}"/>
              </a:ext>
            </a:extLst>
          </p:cNvPr>
          <p:cNvSpPr/>
          <p:nvPr/>
        </p:nvSpPr>
        <p:spPr>
          <a:xfrm>
            <a:off x="1382355" y="1834634"/>
            <a:ext cx="8534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/>
              <a:t>Critical incident analysis begins with a detailed description of the event. </a:t>
            </a:r>
            <a:endParaRPr lang="en-US" sz="2000" b="1" dirty="0"/>
          </a:p>
        </p:txBody>
      </p:sp>
      <p:pic>
        <p:nvPicPr>
          <p:cNvPr id="2050" name="Picture 2" descr="Image result for typing">
            <a:extLst>
              <a:ext uri="{FF2B5EF4-FFF2-40B4-BE49-F238E27FC236}">
                <a16:creationId xmlns:a16="http://schemas.microsoft.com/office/drawing/2014/main" id="{9BE5348D-F564-489C-A6BA-D6EDEF4DD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212" y="2819400"/>
            <a:ext cx="423481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98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55DF0-965C-4401-9D58-7A23FBFAA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F5F9D-0B56-4B44-A209-E726444BD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4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38</TotalTime>
  <Words>304</Words>
  <Application>Microsoft Office PowerPoint</Application>
  <PresentationFormat>Custom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Euphemia</vt:lpstr>
      <vt:lpstr>Franklin Gothic Book</vt:lpstr>
      <vt:lpstr>Crop</vt:lpstr>
      <vt:lpstr>Reflective Discussion</vt:lpstr>
      <vt:lpstr>Aims of this course</vt:lpstr>
      <vt:lpstr>Course Schedule</vt:lpstr>
      <vt:lpstr>Critical Incidents – David Tripp</vt:lpstr>
      <vt:lpstr>What is a critical incident?</vt:lpstr>
      <vt:lpstr>Critical Incidents Types</vt:lpstr>
      <vt:lpstr>Critical Incidents</vt:lpstr>
      <vt:lpstr>Writing Critical Incidents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Reflective Discussion</dc:title>
  <dc:creator>Whitehead George</dc:creator>
  <cp:lastModifiedBy>Whitehead George</cp:lastModifiedBy>
  <cp:revision>9</cp:revision>
  <cp:lastPrinted>2018-06-18T17:52:02Z</cp:lastPrinted>
  <dcterms:created xsi:type="dcterms:W3CDTF">2018-06-18T17:15:08Z</dcterms:created>
  <dcterms:modified xsi:type="dcterms:W3CDTF">2018-06-18T17:55:40Z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