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78" r:id="rId3"/>
    <p:sldId id="279" r:id="rId4"/>
    <p:sldId id="303" r:id="rId5"/>
    <p:sldId id="304" r:id="rId6"/>
    <p:sldId id="280" r:id="rId7"/>
    <p:sldId id="281" r:id="rId8"/>
    <p:sldId id="282" r:id="rId9"/>
    <p:sldId id="283" r:id="rId10"/>
    <p:sldId id="294" r:id="rId11"/>
    <p:sldId id="292" r:id="rId12"/>
    <p:sldId id="298" r:id="rId13"/>
    <p:sldId id="284" r:id="rId14"/>
    <p:sldId id="285" r:id="rId15"/>
    <p:sldId id="287" r:id="rId16"/>
    <p:sldId id="288" r:id="rId17"/>
    <p:sldId id="289" r:id="rId18"/>
    <p:sldId id="290" r:id="rId19"/>
    <p:sldId id="301" r:id="rId20"/>
    <p:sldId id="291" r:id="rId21"/>
    <p:sldId id="299" r:id="rId22"/>
    <p:sldId id="300" r:id="rId23"/>
    <p:sldId id="295" r:id="rId24"/>
    <p:sldId id="296" r:id="rId25"/>
    <p:sldId id="29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3">
        <a:schemeClr val="bg1"/>
      </p:bgRef>
    </p:bg>
    <p:spTree>
      <p:nvGrpSpPr>
        <p:cNvPr id="1" name=""/>
        <p:cNvGrpSpPr/>
        <p:nvPr/>
      </p:nvGrpSpPr>
      <p:grpSpPr>
        <a:xfrm>
          <a:off x="0" y="0"/>
          <a:ext cx="0" cy="0"/>
          <a:chOff x="0" y="0"/>
          <a:chExt cx="0" cy="0"/>
        </a:xfrm>
      </p:grpSpPr>
      <p:sp>
        <p:nvSpPr>
          <p:cNvPr id="12" name="직사각형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모서리가 둥근 직사각형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부제목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a:t>마스터 부제목 스타일 편집</a:t>
            </a:r>
            <a:endParaRPr kumimoji="0" lang="en-US"/>
          </a:p>
        </p:txBody>
      </p:sp>
      <p:sp>
        <p:nvSpPr>
          <p:cNvPr id="28" name="날짜 개체 틀 27"/>
          <p:cNvSpPr>
            <a:spLocks noGrp="1"/>
          </p:cNvSpPr>
          <p:nvPr>
            <p:ph type="dt" sz="half" idx="10"/>
          </p:nvPr>
        </p:nvSpPr>
        <p:spPr/>
        <p:txBody>
          <a:bodyPr/>
          <a:lstStyle/>
          <a:p>
            <a:fld id="{81A0560B-72A5-401B-BC6E-707FFB87B80E}" type="datetimeFigureOut">
              <a:rPr lang="en-US" smtClean="0"/>
              <a:t>3/29/2023</a:t>
            </a:fld>
            <a:endParaRPr lang="en-US"/>
          </a:p>
        </p:txBody>
      </p:sp>
      <p:sp>
        <p:nvSpPr>
          <p:cNvPr id="17" name="바닥글 개체 틀 16"/>
          <p:cNvSpPr>
            <a:spLocks noGrp="1"/>
          </p:cNvSpPr>
          <p:nvPr>
            <p:ph type="ftr" sz="quarter" idx="11"/>
          </p:nvPr>
        </p:nvSpPr>
        <p:spPr/>
        <p:txBody>
          <a:bodyPr/>
          <a:lstStyle/>
          <a:p>
            <a:endParaRPr lang="en-US"/>
          </a:p>
        </p:txBody>
      </p:sp>
      <p:sp>
        <p:nvSpPr>
          <p:cNvPr id="29" name="슬라이드 번호 개체 틀 28"/>
          <p:cNvSpPr>
            <a:spLocks noGrp="1"/>
          </p:cNvSpPr>
          <p:nvPr>
            <p:ph type="sldNum" sz="quarter" idx="12"/>
          </p:nvPr>
        </p:nvSpPr>
        <p:spPr/>
        <p:txBody>
          <a:bodyPr lIns="0" tIns="0" rIns="0" bIns="0">
            <a:noAutofit/>
          </a:bodyPr>
          <a:lstStyle>
            <a:lvl1pPr>
              <a:defRPr sz="1400">
                <a:solidFill>
                  <a:srgbClr val="FFFFFF"/>
                </a:solidFill>
              </a:defRPr>
            </a:lvl1pPr>
          </a:lstStyle>
          <a:p>
            <a:fld id="{2062B319-2C1A-4E91-9594-3D890C9F8A74}" type="slidenum">
              <a:rPr lang="en-US" smtClean="0"/>
              <a:t>‹#›</a:t>
            </a:fld>
            <a:endParaRPr lang="en-US"/>
          </a:p>
        </p:txBody>
      </p:sp>
      <p:sp>
        <p:nvSpPr>
          <p:cNvPr id="7" name="직사각형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직사각형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직사각형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제목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ko-KR" altLang="en-US"/>
              <a:t>마스터 제목 스타일 편집</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81A0560B-72A5-401B-BC6E-707FFB87B80E}" type="datetimeFigureOut">
              <a:rPr lang="en-US" smtClean="0"/>
              <a:t>3/29/2023</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2062B319-2C1A-4E91-9594-3D890C9F8A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41"/>
            <a:ext cx="2011680" cy="5851525"/>
          </a:xfrm>
        </p:spPr>
        <p:txBody>
          <a:bodyPr vert="eaVert"/>
          <a:lstStyle/>
          <a:p>
            <a:r>
              <a:rPr kumimoji="0" lang="ko-KR" altLang="en-US"/>
              <a:t>마스터 제목 스타일 편집</a:t>
            </a:r>
            <a:endParaRPr kumimoji="0" lang="en-US"/>
          </a:p>
        </p:txBody>
      </p:sp>
      <p:sp>
        <p:nvSpPr>
          <p:cNvPr id="3" name="세로 텍스트 개체 틀 2"/>
          <p:cNvSpPr>
            <a:spLocks noGrp="1"/>
          </p:cNvSpPr>
          <p:nvPr>
            <p:ph type="body" orient="vert" idx="1"/>
          </p:nvPr>
        </p:nvSpPr>
        <p:spPr>
          <a:xfrm>
            <a:off x="914400" y="274640"/>
            <a:ext cx="5562600" cy="5851525"/>
          </a:xfrm>
        </p:spPr>
        <p:txBody>
          <a:bodyPr vert="eaVert"/>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4" name="날짜 개체 틀 3"/>
          <p:cNvSpPr>
            <a:spLocks noGrp="1"/>
          </p:cNvSpPr>
          <p:nvPr>
            <p:ph type="dt" sz="half" idx="10"/>
          </p:nvPr>
        </p:nvSpPr>
        <p:spPr/>
        <p:txBody>
          <a:bodyPr/>
          <a:lstStyle/>
          <a:p>
            <a:fld id="{81A0560B-72A5-401B-BC6E-707FFB87B80E}" type="datetimeFigureOut">
              <a:rPr lang="en-US" smtClean="0"/>
              <a:t>3/29/2023</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2062B319-2C1A-4E91-9594-3D890C9F8A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4" name="날짜 개체 틀 3"/>
          <p:cNvSpPr>
            <a:spLocks noGrp="1"/>
          </p:cNvSpPr>
          <p:nvPr>
            <p:ph type="dt" sz="half" idx="10"/>
          </p:nvPr>
        </p:nvSpPr>
        <p:spPr/>
        <p:txBody>
          <a:bodyPr/>
          <a:lstStyle/>
          <a:p>
            <a:fld id="{81A0560B-72A5-401B-BC6E-707FFB87B80E}" type="datetimeFigureOut">
              <a:rPr lang="en-US" smtClean="0"/>
              <a:t>3/29/2023</a:t>
            </a:fld>
            <a:endParaRPr lang="en-US"/>
          </a:p>
        </p:txBody>
      </p:sp>
      <p:sp>
        <p:nvSpPr>
          <p:cNvPr id="5" name="바닥글 개체 틀 4"/>
          <p:cNvSpPr>
            <a:spLocks noGrp="1"/>
          </p:cNvSpPr>
          <p:nvPr>
            <p:ph type="ftr" sz="quarter" idx="11"/>
          </p:nvPr>
        </p:nvSpPr>
        <p:spPr/>
        <p:txBody>
          <a:bodyPr/>
          <a:lstStyle/>
          <a:p>
            <a:endParaRPr lang="en-US"/>
          </a:p>
        </p:txBody>
      </p:sp>
      <p:sp>
        <p:nvSpPr>
          <p:cNvPr id="6" name="슬라이드 번호 개체 틀 5"/>
          <p:cNvSpPr>
            <a:spLocks noGrp="1"/>
          </p:cNvSpPr>
          <p:nvPr>
            <p:ph type="sldNum" sz="quarter" idx="12"/>
          </p:nvPr>
        </p:nvSpPr>
        <p:spPr/>
        <p:txBody>
          <a:bodyPr/>
          <a:lstStyle/>
          <a:p>
            <a:fld id="{2062B319-2C1A-4E91-9594-3D890C9F8A74}" type="slidenum">
              <a:rPr lang="en-US" smtClean="0"/>
              <a:t>‹#›</a:t>
            </a:fld>
            <a:endParaRPr lang="en-US"/>
          </a:p>
        </p:txBody>
      </p:sp>
      <p:sp>
        <p:nvSpPr>
          <p:cNvPr id="8" name="내용 개체 틀 7"/>
          <p:cNvSpPr>
            <a:spLocks noGrp="1"/>
          </p:cNvSpPr>
          <p:nvPr>
            <p:ph sz="quarter" idx="1"/>
          </p:nvPr>
        </p:nvSpPr>
        <p:spPr>
          <a:xfrm>
            <a:off x="914400" y="1447800"/>
            <a:ext cx="7772400" cy="4572000"/>
          </a:xfrm>
        </p:spPr>
        <p:txBody>
          <a:bodyPr vert="horz"/>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3">
        <a:schemeClr val="bg1"/>
      </p:bgRef>
    </p:bg>
    <p:spTree>
      <p:nvGrpSpPr>
        <p:cNvPr id="1" name=""/>
        <p:cNvGrpSpPr/>
        <p:nvPr/>
      </p:nvGrpSpPr>
      <p:grpSpPr>
        <a:xfrm>
          <a:off x="0" y="0"/>
          <a:ext cx="0" cy="0"/>
          <a:chOff x="0" y="0"/>
          <a:chExt cx="0" cy="0"/>
        </a:xfrm>
      </p:grpSpPr>
      <p:sp>
        <p:nvSpPr>
          <p:cNvPr id="11" name="직사각형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모서리가 둥근 직사각형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제목 1"/>
          <p:cNvSpPr>
            <a:spLocks noGrp="1"/>
          </p:cNvSpPr>
          <p:nvPr>
            <p:ph type="title"/>
          </p:nvPr>
        </p:nvSpPr>
        <p:spPr>
          <a:xfrm>
            <a:off x="722313" y="952500"/>
            <a:ext cx="7772400" cy="1362075"/>
          </a:xfrm>
        </p:spPr>
        <p:txBody>
          <a:bodyPr anchor="b" anchorCtr="0"/>
          <a:lstStyle>
            <a:lvl1pPr algn="l">
              <a:buNone/>
              <a:defRPr sz="4000" b="0" cap="none"/>
            </a:lvl1pPr>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a:t>마스터 텍스트 스타일을 편집합니다</a:t>
            </a:r>
          </a:p>
        </p:txBody>
      </p:sp>
      <p:sp>
        <p:nvSpPr>
          <p:cNvPr id="4" name="날짜 개체 틀 3"/>
          <p:cNvSpPr>
            <a:spLocks noGrp="1"/>
          </p:cNvSpPr>
          <p:nvPr>
            <p:ph type="dt" sz="half" idx="10"/>
          </p:nvPr>
        </p:nvSpPr>
        <p:spPr/>
        <p:txBody>
          <a:bodyPr/>
          <a:lstStyle/>
          <a:p>
            <a:fld id="{81A0560B-72A5-401B-BC6E-707FFB87B80E}" type="datetimeFigureOut">
              <a:rPr lang="en-US" smtClean="0"/>
              <a:t>3/29/2023</a:t>
            </a:fld>
            <a:endParaRPr lang="en-US"/>
          </a:p>
        </p:txBody>
      </p:sp>
      <p:sp>
        <p:nvSpPr>
          <p:cNvPr id="5" name="바닥글 개체 틀 4"/>
          <p:cNvSpPr>
            <a:spLocks noGrp="1"/>
          </p:cNvSpPr>
          <p:nvPr>
            <p:ph type="ftr" sz="quarter" idx="11"/>
          </p:nvPr>
        </p:nvSpPr>
        <p:spPr>
          <a:xfrm>
            <a:off x="800100" y="6172200"/>
            <a:ext cx="4000500" cy="457200"/>
          </a:xfrm>
        </p:spPr>
        <p:txBody>
          <a:bodyPr/>
          <a:lstStyle/>
          <a:p>
            <a:endParaRPr lang="en-US"/>
          </a:p>
        </p:txBody>
      </p:sp>
      <p:sp>
        <p:nvSpPr>
          <p:cNvPr id="7" name="직사각형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직사각형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직사각형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슬라이드 번호 개체 틀 5"/>
          <p:cNvSpPr>
            <a:spLocks noGrp="1"/>
          </p:cNvSpPr>
          <p:nvPr>
            <p:ph type="sldNum" sz="quarter" idx="12"/>
          </p:nvPr>
        </p:nvSpPr>
        <p:spPr>
          <a:xfrm>
            <a:off x="146304" y="6208776"/>
            <a:ext cx="457200" cy="457200"/>
          </a:xfrm>
        </p:spPr>
        <p:txBody>
          <a:bodyPr/>
          <a:lstStyle/>
          <a:p>
            <a:fld id="{2062B319-2C1A-4E91-9594-3D890C9F8A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5" name="날짜 개체 틀 4"/>
          <p:cNvSpPr>
            <a:spLocks noGrp="1"/>
          </p:cNvSpPr>
          <p:nvPr>
            <p:ph type="dt" sz="half" idx="10"/>
          </p:nvPr>
        </p:nvSpPr>
        <p:spPr/>
        <p:txBody>
          <a:bodyPr/>
          <a:lstStyle/>
          <a:p>
            <a:fld id="{81A0560B-72A5-401B-BC6E-707FFB87B80E}" type="datetimeFigureOut">
              <a:rPr lang="en-US" smtClean="0"/>
              <a:t>3/29/2023</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2062B319-2C1A-4E91-9594-3D890C9F8A74}" type="slidenum">
              <a:rPr lang="en-US" smtClean="0"/>
              <a:t>‹#›</a:t>
            </a:fld>
            <a:endParaRPr lang="en-US"/>
          </a:p>
        </p:txBody>
      </p:sp>
      <p:sp>
        <p:nvSpPr>
          <p:cNvPr id="9" name="내용 개체 틀 8"/>
          <p:cNvSpPr>
            <a:spLocks noGrp="1"/>
          </p:cNvSpPr>
          <p:nvPr>
            <p:ph sz="quarter" idx="1"/>
          </p:nvPr>
        </p:nvSpPr>
        <p:spPr>
          <a:xfrm>
            <a:off x="914400" y="1447800"/>
            <a:ext cx="3749040" cy="4572000"/>
          </a:xfrm>
        </p:spPr>
        <p:txBody>
          <a:bodyPr vert="horz"/>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11" name="내용 개체 틀 10"/>
          <p:cNvSpPr>
            <a:spLocks noGrp="1"/>
          </p:cNvSpPr>
          <p:nvPr>
            <p:ph sz="quarter" idx="2"/>
          </p:nvPr>
        </p:nvSpPr>
        <p:spPr>
          <a:xfrm>
            <a:off x="4933950" y="1447800"/>
            <a:ext cx="3749040" cy="4572000"/>
          </a:xfrm>
        </p:spPr>
        <p:txBody>
          <a:bodyPr vert="horz"/>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914400" y="273050"/>
            <a:ext cx="7772400" cy="1143000"/>
          </a:xfrm>
        </p:spPr>
        <p:txBody>
          <a:bodyPr anchor="b" anchorCtr="0"/>
          <a:lstStyle>
            <a:lvl1pPr>
              <a:defRPr/>
            </a:lvl1pPr>
          </a:lstStyle>
          <a:p>
            <a:r>
              <a:rPr kumimoji="0" lang="ko-KR" altLang="en-US"/>
              <a:t>마스터 제목 스타일 편집</a:t>
            </a:r>
            <a:endParaRPr kumimoji="0" lang="en-US"/>
          </a:p>
        </p:txBody>
      </p:sp>
      <p:sp>
        <p:nvSpPr>
          <p:cNvPr id="3" name="텍스트 개체 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a:t>마스터 텍스트 스타일을 편집합니다</a:t>
            </a:r>
          </a:p>
        </p:txBody>
      </p:sp>
      <p:sp>
        <p:nvSpPr>
          <p:cNvPr id="4" name="텍스트 개체 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a:t>마스터 텍스트 스타일을 편집합니다</a:t>
            </a:r>
          </a:p>
        </p:txBody>
      </p:sp>
      <p:sp>
        <p:nvSpPr>
          <p:cNvPr id="7" name="날짜 개체 틀 6"/>
          <p:cNvSpPr>
            <a:spLocks noGrp="1"/>
          </p:cNvSpPr>
          <p:nvPr>
            <p:ph type="dt" sz="half" idx="10"/>
          </p:nvPr>
        </p:nvSpPr>
        <p:spPr/>
        <p:txBody>
          <a:bodyPr/>
          <a:lstStyle/>
          <a:p>
            <a:fld id="{81A0560B-72A5-401B-BC6E-707FFB87B80E}" type="datetimeFigureOut">
              <a:rPr lang="en-US" smtClean="0"/>
              <a:t>3/29/2023</a:t>
            </a:fld>
            <a:endParaRPr lang="en-US"/>
          </a:p>
        </p:txBody>
      </p:sp>
      <p:sp>
        <p:nvSpPr>
          <p:cNvPr id="8" name="바닥글 개체 틀 7"/>
          <p:cNvSpPr>
            <a:spLocks noGrp="1"/>
          </p:cNvSpPr>
          <p:nvPr>
            <p:ph type="ftr" sz="quarter" idx="11"/>
          </p:nvPr>
        </p:nvSpPr>
        <p:spPr/>
        <p:txBody>
          <a:bodyPr/>
          <a:lstStyle/>
          <a:p>
            <a:endParaRPr lang="en-US"/>
          </a:p>
        </p:txBody>
      </p:sp>
      <p:sp>
        <p:nvSpPr>
          <p:cNvPr id="9" name="슬라이드 번호 개체 틀 8"/>
          <p:cNvSpPr>
            <a:spLocks noGrp="1"/>
          </p:cNvSpPr>
          <p:nvPr>
            <p:ph type="sldNum" sz="quarter" idx="12"/>
          </p:nvPr>
        </p:nvSpPr>
        <p:spPr/>
        <p:txBody>
          <a:bodyPr/>
          <a:lstStyle/>
          <a:p>
            <a:fld id="{2062B319-2C1A-4E91-9594-3D890C9F8A74}" type="slidenum">
              <a:rPr lang="en-US" smtClean="0"/>
              <a:t>‹#›</a:t>
            </a:fld>
            <a:endParaRPr lang="en-US"/>
          </a:p>
        </p:txBody>
      </p:sp>
      <p:sp>
        <p:nvSpPr>
          <p:cNvPr id="11" name="내용 개체 틀 10"/>
          <p:cNvSpPr>
            <a:spLocks noGrp="1"/>
          </p:cNvSpPr>
          <p:nvPr>
            <p:ph sz="half" idx="2"/>
          </p:nvPr>
        </p:nvSpPr>
        <p:spPr>
          <a:xfrm>
            <a:off x="914400" y="2247900"/>
            <a:ext cx="3733800" cy="3886200"/>
          </a:xfrm>
        </p:spPr>
        <p:txBody>
          <a:bodyPr vert="horz"/>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
        <p:nvSpPr>
          <p:cNvPr id="13" name="내용 개체 틀 12"/>
          <p:cNvSpPr>
            <a:spLocks noGrp="1"/>
          </p:cNvSpPr>
          <p:nvPr>
            <p:ph sz="half" idx="4"/>
          </p:nvPr>
        </p:nvSpPr>
        <p:spPr>
          <a:xfrm>
            <a:off x="4953000" y="2247900"/>
            <a:ext cx="3733800" cy="3886200"/>
          </a:xfrm>
        </p:spPr>
        <p:txBody>
          <a:bodyPr vert="horz"/>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a:t>마스터 제목 스타일 편집</a:t>
            </a:r>
            <a:endParaRPr kumimoji="0" lang="en-US"/>
          </a:p>
        </p:txBody>
      </p:sp>
      <p:sp>
        <p:nvSpPr>
          <p:cNvPr id="3" name="날짜 개체 틀 2"/>
          <p:cNvSpPr>
            <a:spLocks noGrp="1"/>
          </p:cNvSpPr>
          <p:nvPr>
            <p:ph type="dt" sz="half" idx="10"/>
          </p:nvPr>
        </p:nvSpPr>
        <p:spPr/>
        <p:txBody>
          <a:bodyPr/>
          <a:lstStyle/>
          <a:p>
            <a:fld id="{81A0560B-72A5-401B-BC6E-707FFB87B80E}" type="datetimeFigureOut">
              <a:rPr lang="en-US" smtClean="0"/>
              <a:t>3/29/2023</a:t>
            </a:fld>
            <a:endParaRPr lang="en-US"/>
          </a:p>
        </p:txBody>
      </p:sp>
      <p:sp>
        <p:nvSpPr>
          <p:cNvPr id="4" name="바닥글 개체 틀 3"/>
          <p:cNvSpPr>
            <a:spLocks noGrp="1"/>
          </p:cNvSpPr>
          <p:nvPr>
            <p:ph type="ftr" sz="quarter" idx="11"/>
          </p:nvPr>
        </p:nvSpPr>
        <p:spPr/>
        <p:txBody>
          <a:bodyPr/>
          <a:lstStyle/>
          <a:p>
            <a:endParaRPr lang="en-US"/>
          </a:p>
        </p:txBody>
      </p:sp>
      <p:sp>
        <p:nvSpPr>
          <p:cNvPr id="5" name="슬라이드 번호 개체 틀 4"/>
          <p:cNvSpPr>
            <a:spLocks noGrp="1"/>
          </p:cNvSpPr>
          <p:nvPr>
            <p:ph type="sldNum" sz="quarter" idx="12"/>
          </p:nvPr>
        </p:nvSpPr>
        <p:spPr/>
        <p:txBody>
          <a:bodyPr/>
          <a:lstStyle/>
          <a:p>
            <a:fld id="{2062B319-2C1A-4E91-9594-3D890C9F8A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81A0560B-72A5-401B-BC6E-707FFB87B80E}" type="datetimeFigureOut">
              <a:rPr lang="en-US" smtClean="0"/>
              <a:t>3/29/2023</a:t>
            </a:fld>
            <a:endParaRPr lang="en-US"/>
          </a:p>
        </p:txBody>
      </p:sp>
      <p:sp>
        <p:nvSpPr>
          <p:cNvPr id="3" name="바닥글 개체 틀 2"/>
          <p:cNvSpPr>
            <a:spLocks noGrp="1"/>
          </p:cNvSpPr>
          <p:nvPr>
            <p:ph type="ftr" sz="quarter" idx="11"/>
          </p:nvPr>
        </p:nvSpPr>
        <p:spPr/>
        <p:txBody>
          <a:bodyPr/>
          <a:lstStyle/>
          <a:p>
            <a:endParaRPr lang="en-US"/>
          </a:p>
        </p:txBody>
      </p:sp>
      <p:sp>
        <p:nvSpPr>
          <p:cNvPr id="4" name="슬라이드 번호 개체 틀 3"/>
          <p:cNvSpPr>
            <a:spLocks noGrp="1"/>
          </p:cNvSpPr>
          <p:nvPr>
            <p:ph type="sldNum" sz="quarter" idx="12"/>
          </p:nvPr>
        </p:nvSpPr>
        <p:spPr/>
        <p:txBody>
          <a:bodyPr/>
          <a:lstStyle/>
          <a:p>
            <a:fld id="{2062B319-2C1A-4E91-9594-3D890C9F8A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8" name="직사각형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모서리가 둥근 직사각형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제목 1"/>
          <p:cNvSpPr>
            <a:spLocks noGrp="1"/>
          </p:cNvSpPr>
          <p:nvPr>
            <p:ph type="title"/>
          </p:nvPr>
        </p:nvSpPr>
        <p:spPr>
          <a:xfrm>
            <a:off x="914400" y="273050"/>
            <a:ext cx="7772400" cy="1143000"/>
          </a:xfrm>
        </p:spPr>
        <p:txBody>
          <a:bodyPr anchor="b" anchorCtr="0"/>
          <a:lstStyle>
            <a:lvl1pPr algn="l">
              <a:buNone/>
              <a:defRPr sz="4000" b="0"/>
            </a:lvl1pPr>
          </a:lstStyle>
          <a:p>
            <a:r>
              <a:rPr kumimoji="0" lang="ko-KR" altLang="en-US"/>
              <a:t>마스터 제목 스타일 편집</a:t>
            </a:r>
            <a:endParaRPr kumimoji="0" lang="en-US"/>
          </a:p>
        </p:txBody>
      </p:sp>
      <p:sp>
        <p:nvSpPr>
          <p:cNvPr id="3" name="텍스트 개체 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ko-KR" altLang="en-US"/>
              <a:t>마스터 텍스트 스타일을 편집합니다</a:t>
            </a:r>
          </a:p>
        </p:txBody>
      </p:sp>
      <p:sp>
        <p:nvSpPr>
          <p:cNvPr id="5" name="날짜 개체 틀 4"/>
          <p:cNvSpPr>
            <a:spLocks noGrp="1"/>
          </p:cNvSpPr>
          <p:nvPr>
            <p:ph type="dt" sz="half" idx="10"/>
          </p:nvPr>
        </p:nvSpPr>
        <p:spPr/>
        <p:txBody>
          <a:bodyPr/>
          <a:lstStyle/>
          <a:p>
            <a:fld id="{81A0560B-72A5-401B-BC6E-707FFB87B80E}" type="datetimeFigureOut">
              <a:rPr lang="en-US" smtClean="0"/>
              <a:t>3/29/2023</a:t>
            </a:fld>
            <a:endParaRPr lang="en-US"/>
          </a:p>
        </p:txBody>
      </p:sp>
      <p:sp>
        <p:nvSpPr>
          <p:cNvPr id="6" name="바닥글 개체 틀 5"/>
          <p:cNvSpPr>
            <a:spLocks noGrp="1"/>
          </p:cNvSpPr>
          <p:nvPr>
            <p:ph type="ftr" sz="quarter" idx="11"/>
          </p:nvPr>
        </p:nvSpPr>
        <p:spPr/>
        <p:txBody>
          <a:bodyPr/>
          <a:lstStyle/>
          <a:p>
            <a:endParaRPr lang="en-US"/>
          </a:p>
        </p:txBody>
      </p:sp>
      <p:sp>
        <p:nvSpPr>
          <p:cNvPr id="7" name="슬라이드 번호 개체 틀 6"/>
          <p:cNvSpPr>
            <a:spLocks noGrp="1"/>
          </p:cNvSpPr>
          <p:nvPr>
            <p:ph type="sldNum" sz="quarter" idx="12"/>
          </p:nvPr>
        </p:nvSpPr>
        <p:spPr/>
        <p:txBody>
          <a:bodyPr/>
          <a:lstStyle/>
          <a:p>
            <a:fld id="{2062B319-2C1A-4E91-9594-3D890C9F8A74}" type="slidenum">
              <a:rPr lang="en-US" smtClean="0"/>
              <a:t>‹#›</a:t>
            </a:fld>
            <a:endParaRPr lang="en-US"/>
          </a:p>
        </p:txBody>
      </p:sp>
      <p:sp>
        <p:nvSpPr>
          <p:cNvPr id="11" name="내용 개체 틀 10"/>
          <p:cNvSpPr>
            <a:spLocks noGrp="1"/>
          </p:cNvSpPr>
          <p:nvPr>
            <p:ph sz="quarter" idx="1"/>
          </p:nvPr>
        </p:nvSpPr>
        <p:spPr>
          <a:xfrm>
            <a:off x="2971800" y="1600200"/>
            <a:ext cx="5715000" cy="4495800"/>
          </a:xfrm>
        </p:spPr>
        <p:txBody>
          <a:bodyPr vert="horz"/>
          <a:lstStyle/>
          <a:p>
            <a:pPr lvl="0" eaLnBrk="1" latinLnBrk="0" hangingPunct="1"/>
            <a:r>
              <a:rPr lang="ko-KR" altLang="en-US"/>
              <a:t>마스터 텍스트 스타일을 편집합니다</a:t>
            </a:r>
          </a:p>
          <a:p>
            <a:pPr lvl="1" eaLnBrk="1" latinLnBrk="0" hangingPunct="1"/>
            <a:r>
              <a:rPr lang="ko-KR" altLang="en-US"/>
              <a:t>둘째 수준</a:t>
            </a:r>
          </a:p>
          <a:p>
            <a:pPr lvl="2" eaLnBrk="1" latinLnBrk="0" hangingPunct="1"/>
            <a:r>
              <a:rPr lang="ko-KR" altLang="en-US"/>
              <a:t>셋째 수준</a:t>
            </a:r>
          </a:p>
          <a:p>
            <a:pPr lvl="3" eaLnBrk="1" latinLnBrk="0" hangingPunct="1"/>
            <a:r>
              <a:rPr lang="ko-KR" altLang="en-US"/>
              <a:t>넷째 수준</a:t>
            </a:r>
          </a:p>
          <a:p>
            <a:pPr lvl="4" eaLnBrk="1" latinLnBrk="0" hangingPunct="1"/>
            <a:r>
              <a:rPr lang="ko-KR" altLang="en-US"/>
              <a:t>다섯째 수준</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ko-KR" altLang="en-US"/>
              <a:t>마스터 제목 스타일 편집</a:t>
            </a:r>
            <a:endParaRPr kumimoji="0" lang="en-US"/>
          </a:p>
        </p:txBody>
      </p:sp>
      <p:sp>
        <p:nvSpPr>
          <p:cNvPr id="4" name="텍스트 개체 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ko-KR" altLang="en-US"/>
              <a:t>마스터 텍스트 스타일을 편집합니다</a:t>
            </a:r>
          </a:p>
        </p:txBody>
      </p:sp>
      <p:sp>
        <p:nvSpPr>
          <p:cNvPr id="5" name="날짜 개체 틀 4"/>
          <p:cNvSpPr>
            <a:spLocks noGrp="1"/>
          </p:cNvSpPr>
          <p:nvPr>
            <p:ph type="dt" sz="half" idx="10"/>
          </p:nvPr>
        </p:nvSpPr>
        <p:spPr/>
        <p:txBody>
          <a:bodyPr/>
          <a:lstStyle/>
          <a:p>
            <a:fld id="{81A0560B-72A5-401B-BC6E-707FFB87B80E}" type="datetimeFigureOut">
              <a:rPr lang="en-US" smtClean="0"/>
              <a:t>3/29/2023</a:t>
            </a:fld>
            <a:endParaRPr lang="en-US"/>
          </a:p>
        </p:txBody>
      </p:sp>
      <p:sp>
        <p:nvSpPr>
          <p:cNvPr id="6" name="바닥글 개체 틀 5"/>
          <p:cNvSpPr>
            <a:spLocks noGrp="1"/>
          </p:cNvSpPr>
          <p:nvPr>
            <p:ph type="ftr" sz="quarter" idx="11"/>
          </p:nvPr>
        </p:nvSpPr>
        <p:spPr>
          <a:xfrm>
            <a:off x="914400" y="6172200"/>
            <a:ext cx="3886200" cy="457200"/>
          </a:xfrm>
        </p:spPr>
        <p:txBody>
          <a:bodyPr/>
          <a:lstStyle/>
          <a:p>
            <a:endParaRPr lang="en-US"/>
          </a:p>
        </p:txBody>
      </p:sp>
      <p:sp>
        <p:nvSpPr>
          <p:cNvPr id="7" name="슬라이드 번호 개체 틀 6"/>
          <p:cNvSpPr>
            <a:spLocks noGrp="1"/>
          </p:cNvSpPr>
          <p:nvPr>
            <p:ph type="sldNum" sz="quarter" idx="12"/>
          </p:nvPr>
        </p:nvSpPr>
        <p:spPr>
          <a:xfrm>
            <a:off x="146304" y="6208776"/>
            <a:ext cx="457200" cy="457200"/>
          </a:xfrm>
        </p:spPr>
        <p:txBody>
          <a:bodyPr/>
          <a:lstStyle/>
          <a:p>
            <a:fld id="{2062B319-2C1A-4E91-9594-3D890C9F8A74}" type="slidenum">
              <a:rPr lang="en-US" smtClean="0"/>
              <a:t>‹#›</a:t>
            </a:fld>
            <a:endParaRPr lang="en-US"/>
          </a:p>
        </p:txBody>
      </p:sp>
      <p:sp>
        <p:nvSpPr>
          <p:cNvPr id="11" name="직사각형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직사각형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직사각형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그림 개체 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ko-KR" altLang="en-US"/>
              <a:t>그림을 추가하려면 아이콘을 클릭하십시오</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직사각형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모서리가 둥근 직사각형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제목 개체 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ko-KR" altLang="en-US"/>
              <a:t>마스터 제목 스타일 편집</a:t>
            </a:r>
            <a:endParaRPr kumimoji="0" lang="en-US"/>
          </a:p>
        </p:txBody>
      </p:sp>
      <p:sp>
        <p:nvSpPr>
          <p:cNvPr id="13" name="텍스트 개체 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ko-KR" altLang="en-US"/>
              <a:t>마스터 텍스트 스타일을 편집합니다</a:t>
            </a:r>
          </a:p>
          <a:p>
            <a:pPr lvl="1" eaLnBrk="1" latinLnBrk="0" hangingPunct="1"/>
            <a:r>
              <a:rPr kumimoji="0" lang="ko-KR" altLang="en-US"/>
              <a:t>둘째 수준</a:t>
            </a:r>
          </a:p>
          <a:p>
            <a:pPr lvl="2" eaLnBrk="1" latinLnBrk="0" hangingPunct="1"/>
            <a:r>
              <a:rPr kumimoji="0" lang="ko-KR" altLang="en-US"/>
              <a:t>셋째 수준</a:t>
            </a:r>
          </a:p>
          <a:p>
            <a:pPr lvl="3" eaLnBrk="1" latinLnBrk="0" hangingPunct="1"/>
            <a:r>
              <a:rPr kumimoji="0" lang="ko-KR" altLang="en-US"/>
              <a:t>넷째 수준</a:t>
            </a:r>
          </a:p>
          <a:p>
            <a:pPr lvl="4" eaLnBrk="1" latinLnBrk="0" hangingPunct="1"/>
            <a:r>
              <a:rPr kumimoji="0" lang="ko-KR" altLang="en-US"/>
              <a:t>다섯째 수준</a:t>
            </a:r>
            <a:endParaRPr kumimoji="0" lang="en-US"/>
          </a:p>
        </p:txBody>
      </p:sp>
      <p:sp>
        <p:nvSpPr>
          <p:cNvPr id="14" name="날짜 개체 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1A0560B-72A5-401B-BC6E-707FFB87B80E}" type="datetimeFigureOut">
              <a:rPr lang="en-US" smtClean="0"/>
              <a:t>3/29/2023</a:t>
            </a:fld>
            <a:endParaRPr lang="en-US"/>
          </a:p>
        </p:txBody>
      </p:sp>
      <p:sp>
        <p:nvSpPr>
          <p:cNvPr id="3" name="바닥글 개체 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슬라이드 번호 개체 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062B319-2C1A-4E91-9594-3D890C9F8A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teacher%20educators%20pedagogical%20knowledg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hyperlink" Target="https://owl.english.purdue.edu/owl/resource/560/07/"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crossref.org/" TargetMode="External"/><Relationship Id="rId4" Type="http://schemas.openxmlformats.org/officeDocument/2006/relationships/hyperlink" Target="https://academic.naver.co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wl.purdue.edu/owl/research_and_citation/apa_style/apa_style_introductio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tLang="ko-KR" dirty="0"/>
              <a:t>REFERENCING</a:t>
            </a:r>
            <a:endParaRPr lang="ko-KR" altLang="en-US" dirty="0"/>
          </a:p>
        </p:txBody>
      </p:sp>
      <p:sp>
        <p:nvSpPr>
          <p:cNvPr id="5" name="Subtitle 4"/>
          <p:cNvSpPr>
            <a:spLocks noGrp="1"/>
          </p:cNvSpPr>
          <p:nvPr>
            <p:ph type="subTitle" idx="1"/>
          </p:nvPr>
        </p:nvSpPr>
        <p:spPr/>
        <p:txBody>
          <a:bodyPr/>
          <a:lstStyle/>
          <a:p>
            <a:endParaRPr lang="ko-KR" altLang="en-US"/>
          </a:p>
        </p:txBody>
      </p:sp>
    </p:spTree>
    <p:extLst>
      <p:ext uri="{BB962C8B-B14F-4D97-AF65-F5344CB8AC3E}">
        <p14:creationId xmlns:p14="http://schemas.microsoft.com/office/powerpoint/2010/main" val="1633593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41F9-4881-4724-99DE-D1DF193461E4}"/>
              </a:ext>
            </a:extLst>
          </p:cNvPr>
          <p:cNvSpPr>
            <a:spLocks noGrp="1"/>
          </p:cNvSpPr>
          <p:nvPr>
            <p:ph type="title"/>
          </p:nvPr>
        </p:nvSpPr>
        <p:spPr/>
        <p:txBody>
          <a:bodyPr/>
          <a:lstStyle/>
          <a:p>
            <a:r>
              <a:rPr lang="en-CA" dirty="0"/>
              <a:t>Supporting your claims</a:t>
            </a:r>
          </a:p>
        </p:txBody>
      </p:sp>
      <p:sp>
        <p:nvSpPr>
          <p:cNvPr id="3" name="Content Placeholder 2">
            <a:extLst>
              <a:ext uri="{FF2B5EF4-FFF2-40B4-BE49-F238E27FC236}">
                <a16:creationId xmlns:a16="http://schemas.microsoft.com/office/drawing/2014/main" id="{C1299C75-1AFE-4303-92BB-7F8A43ED5D87}"/>
              </a:ext>
            </a:extLst>
          </p:cNvPr>
          <p:cNvSpPr>
            <a:spLocks noGrp="1"/>
          </p:cNvSpPr>
          <p:nvPr>
            <p:ph sz="quarter" idx="1"/>
          </p:nvPr>
        </p:nvSpPr>
        <p:spPr/>
        <p:txBody>
          <a:bodyPr>
            <a:normAutofit/>
          </a:bodyPr>
          <a:lstStyle/>
          <a:p>
            <a:pPr marL="0" indent="0">
              <a:buNone/>
            </a:pPr>
            <a:endParaRPr lang="en-CA" altLang="ko-KR" dirty="0"/>
          </a:p>
          <a:p>
            <a:pPr marL="0" indent="0">
              <a:buNone/>
            </a:pPr>
            <a:r>
              <a:rPr lang="en-CA" dirty="0"/>
              <a:t>Today, speakers of English as a second or foreign language far outnumber those speak it as their mother tongue </a:t>
            </a:r>
            <a:r>
              <a:rPr lang="en-CA" dirty="0">
                <a:highlight>
                  <a:srgbClr val="FFFF00"/>
                </a:highlight>
              </a:rPr>
              <a:t>(Crystal, 2015).</a:t>
            </a:r>
          </a:p>
          <a:p>
            <a:pPr marL="0" indent="0">
              <a:buNone/>
            </a:pPr>
            <a:endParaRPr lang="en-CA" dirty="0"/>
          </a:p>
          <a:p>
            <a:pPr marL="0" indent="0">
              <a:buNone/>
            </a:pPr>
            <a:r>
              <a:rPr lang="en-CA" dirty="0"/>
              <a:t>In Korean high-school classrooms, students are rarely motivated </a:t>
            </a:r>
            <a:r>
              <a:rPr lang="en-CA" dirty="0">
                <a:highlight>
                  <a:srgbClr val="FFFF00"/>
                </a:highlight>
              </a:rPr>
              <a:t>(Lee, 2009). </a:t>
            </a:r>
          </a:p>
          <a:p>
            <a:endParaRPr lang="en-CA" dirty="0"/>
          </a:p>
          <a:p>
            <a:r>
              <a:rPr lang="en-CA" dirty="0"/>
              <a:t>Prove it!</a:t>
            </a:r>
          </a:p>
        </p:txBody>
      </p:sp>
    </p:spTree>
    <p:extLst>
      <p:ext uri="{BB962C8B-B14F-4D97-AF65-F5344CB8AC3E}">
        <p14:creationId xmlns:p14="http://schemas.microsoft.com/office/powerpoint/2010/main" val="3601133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2E089-7A5B-41E0-B711-AC8B6512336C}"/>
              </a:ext>
            </a:extLst>
          </p:cNvPr>
          <p:cNvSpPr>
            <a:spLocks noGrp="1"/>
          </p:cNvSpPr>
          <p:nvPr>
            <p:ph type="title"/>
          </p:nvPr>
        </p:nvSpPr>
        <p:spPr/>
        <p:txBody>
          <a:bodyPr/>
          <a:lstStyle/>
          <a:p>
            <a:r>
              <a:rPr lang="en-US" dirty="0"/>
              <a:t>Tips for easier referencing</a:t>
            </a:r>
            <a:endParaRPr lang="en-CA" dirty="0"/>
          </a:p>
        </p:txBody>
      </p:sp>
      <p:sp>
        <p:nvSpPr>
          <p:cNvPr id="3" name="Content Placeholder 2">
            <a:extLst>
              <a:ext uri="{FF2B5EF4-FFF2-40B4-BE49-F238E27FC236}">
                <a16:creationId xmlns:a16="http://schemas.microsoft.com/office/drawing/2014/main" id="{84D41105-54E7-4F2A-BF26-2517EF172BE5}"/>
              </a:ext>
            </a:extLst>
          </p:cNvPr>
          <p:cNvSpPr>
            <a:spLocks noGrp="1"/>
          </p:cNvSpPr>
          <p:nvPr>
            <p:ph sz="quarter" idx="1"/>
          </p:nvPr>
        </p:nvSpPr>
        <p:spPr/>
        <p:txBody>
          <a:bodyPr/>
          <a:lstStyle/>
          <a:p>
            <a:r>
              <a:rPr lang="en-US" dirty="0"/>
              <a:t>scholar.google.com  </a:t>
            </a:r>
            <a:r>
              <a:rPr lang="en-US" dirty="0">
                <a:sym typeface="Wingdings" panose="05000000000000000000" pitchFamily="2" charset="2"/>
              </a:rPr>
              <a:t>   </a:t>
            </a:r>
            <a:r>
              <a:rPr lang="en-US" sz="4400" dirty="0">
                <a:sym typeface="Wingdings" panose="05000000000000000000" pitchFamily="2" charset="2"/>
              </a:rPr>
              <a:t>”</a:t>
            </a:r>
            <a:r>
              <a:rPr lang="en-US" sz="4400" dirty="0"/>
              <a:t> </a:t>
            </a:r>
          </a:p>
          <a:p>
            <a:endParaRPr lang="en-US" dirty="0"/>
          </a:p>
          <a:p>
            <a:r>
              <a:rPr lang="en-US" dirty="0"/>
              <a:t>Hunting on scholar.google.com for other papers who have cited that paper and finding it in their reference section.</a:t>
            </a:r>
          </a:p>
          <a:p>
            <a:endParaRPr lang="en-US" dirty="0"/>
          </a:p>
          <a:p>
            <a:r>
              <a:rPr lang="en-US" dirty="0"/>
              <a:t>c</a:t>
            </a:r>
            <a:r>
              <a:rPr lang="en-CA" dirty="0"/>
              <a:t>rossref.org (</a:t>
            </a:r>
            <a:r>
              <a:rPr lang="en-CA" dirty="0" err="1"/>
              <a:t>doi</a:t>
            </a:r>
            <a:r>
              <a:rPr lang="en-CA" dirty="0"/>
              <a:t>)</a:t>
            </a:r>
          </a:p>
          <a:p>
            <a:endParaRPr lang="en-US" dirty="0"/>
          </a:p>
          <a:p>
            <a:r>
              <a:rPr lang="en-US" dirty="0"/>
              <a:t>Software: Mendeley, Endnote, </a:t>
            </a:r>
            <a:r>
              <a:rPr lang="en-US" dirty="0" err="1"/>
              <a:t>Refworks</a:t>
            </a:r>
            <a:r>
              <a:rPr lang="en-US" dirty="0"/>
              <a:t> etc. </a:t>
            </a:r>
          </a:p>
        </p:txBody>
      </p:sp>
    </p:spTree>
    <p:extLst>
      <p:ext uri="{BB962C8B-B14F-4D97-AF65-F5344CB8AC3E}">
        <p14:creationId xmlns:p14="http://schemas.microsoft.com/office/powerpoint/2010/main" val="326089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7BA28-B273-4047-BA4F-3D1AB7B69F4A}"/>
              </a:ext>
            </a:extLst>
          </p:cNvPr>
          <p:cNvSpPr>
            <a:spLocks noGrp="1"/>
          </p:cNvSpPr>
          <p:nvPr>
            <p:ph type="title"/>
          </p:nvPr>
        </p:nvSpPr>
        <p:spPr/>
        <p:txBody>
          <a:bodyPr/>
          <a:lstStyle/>
          <a:p>
            <a:r>
              <a:rPr lang="en-GB" dirty="0"/>
              <a:t>Additional details</a:t>
            </a:r>
          </a:p>
        </p:txBody>
      </p:sp>
      <p:sp>
        <p:nvSpPr>
          <p:cNvPr id="3" name="Content Placeholder 2">
            <a:extLst>
              <a:ext uri="{FF2B5EF4-FFF2-40B4-BE49-F238E27FC236}">
                <a16:creationId xmlns:a16="http://schemas.microsoft.com/office/drawing/2014/main" id="{8D9768FE-9E3D-4291-AE23-6A16FED5C081}"/>
              </a:ext>
            </a:extLst>
          </p:cNvPr>
          <p:cNvSpPr>
            <a:spLocks noGrp="1"/>
          </p:cNvSpPr>
          <p:nvPr>
            <p:ph sz="quarter" idx="1"/>
          </p:nvPr>
        </p:nvSpPr>
        <p:spPr/>
        <p:txBody>
          <a:bodyPr>
            <a:normAutofit fontScale="85000" lnSpcReduction="20000"/>
          </a:bodyPr>
          <a:lstStyle/>
          <a:p>
            <a:r>
              <a:rPr lang="en-GB" dirty="0"/>
              <a:t>In main text with 2 authors write it like this</a:t>
            </a:r>
          </a:p>
          <a:p>
            <a:pPr lvl="1"/>
            <a:r>
              <a:rPr lang="en-GB" dirty="0"/>
              <a:t>Author </a:t>
            </a:r>
            <a:r>
              <a:rPr lang="en-GB" b="1" dirty="0"/>
              <a:t>and</a:t>
            </a:r>
            <a:r>
              <a:rPr lang="en-GB" dirty="0"/>
              <a:t> Author (year) OR (author </a:t>
            </a:r>
            <a:r>
              <a:rPr lang="en-GB" b="1" dirty="0"/>
              <a:t>&amp;</a:t>
            </a:r>
            <a:r>
              <a:rPr lang="en-GB" dirty="0"/>
              <a:t> author, year)</a:t>
            </a:r>
          </a:p>
          <a:p>
            <a:pPr lvl="1"/>
            <a:endParaRPr lang="en-GB" dirty="0"/>
          </a:p>
          <a:p>
            <a:r>
              <a:rPr lang="en-GB" dirty="0"/>
              <a:t>Examples:</a:t>
            </a:r>
          </a:p>
          <a:p>
            <a:pPr lvl="1"/>
            <a:r>
              <a:rPr lang="en-GB" dirty="0"/>
              <a:t>Oh and Kim(2019) reported….</a:t>
            </a:r>
          </a:p>
          <a:p>
            <a:pPr lvl="1"/>
            <a:r>
              <a:rPr lang="en-GB" dirty="0"/>
              <a:t>Language teachers metacognition plays a key role in exemplary classroom practices (Lee &amp; Kim, 2020)</a:t>
            </a:r>
          </a:p>
          <a:p>
            <a:pPr lvl="1"/>
            <a:endParaRPr lang="en-GB" dirty="0"/>
          </a:p>
          <a:p>
            <a:r>
              <a:rPr lang="en-GB" dirty="0"/>
              <a:t>For more </a:t>
            </a:r>
            <a:r>
              <a:rPr lang="en-GB" altLang="ko-KR" dirty="0"/>
              <a:t>than 2 authors use the following</a:t>
            </a:r>
          </a:p>
          <a:p>
            <a:pPr lvl="1"/>
            <a:r>
              <a:rPr lang="en-GB" dirty="0"/>
              <a:t>First Author et al. </a:t>
            </a:r>
          </a:p>
          <a:p>
            <a:pPr lvl="1"/>
            <a:endParaRPr lang="en-GB" dirty="0"/>
          </a:p>
          <a:p>
            <a:r>
              <a:rPr lang="en-GB" dirty="0"/>
              <a:t>Example:</a:t>
            </a:r>
          </a:p>
          <a:p>
            <a:pPr lvl="1"/>
            <a:r>
              <a:rPr lang="en-GB" dirty="0"/>
              <a:t>Smith et al. (2022) found…</a:t>
            </a:r>
          </a:p>
          <a:p>
            <a:pPr lvl="1"/>
            <a:r>
              <a:rPr lang="en-GB" dirty="0"/>
              <a:t>Students must be persistent in their language learning efforts (Smith et al., 2022)</a:t>
            </a:r>
          </a:p>
        </p:txBody>
      </p:sp>
    </p:spTree>
    <p:extLst>
      <p:ext uri="{BB962C8B-B14F-4D97-AF65-F5344CB8AC3E}">
        <p14:creationId xmlns:p14="http://schemas.microsoft.com/office/powerpoint/2010/main" val="3136430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Referencing Detective activity</a:t>
            </a:r>
            <a:endParaRPr lang="ko-KR" alt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78344" y="2493169"/>
            <a:ext cx="1787312" cy="2758679"/>
          </a:xfrm>
        </p:spPr>
      </p:pic>
    </p:spTree>
    <p:extLst>
      <p:ext uri="{BB962C8B-B14F-4D97-AF65-F5344CB8AC3E}">
        <p14:creationId xmlns:p14="http://schemas.microsoft.com/office/powerpoint/2010/main" val="1573141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p:txBody>
          <a:bodyPr/>
          <a:lstStyle/>
          <a:p>
            <a:r>
              <a:rPr lang="en-US" dirty="0"/>
              <a:t>TROUBLESHOOTING</a:t>
            </a:r>
          </a:p>
        </p:txBody>
      </p:sp>
      <p:sp>
        <p:nvSpPr>
          <p:cNvPr id="2" name="제목 1"/>
          <p:cNvSpPr>
            <a:spLocks noGrp="1"/>
          </p:cNvSpPr>
          <p:nvPr>
            <p:ph type="ctrTitle"/>
          </p:nvPr>
        </p:nvSpPr>
        <p:spPr/>
        <p:txBody>
          <a:bodyPr/>
          <a:lstStyle/>
          <a:p>
            <a:r>
              <a:rPr lang="en-US" dirty="0"/>
              <a:t>REFERENCING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Questions… </a:t>
            </a:r>
          </a:p>
        </p:txBody>
      </p:sp>
      <p:sp>
        <p:nvSpPr>
          <p:cNvPr id="3" name="내용 개체 틀 2"/>
          <p:cNvSpPr>
            <a:spLocks noGrp="1"/>
          </p:cNvSpPr>
          <p:nvPr>
            <p:ph sz="quarter" idx="1"/>
          </p:nvPr>
        </p:nvSpPr>
        <p:spPr/>
        <p:txBody>
          <a:bodyPr/>
          <a:lstStyle/>
          <a:p>
            <a:pPr marL="0" indent="0">
              <a:buNone/>
            </a:pPr>
            <a:endParaRPr lang="en-US" dirty="0"/>
          </a:p>
          <a:p>
            <a:r>
              <a:rPr lang="en-US" dirty="0"/>
              <a:t>As cited in (name, as cited in…)</a:t>
            </a:r>
          </a:p>
          <a:p>
            <a:endParaRPr lang="en-US" dirty="0"/>
          </a:p>
          <a:p>
            <a:r>
              <a:rPr lang="en-US" dirty="0"/>
              <a:t>Referencing others references in your lit card</a:t>
            </a:r>
          </a:p>
          <a:p>
            <a:pPr marL="0" indent="0">
              <a:buNone/>
            </a:pPr>
            <a:endParaRPr lang="en-US" dirty="0"/>
          </a:p>
          <a:p>
            <a:r>
              <a:rPr lang="en-US" dirty="0"/>
              <a:t>Directly referencing… when and why do we directly reference?</a:t>
            </a:r>
          </a:p>
          <a:p>
            <a:pPr lvl="1"/>
            <a:r>
              <a:rPr lang="en-US" dirty="0"/>
              <a:t>It is almost always better to paraphrase unless you are providing a definition or key phrase from someone else’s work.</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03B1-FA6F-46DC-BACD-1FE7A742CEBF}"/>
              </a:ext>
            </a:extLst>
          </p:cNvPr>
          <p:cNvSpPr>
            <a:spLocks noGrp="1"/>
          </p:cNvSpPr>
          <p:nvPr>
            <p:ph type="title"/>
          </p:nvPr>
        </p:nvSpPr>
        <p:spPr/>
        <p:txBody>
          <a:bodyPr>
            <a:normAutofit fontScale="90000"/>
          </a:bodyPr>
          <a:lstStyle/>
          <a:p>
            <a:r>
              <a:rPr lang="en-US" dirty="0"/>
              <a:t>What do you do in the following situation?</a:t>
            </a:r>
            <a:endParaRPr lang="en-CA" dirty="0"/>
          </a:p>
        </p:txBody>
      </p:sp>
      <p:sp>
        <p:nvSpPr>
          <p:cNvPr id="3" name="Content Placeholder 2">
            <a:extLst>
              <a:ext uri="{FF2B5EF4-FFF2-40B4-BE49-F238E27FC236}">
                <a16:creationId xmlns:a16="http://schemas.microsoft.com/office/drawing/2014/main" id="{2D8D4801-E5EF-4C63-89A4-FBF01E499132}"/>
              </a:ext>
            </a:extLst>
          </p:cNvPr>
          <p:cNvSpPr>
            <a:spLocks noGrp="1"/>
          </p:cNvSpPr>
          <p:nvPr>
            <p:ph sz="quarter" idx="1"/>
          </p:nvPr>
        </p:nvSpPr>
        <p:spPr>
          <a:xfrm>
            <a:off x="838200" y="2971800"/>
            <a:ext cx="7772400" cy="2819400"/>
          </a:xfrm>
        </p:spPr>
        <p:txBody>
          <a:bodyPr/>
          <a:lstStyle/>
          <a:p>
            <a:pPr marL="0" indent="0" fontAlgn="base">
              <a:buNone/>
            </a:pPr>
            <a:r>
              <a:rPr lang="en-US" sz="2000" dirty="0">
                <a:highlight>
                  <a:srgbClr val="FFFF00"/>
                </a:highlight>
              </a:rPr>
              <a:t>Teacher educators are normally the people who make a significant contribution to “the total ecology of teacher education” (</a:t>
            </a:r>
            <a:r>
              <a:rPr lang="en-US" sz="2000" dirty="0" err="1">
                <a:highlight>
                  <a:srgbClr val="FFFF00"/>
                </a:highlight>
              </a:rPr>
              <a:t>Lunenberg</a:t>
            </a:r>
            <a:r>
              <a:rPr lang="en-US" sz="2000" dirty="0">
                <a:highlight>
                  <a:srgbClr val="FFFF00"/>
                </a:highlight>
              </a:rPr>
              <a:t>, Korthagen, &amp; </a:t>
            </a:r>
            <a:r>
              <a:rPr lang="en-US" sz="2000" dirty="0" err="1">
                <a:highlight>
                  <a:srgbClr val="FFFF00"/>
                </a:highlight>
              </a:rPr>
              <a:t>Swennen</a:t>
            </a:r>
            <a:r>
              <a:rPr lang="en-US" sz="2000" dirty="0">
                <a:highlight>
                  <a:srgbClr val="FFFF00"/>
                </a:highlight>
              </a:rPr>
              <a:t>, 2005, p. 588). </a:t>
            </a:r>
            <a:r>
              <a:rPr lang="en-US" sz="2000" dirty="0">
                <a:highlight>
                  <a:srgbClr val="00FFFF"/>
                </a:highlight>
              </a:rPr>
              <a:t>Their role may be described as that of a mediator who bridges the gap between top level policy makers  at the national and/or local domain and teachers as the grass roots who put the educational decisions into practice</a:t>
            </a:r>
            <a:r>
              <a:rPr lang="en-US" sz="2000" dirty="0"/>
              <a:t>. </a:t>
            </a:r>
            <a:r>
              <a:rPr lang="en-US" sz="2000" dirty="0">
                <a:highlight>
                  <a:srgbClr val="C0C0C0"/>
                </a:highlight>
              </a:rPr>
              <a:t>As a result, they need to meet the knowledge and performance standards set by political bodies (Bullough, 2001)</a:t>
            </a:r>
            <a:r>
              <a:rPr lang="en-US" sz="2000" dirty="0"/>
              <a:t> </a:t>
            </a:r>
            <a:r>
              <a:rPr lang="en-US" sz="2000" dirty="0">
                <a:highlight>
                  <a:srgbClr val="00FF00"/>
                </a:highlight>
              </a:rPr>
              <a:t>and demonstrate these standards in practice (</a:t>
            </a:r>
            <a:r>
              <a:rPr lang="en-US" sz="2000" dirty="0" err="1">
                <a:highlight>
                  <a:srgbClr val="00FF00"/>
                </a:highlight>
              </a:rPr>
              <a:t>Lunenberg</a:t>
            </a:r>
            <a:r>
              <a:rPr lang="en-US" sz="2000" dirty="0">
                <a:highlight>
                  <a:srgbClr val="00FF00"/>
                </a:highlight>
              </a:rPr>
              <a:t> et al., 2005). </a:t>
            </a:r>
            <a:endParaRPr lang="en-CA" dirty="0"/>
          </a:p>
        </p:txBody>
      </p:sp>
      <p:sp>
        <p:nvSpPr>
          <p:cNvPr id="4" name="Rectangle 3">
            <a:hlinkClick r:id="rId2" action="ppaction://hlinkfile"/>
            <a:extLst>
              <a:ext uri="{FF2B5EF4-FFF2-40B4-BE49-F238E27FC236}">
                <a16:creationId xmlns:a16="http://schemas.microsoft.com/office/drawing/2014/main" id="{0D4B25C5-B21B-4B02-B785-9D26D9F03831}"/>
              </a:ext>
            </a:extLst>
          </p:cNvPr>
          <p:cNvSpPr/>
          <p:nvPr/>
        </p:nvSpPr>
        <p:spPr>
          <a:xfrm>
            <a:off x="1104900" y="1981200"/>
            <a:ext cx="7391400" cy="738664"/>
          </a:xfrm>
          <a:prstGeom prst="rect">
            <a:avLst/>
          </a:prstGeom>
        </p:spPr>
        <p:txBody>
          <a:bodyPr wrap="square">
            <a:spAutoFit/>
          </a:bodyPr>
          <a:lstStyle/>
          <a:p>
            <a:r>
              <a:rPr lang="en-US" sz="1400" dirty="0" err="1">
                <a:solidFill>
                  <a:srgbClr val="2F5496"/>
                </a:solidFill>
                <a:latin typeface="Calibri Light" panose="020F0302020204030204" pitchFamily="34" charset="0"/>
              </a:rPr>
              <a:t>Moradkhani</a:t>
            </a:r>
            <a:r>
              <a:rPr lang="en-US" sz="1400" dirty="0">
                <a:solidFill>
                  <a:srgbClr val="2F5496"/>
                </a:solidFill>
                <a:latin typeface="Calibri Light" panose="020F0302020204030204" pitchFamily="34" charset="0"/>
              </a:rPr>
              <a:t>, S., Akbari, R., </a:t>
            </a:r>
            <a:r>
              <a:rPr lang="en-US" sz="1400" dirty="0" err="1">
                <a:solidFill>
                  <a:srgbClr val="2F5496"/>
                </a:solidFill>
                <a:latin typeface="Calibri Light" panose="020F0302020204030204" pitchFamily="34" charset="0"/>
              </a:rPr>
              <a:t>Ghafar</a:t>
            </a:r>
            <a:r>
              <a:rPr lang="en-US" sz="1400" dirty="0">
                <a:solidFill>
                  <a:srgbClr val="2F5496"/>
                </a:solidFill>
                <a:latin typeface="Calibri Light" panose="020F0302020204030204" pitchFamily="34" charset="0"/>
              </a:rPr>
              <a:t> Samar, R., &amp; </a:t>
            </a:r>
            <a:r>
              <a:rPr lang="en-US" sz="1400" dirty="0" err="1">
                <a:solidFill>
                  <a:srgbClr val="2F5496"/>
                </a:solidFill>
                <a:latin typeface="Calibri Light" panose="020F0302020204030204" pitchFamily="34" charset="0"/>
              </a:rPr>
              <a:t>Kiany</a:t>
            </a:r>
            <a:r>
              <a:rPr lang="en-US" sz="1400" dirty="0">
                <a:solidFill>
                  <a:srgbClr val="2F5496"/>
                </a:solidFill>
                <a:latin typeface="Calibri Light" panose="020F0302020204030204" pitchFamily="34" charset="0"/>
              </a:rPr>
              <a:t>, G. R. (2013). English language teacher educators’ pedagogical knowledge base: The macro and micro categories. </a:t>
            </a:r>
            <a:r>
              <a:rPr lang="en-US" sz="1400" i="1" dirty="0">
                <a:solidFill>
                  <a:srgbClr val="2F5496"/>
                </a:solidFill>
                <a:latin typeface="Calibri Light" panose="020F0302020204030204" pitchFamily="34" charset="0"/>
              </a:rPr>
              <a:t>Australian Journal of Teacher Education</a:t>
            </a:r>
            <a:r>
              <a:rPr lang="en-US" sz="1400" dirty="0">
                <a:solidFill>
                  <a:srgbClr val="2F5496"/>
                </a:solidFill>
                <a:latin typeface="Calibri Light" panose="020F0302020204030204" pitchFamily="34" charset="0"/>
              </a:rPr>
              <a:t>, </a:t>
            </a:r>
            <a:r>
              <a:rPr lang="en-US" sz="1400" i="1" dirty="0">
                <a:solidFill>
                  <a:srgbClr val="2F5496"/>
                </a:solidFill>
                <a:latin typeface="Calibri Light" panose="020F0302020204030204" pitchFamily="34" charset="0"/>
              </a:rPr>
              <a:t>38</a:t>
            </a:r>
            <a:r>
              <a:rPr lang="en-US" sz="1400" dirty="0">
                <a:solidFill>
                  <a:srgbClr val="2F5496"/>
                </a:solidFill>
                <a:latin typeface="Calibri Light" panose="020F0302020204030204" pitchFamily="34" charset="0"/>
              </a:rPr>
              <a:t>(10),123-141.  ( the following excerpt comes from page 123)</a:t>
            </a:r>
            <a:endParaRPr lang="en-CA" sz="1400" dirty="0"/>
          </a:p>
        </p:txBody>
      </p:sp>
    </p:spTree>
    <p:extLst>
      <p:ext uri="{BB962C8B-B14F-4D97-AF65-F5344CB8AC3E}">
        <p14:creationId xmlns:p14="http://schemas.microsoft.com/office/powerpoint/2010/main" val="3654130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04447-E4D3-4B19-A9A4-63693A6C4ECC}"/>
              </a:ext>
            </a:extLst>
          </p:cNvPr>
          <p:cNvSpPr>
            <a:spLocks noGrp="1"/>
          </p:cNvSpPr>
          <p:nvPr>
            <p:ph type="title"/>
          </p:nvPr>
        </p:nvSpPr>
        <p:spPr/>
        <p:txBody>
          <a:bodyPr/>
          <a:lstStyle/>
          <a:p>
            <a:r>
              <a:rPr lang="en-US" dirty="0"/>
              <a:t>Thinking time.. </a:t>
            </a:r>
            <a:endParaRPr lang="en-CA" dirty="0"/>
          </a:p>
        </p:txBody>
      </p:sp>
      <p:sp>
        <p:nvSpPr>
          <p:cNvPr id="3" name="Content Placeholder 2">
            <a:extLst>
              <a:ext uri="{FF2B5EF4-FFF2-40B4-BE49-F238E27FC236}">
                <a16:creationId xmlns:a16="http://schemas.microsoft.com/office/drawing/2014/main" id="{E33B2352-A15F-40CF-8492-06B145A2DAEA}"/>
              </a:ext>
            </a:extLst>
          </p:cNvPr>
          <p:cNvSpPr>
            <a:spLocks noGrp="1"/>
          </p:cNvSpPr>
          <p:nvPr>
            <p:ph sz="quarter" idx="1"/>
          </p:nvPr>
        </p:nvSpPr>
        <p:spPr>
          <a:xfrm>
            <a:off x="685800" y="3124200"/>
            <a:ext cx="7772400" cy="2819400"/>
          </a:xfrm>
        </p:spPr>
        <p:txBody>
          <a:bodyPr>
            <a:normAutofit/>
          </a:bodyPr>
          <a:lstStyle/>
          <a:p>
            <a:pPr marL="0" indent="0" fontAlgn="base">
              <a:buNone/>
            </a:pPr>
            <a:r>
              <a:rPr lang="en-US" sz="2000" dirty="0"/>
              <a:t>Learning to teach in the first year is thus a complex process for novice teachers to go through (</a:t>
            </a:r>
            <a:r>
              <a:rPr lang="en-US" sz="2000" dirty="0" err="1"/>
              <a:t>Bruckerhoff</a:t>
            </a:r>
            <a:r>
              <a:rPr lang="en-US" sz="2000" dirty="0"/>
              <a:t> &amp; Carlson, 1995; Featherstone, 1993; Solomon, Worthy &amp; Carter, 1993) because they are faced with specific challenges that must be addressed if they are not to abandon the profession after only a short period of time (</a:t>
            </a:r>
            <a:r>
              <a:rPr lang="en-US" sz="2000" dirty="0" err="1"/>
              <a:t>Varah</a:t>
            </a:r>
            <a:r>
              <a:rPr lang="en-US" sz="2000" dirty="0"/>
              <a:t>, </a:t>
            </a:r>
            <a:r>
              <a:rPr lang="en-US" sz="2000" dirty="0" err="1"/>
              <a:t>Theune</a:t>
            </a:r>
            <a:r>
              <a:rPr lang="en-US" sz="2000" dirty="0"/>
              <a:t>, &amp; Parker, 1986). It is important to ask how  second language teacher education programs could bridge this gap more effectively and thus better prepare novice teachers for the challenges they may face  in the first years teaching. </a:t>
            </a:r>
            <a:endParaRPr lang="en-CA" dirty="0"/>
          </a:p>
        </p:txBody>
      </p:sp>
      <p:sp>
        <p:nvSpPr>
          <p:cNvPr id="4" name="Rectangle 3">
            <a:extLst>
              <a:ext uri="{FF2B5EF4-FFF2-40B4-BE49-F238E27FC236}">
                <a16:creationId xmlns:a16="http://schemas.microsoft.com/office/drawing/2014/main" id="{D934D33A-E7C6-47C8-A1B1-2CD9A1CD8D39}"/>
              </a:ext>
            </a:extLst>
          </p:cNvPr>
          <p:cNvSpPr/>
          <p:nvPr/>
        </p:nvSpPr>
        <p:spPr>
          <a:xfrm>
            <a:off x="1066800" y="1981200"/>
            <a:ext cx="6934200" cy="738664"/>
          </a:xfrm>
          <a:prstGeom prst="rect">
            <a:avLst/>
          </a:prstGeom>
        </p:spPr>
        <p:txBody>
          <a:bodyPr wrap="square">
            <a:spAutoFit/>
          </a:bodyPr>
          <a:lstStyle/>
          <a:p>
            <a:r>
              <a:rPr lang="en-US" sz="1400" dirty="0">
                <a:solidFill>
                  <a:srgbClr val="2F5496"/>
                </a:solidFill>
                <a:latin typeface="Calibri Light" panose="020F0302020204030204" pitchFamily="34" charset="0"/>
              </a:rPr>
              <a:t>Farrell, T. S. (2015). Second language teacher education: A reality check. In </a:t>
            </a:r>
            <a:r>
              <a:rPr lang="en-US" sz="1400" i="1" dirty="0">
                <a:solidFill>
                  <a:srgbClr val="2F5496"/>
                </a:solidFill>
                <a:latin typeface="Calibri Light" panose="020F0302020204030204" pitchFamily="34" charset="0"/>
              </a:rPr>
              <a:t>International perspectives on English language teacher education</a:t>
            </a:r>
            <a:r>
              <a:rPr lang="en-US" sz="1400" dirty="0">
                <a:solidFill>
                  <a:srgbClr val="2F5496"/>
                </a:solidFill>
                <a:latin typeface="Calibri Light" panose="020F0302020204030204" pitchFamily="34" charset="0"/>
              </a:rPr>
              <a:t> (pp. 1-15). Palgrave Macmillan, London. ( the following excerpt comes from page 4)</a:t>
            </a:r>
            <a:endParaRPr lang="en-CA" sz="1400" dirty="0"/>
          </a:p>
        </p:txBody>
      </p:sp>
    </p:spTree>
    <p:extLst>
      <p:ext uri="{BB962C8B-B14F-4D97-AF65-F5344CB8AC3E}">
        <p14:creationId xmlns:p14="http://schemas.microsoft.com/office/powerpoint/2010/main" val="75140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Making a reference list</a:t>
            </a:r>
          </a:p>
        </p:txBody>
      </p:sp>
      <p:sp>
        <p:nvSpPr>
          <p:cNvPr id="3" name="내용 개체 틀 2"/>
          <p:cNvSpPr>
            <a:spLocks noGrp="1"/>
          </p:cNvSpPr>
          <p:nvPr>
            <p:ph sz="quarter" idx="1"/>
          </p:nvPr>
        </p:nvSpPr>
        <p:spPr>
          <a:xfrm>
            <a:off x="533400" y="1295400"/>
            <a:ext cx="7772400" cy="4572000"/>
          </a:xfrm>
        </p:spPr>
        <p:txBody>
          <a:bodyPr>
            <a:normAutofit fontScale="70000" lnSpcReduction="20000"/>
          </a:bodyPr>
          <a:lstStyle/>
          <a:p>
            <a:pPr>
              <a:buNone/>
            </a:pPr>
            <a:endParaRPr lang="en-US" b="1" dirty="0"/>
          </a:p>
          <a:p>
            <a:pPr>
              <a:buNone/>
            </a:pPr>
            <a:r>
              <a:rPr lang="en-US" b="1" dirty="0"/>
              <a:t>References </a:t>
            </a:r>
          </a:p>
          <a:p>
            <a:endParaRPr lang="en-US" i="1" dirty="0"/>
          </a:p>
          <a:p>
            <a:endParaRPr lang="en-US" dirty="0"/>
          </a:p>
          <a:p>
            <a:pPr>
              <a:buNone/>
            </a:pPr>
            <a:r>
              <a:rPr lang="en-US" dirty="0" err="1"/>
              <a:t>Bax</a:t>
            </a:r>
            <a:r>
              <a:rPr lang="en-US" dirty="0"/>
              <a:t>, S. (2003). The end of CLT: A context approach to language teaching. </a:t>
            </a:r>
            <a:r>
              <a:rPr lang="en-US" i="1" dirty="0"/>
              <a:t>ELT Journal, 57</a:t>
            </a:r>
            <a:r>
              <a:rPr lang="en-US" dirty="0"/>
              <a:t>(3), 278–287. </a:t>
            </a:r>
            <a:r>
              <a:rPr lang="en-US" dirty="0" err="1"/>
              <a:t>doi</a:t>
            </a:r>
            <a:r>
              <a:rPr lang="en-US" dirty="0"/>
              <a:t>: https://doi.org/10.1093/elt/57.3.278</a:t>
            </a:r>
          </a:p>
          <a:p>
            <a:pPr>
              <a:buNone/>
            </a:pPr>
            <a:endParaRPr lang="en-US" i="1" dirty="0"/>
          </a:p>
          <a:p>
            <a:pPr>
              <a:buNone/>
            </a:pPr>
            <a:r>
              <a:rPr lang="en-US" dirty="0"/>
              <a:t>Brown, H. D. (2007). </a:t>
            </a:r>
            <a:r>
              <a:rPr lang="en-US" i="1" dirty="0"/>
              <a:t>Principles of language learning and teaching </a:t>
            </a:r>
            <a:r>
              <a:rPr lang="en-US" dirty="0"/>
              <a:t>(5th ed.). Pearson-Longman. </a:t>
            </a:r>
          </a:p>
          <a:p>
            <a:pPr>
              <a:buNone/>
            </a:pPr>
            <a:endParaRPr lang="en-US" i="1" dirty="0"/>
          </a:p>
          <a:p>
            <a:pPr>
              <a:buNone/>
            </a:pPr>
            <a:r>
              <a:rPr lang="en-US" dirty="0"/>
              <a:t>Choi, I. C. (2008). The impact of EFL testing on EFL education in Korea. </a:t>
            </a:r>
            <a:r>
              <a:rPr lang="en-US" i="1" dirty="0"/>
              <a:t>Language Testing, 25</a:t>
            </a:r>
            <a:r>
              <a:rPr lang="en-US" dirty="0"/>
              <a:t>(1), 39-62. </a:t>
            </a:r>
            <a:r>
              <a:rPr lang="en-US" dirty="0" err="1"/>
              <a:t>doi</a:t>
            </a:r>
            <a:r>
              <a:rPr lang="en-US" dirty="0"/>
              <a:t>: 10.1177/0265532207083744 </a:t>
            </a:r>
          </a:p>
          <a:p>
            <a:pPr>
              <a:buNone/>
            </a:pPr>
            <a:endParaRPr lang="en-US" i="1" dirty="0"/>
          </a:p>
          <a:p>
            <a:pPr>
              <a:buNone/>
            </a:pPr>
            <a:r>
              <a:rPr lang="en-US" dirty="0"/>
              <a:t>Knight, P. (2007). The development of EFL methodology. In C. </a:t>
            </a:r>
            <a:r>
              <a:rPr lang="en-US" dirty="0" err="1"/>
              <a:t>Candlin</a:t>
            </a:r>
            <a:r>
              <a:rPr lang="en-US" dirty="0"/>
              <a:t>. &amp; N. Mercer (Eds.), </a:t>
            </a:r>
            <a:r>
              <a:rPr lang="en-US" i="1" dirty="0"/>
              <a:t>English language teaching in its social contexts </a:t>
            </a:r>
            <a:r>
              <a:rPr lang="en-US" dirty="0"/>
              <a:t>(pp. 147-166). Routledge.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Making a reference list</a:t>
            </a:r>
          </a:p>
        </p:txBody>
      </p:sp>
      <p:sp>
        <p:nvSpPr>
          <p:cNvPr id="3" name="내용 개체 틀 2"/>
          <p:cNvSpPr>
            <a:spLocks noGrp="1"/>
          </p:cNvSpPr>
          <p:nvPr>
            <p:ph sz="quarter" idx="1"/>
          </p:nvPr>
        </p:nvSpPr>
        <p:spPr>
          <a:xfrm>
            <a:off x="533400" y="1295400"/>
            <a:ext cx="7772400" cy="4572000"/>
          </a:xfrm>
        </p:spPr>
        <p:txBody>
          <a:bodyPr>
            <a:normAutofit fontScale="77500" lnSpcReduction="20000"/>
          </a:bodyPr>
          <a:lstStyle/>
          <a:p>
            <a:pPr>
              <a:buNone/>
            </a:pPr>
            <a:endParaRPr lang="en-US" b="1" dirty="0"/>
          </a:p>
          <a:p>
            <a:pPr>
              <a:buNone/>
            </a:pPr>
            <a:r>
              <a:rPr lang="en-US" b="1" dirty="0"/>
              <a:t>Reference Detective (Find the mistakes or missing information)</a:t>
            </a:r>
          </a:p>
          <a:p>
            <a:endParaRPr lang="en-US" i="1" dirty="0"/>
          </a:p>
          <a:p>
            <a:endParaRPr lang="en-US" dirty="0"/>
          </a:p>
          <a:p>
            <a:pPr>
              <a:buNone/>
            </a:pPr>
            <a:r>
              <a:rPr lang="en-US" dirty="0" err="1"/>
              <a:t>Bax</a:t>
            </a:r>
            <a:r>
              <a:rPr lang="en-US" dirty="0"/>
              <a:t>, S (2003)The end of CLT: A context approach to language teaching. </a:t>
            </a:r>
            <a:r>
              <a:rPr lang="en-US" i="1" dirty="0"/>
              <a:t>ELT Journal, 57</a:t>
            </a:r>
            <a:r>
              <a:rPr lang="en-US" dirty="0"/>
              <a:t>, </a:t>
            </a:r>
            <a:r>
              <a:rPr lang="en-US" i="1" dirty="0"/>
              <a:t>278–287</a:t>
            </a:r>
            <a:r>
              <a:rPr lang="en-US" dirty="0"/>
              <a:t>. </a:t>
            </a:r>
            <a:r>
              <a:rPr lang="en-US" dirty="0" err="1"/>
              <a:t>doi</a:t>
            </a:r>
            <a:r>
              <a:rPr lang="en-US" dirty="0"/>
              <a:t>: https://doi.org/10.1093/elt/57.3.278</a:t>
            </a:r>
          </a:p>
          <a:p>
            <a:pPr>
              <a:buNone/>
            </a:pPr>
            <a:endParaRPr lang="en-US" i="1" dirty="0"/>
          </a:p>
          <a:p>
            <a:pPr>
              <a:buNone/>
            </a:pPr>
            <a:r>
              <a:rPr lang="en-US" dirty="0"/>
              <a:t>Brown, H. D. (2007). </a:t>
            </a:r>
            <a:r>
              <a:rPr lang="en-US" i="1" dirty="0"/>
              <a:t>Principles of Language Learning and Teaching (5th ed.). New York, NY: </a:t>
            </a:r>
            <a:r>
              <a:rPr lang="en-US" dirty="0"/>
              <a:t>Pearson-Longman. </a:t>
            </a:r>
          </a:p>
          <a:p>
            <a:pPr>
              <a:buNone/>
            </a:pPr>
            <a:endParaRPr lang="en-US" i="1" dirty="0"/>
          </a:p>
          <a:p>
            <a:pPr>
              <a:buNone/>
            </a:pPr>
            <a:r>
              <a:rPr lang="en-US" dirty="0"/>
              <a:t>Choi, I.C. (2008). The impact of EFL testing on EFL education in Korea. </a:t>
            </a:r>
            <a:r>
              <a:rPr lang="en-US" i="1" dirty="0"/>
              <a:t>Language testing 25</a:t>
            </a:r>
            <a:r>
              <a:rPr lang="en-US" dirty="0"/>
              <a:t>(1), 39. </a:t>
            </a:r>
            <a:r>
              <a:rPr lang="en-US" dirty="0" err="1"/>
              <a:t>doi</a:t>
            </a:r>
            <a:r>
              <a:rPr lang="en-US" dirty="0"/>
              <a:t>: 10.1177/0265532207083744 </a:t>
            </a:r>
          </a:p>
          <a:p>
            <a:pPr>
              <a:buNone/>
            </a:pPr>
            <a:endParaRPr lang="en-US" i="1" dirty="0"/>
          </a:p>
          <a:p>
            <a:pPr>
              <a:buNone/>
            </a:pPr>
            <a:r>
              <a:rPr lang="en-US" dirty="0"/>
              <a:t>Knight, P. (2007). </a:t>
            </a:r>
            <a:r>
              <a:rPr lang="en-US" i="1" dirty="0"/>
              <a:t>The development of EFL methodology</a:t>
            </a:r>
            <a:r>
              <a:rPr lang="en-US" dirty="0"/>
              <a:t>. In </a:t>
            </a:r>
            <a:r>
              <a:rPr lang="en-US" dirty="0" err="1"/>
              <a:t>Candlin</a:t>
            </a:r>
            <a:r>
              <a:rPr lang="en-US" dirty="0"/>
              <a:t>, C. and Mercer, N. (eds.), </a:t>
            </a:r>
            <a:r>
              <a:rPr lang="en-US" i="1" dirty="0"/>
              <a:t>English language teaching in its social contexts </a:t>
            </a:r>
            <a:r>
              <a:rPr lang="en-US" dirty="0"/>
              <a:t>(pp. 147-166). Routledge</a:t>
            </a:r>
          </a:p>
          <a:p>
            <a:pPr>
              <a:buNone/>
            </a:pPr>
            <a:endParaRPr lang="en-US" dirty="0"/>
          </a:p>
        </p:txBody>
      </p:sp>
    </p:spTree>
    <p:extLst>
      <p:ext uri="{BB962C8B-B14F-4D97-AF65-F5344CB8AC3E}">
        <p14:creationId xmlns:p14="http://schemas.microsoft.com/office/powerpoint/2010/main" val="331791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plagiarism</a:t>
            </a:r>
          </a:p>
        </p:txBody>
      </p:sp>
      <p:sp>
        <p:nvSpPr>
          <p:cNvPr id="3" name="Content Placeholder 2"/>
          <p:cNvSpPr>
            <a:spLocks noGrp="1"/>
          </p:cNvSpPr>
          <p:nvPr>
            <p:ph idx="1"/>
          </p:nvPr>
        </p:nvSpPr>
        <p:spPr/>
        <p:txBody>
          <a:bodyPr/>
          <a:lstStyle/>
          <a:p>
            <a:endParaRPr lang="en-CA" dirty="0"/>
          </a:p>
          <a:p>
            <a:endParaRPr lang="en-CA" dirty="0"/>
          </a:p>
          <a:p>
            <a:r>
              <a:rPr lang="en-CA" dirty="0"/>
              <a:t>Passing off someone else’s work as your own whether deliberate or not.</a:t>
            </a:r>
          </a:p>
          <a:p>
            <a:endParaRPr lang="en-CA" dirty="0"/>
          </a:p>
          <a:p>
            <a:pPr lvl="1"/>
            <a:r>
              <a:rPr lang="en-CA" dirty="0"/>
              <a:t>Copy and paste</a:t>
            </a:r>
          </a:p>
          <a:p>
            <a:pPr lvl="1"/>
            <a:r>
              <a:rPr lang="en-CA" dirty="0"/>
              <a:t>Paraphrasing their words but not referencing them</a:t>
            </a:r>
          </a:p>
          <a:p>
            <a:pPr lvl="1"/>
            <a:r>
              <a:rPr lang="en-CA" dirty="0"/>
              <a:t>Using tables or graphics without reference </a:t>
            </a:r>
          </a:p>
          <a:p>
            <a:pPr lvl="1"/>
            <a:r>
              <a:rPr lang="en-CA" dirty="0"/>
              <a:t>Submitting someone else’s work</a:t>
            </a:r>
          </a:p>
        </p:txBody>
      </p:sp>
    </p:spTree>
    <p:extLst>
      <p:ext uri="{BB962C8B-B14F-4D97-AF65-F5344CB8AC3E}">
        <p14:creationId xmlns:p14="http://schemas.microsoft.com/office/powerpoint/2010/main" val="2824227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14400" y="731118"/>
            <a:ext cx="5375910" cy="686519"/>
          </a:xfrm>
        </p:spPr>
        <p:txBody>
          <a:bodyPr>
            <a:normAutofit fontScale="90000"/>
          </a:bodyPr>
          <a:lstStyle/>
          <a:p>
            <a:r>
              <a:rPr lang="en-US" dirty="0"/>
              <a:t>How to get citation information</a:t>
            </a:r>
          </a:p>
        </p:txBody>
      </p:sp>
      <p:sp>
        <p:nvSpPr>
          <p:cNvPr id="3" name="내용 개체 틀 2"/>
          <p:cNvSpPr>
            <a:spLocks noGrp="1"/>
          </p:cNvSpPr>
          <p:nvPr>
            <p:ph sz="quarter" idx="1"/>
          </p:nvPr>
        </p:nvSpPr>
        <p:spPr>
          <a:xfrm>
            <a:off x="838200" y="2057400"/>
            <a:ext cx="3505200" cy="4572000"/>
          </a:xfrm>
        </p:spPr>
        <p:txBody>
          <a:bodyPr/>
          <a:lstStyle/>
          <a:p>
            <a:endParaRPr lang="en-US" sz="2000" dirty="0">
              <a:hlinkClick r:id="rId2"/>
            </a:endParaRPr>
          </a:p>
          <a:p>
            <a:r>
              <a:rPr lang="en-US" sz="2000" dirty="0">
                <a:hlinkClick r:id="rId3"/>
              </a:rPr>
              <a:t>https://scholar.google.com</a:t>
            </a:r>
            <a:endParaRPr lang="en-US" sz="2000" dirty="0"/>
          </a:p>
          <a:p>
            <a:endParaRPr lang="en-US" sz="2000" dirty="0"/>
          </a:p>
          <a:p>
            <a:r>
              <a:rPr lang="en-US" sz="2000" dirty="0">
                <a:hlinkClick r:id="rId4"/>
              </a:rPr>
              <a:t>https://academic.naver.com/</a:t>
            </a:r>
            <a:endParaRPr lang="en-US" sz="2000" dirty="0"/>
          </a:p>
          <a:p>
            <a:pPr>
              <a:buNone/>
            </a:pPr>
            <a:endParaRPr lang="en-US" sz="2000" dirty="0"/>
          </a:p>
          <a:p>
            <a:r>
              <a:rPr lang="en-US" sz="2000" dirty="0">
                <a:hlinkClick r:id="rId5"/>
              </a:rPr>
              <a:t>https://www.crossref.org/</a:t>
            </a:r>
            <a:endParaRPr lang="en-US" sz="2000" dirty="0"/>
          </a:p>
          <a:p>
            <a:endParaRPr lang="en-US" dirty="0"/>
          </a:p>
        </p:txBody>
      </p:sp>
      <p:pic>
        <p:nvPicPr>
          <p:cNvPr id="2050" name="Picture 2" descr="Citation Feature in Google Scholar - APA 7th Edition Style Guide -  LibGuides at National Institute of Education">
            <a:extLst>
              <a:ext uri="{FF2B5EF4-FFF2-40B4-BE49-F238E27FC236}">
                <a16:creationId xmlns:a16="http://schemas.microsoft.com/office/drawing/2014/main" id="{B7F90D0D-E09D-4709-87F2-7EC86BEDA8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4182" y="1996125"/>
            <a:ext cx="4598876" cy="2865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C2769-048D-4056-A40F-507D994397E3}"/>
              </a:ext>
            </a:extLst>
          </p:cNvPr>
          <p:cNvSpPr>
            <a:spLocks noGrp="1"/>
          </p:cNvSpPr>
          <p:nvPr>
            <p:ph type="title"/>
          </p:nvPr>
        </p:nvSpPr>
        <p:spPr/>
        <p:txBody>
          <a:bodyPr/>
          <a:lstStyle/>
          <a:p>
            <a:r>
              <a:rPr lang="en-US" dirty="0"/>
              <a:t>Using Excel to order alphabetically</a:t>
            </a:r>
            <a:endParaRPr lang="en-GB" dirty="0"/>
          </a:p>
        </p:txBody>
      </p:sp>
      <p:sp>
        <p:nvSpPr>
          <p:cNvPr id="3" name="Content Placeholder 2">
            <a:extLst>
              <a:ext uri="{FF2B5EF4-FFF2-40B4-BE49-F238E27FC236}">
                <a16:creationId xmlns:a16="http://schemas.microsoft.com/office/drawing/2014/main" id="{8703E201-34E5-447E-BC22-94DD2490C7AF}"/>
              </a:ext>
            </a:extLst>
          </p:cNvPr>
          <p:cNvSpPr>
            <a:spLocks noGrp="1"/>
          </p:cNvSpPr>
          <p:nvPr>
            <p:ph sz="quarter" idx="1"/>
          </p:nvPr>
        </p:nvSpPr>
        <p:spPr>
          <a:xfrm>
            <a:off x="914400" y="1447800"/>
            <a:ext cx="3352800" cy="4572000"/>
          </a:xfrm>
        </p:spPr>
        <p:txBody>
          <a:bodyPr/>
          <a:lstStyle/>
          <a:p>
            <a:endParaRPr lang="en-US" dirty="0"/>
          </a:p>
          <a:p>
            <a:endParaRPr lang="en-GB" dirty="0"/>
          </a:p>
          <a:p>
            <a:r>
              <a:rPr lang="en-GB" dirty="0"/>
              <a:t>Copy and paste all references in any order to Excel spreadsheet</a:t>
            </a:r>
          </a:p>
          <a:p>
            <a:endParaRPr lang="en-GB" dirty="0"/>
          </a:p>
          <a:p>
            <a:r>
              <a:rPr lang="en-GB" dirty="0"/>
              <a:t>Click the Sort &amp; Filter button</a:t>
            </a:r>
          </a:p>
          <a:p>
            <a:endParaRPr lang="en-GB" dirty="0"/>
          </a:p>
          <a:p>
            <a:r>
              <a:rPr lang="en-GB" dirty="0"/>
              <a:t>Click Sort A to Z</a:t>
            </a:r>
          </a:p>
        </p:txBody>
      </p:sp>
      <p:pic>
        <p:nvPicPr>
          <p:cNvPr id="5" name="Picture 4">
            <a:extLst>
              <a:ext uri="{FF2B5EF4-FFF2-40B4-BE49-F238E27FC236}">
                <a16:creationId xmlns:a16="http://schemas.microsoft.com/office/drawing/2014/main" id="{F0749281-DCC9-4BD2-AB01-D3416FFDBFE6}"/>
              </a:ext>
            </a:extLst>
          </p:cNvPr>
          <p:cNvPicPr>
            <a:picLocks noChangeAspect="1"/>
          </p:cNvPicPr>
          <p:nvPr/>
        </p:nvPicPr>
        <p:blipFill rotWithShape="1">
          <a:blip r:embed="rId2"/>
          <a:srcRect b="7317"/>
          <a:stretch/>
        </p:blipFill>
        <p:spPr>
          <a:xfrm>
            <a:off x="4264891" y="2509982"/>
            <a:ext cx="4559645" cy="2895600"/>
          </a:xfrm>
          <a:prstGeom prst="rect">
            <a:avLst/>
          </a:prstGeom>
        </p:spPr>
      </p:pic>
    </p:spTree>
    <p:extLst>
      <p:ext uri="{BB962C8B-B14F-4D97-AF65-F5344CB8AC3E}">
        <p14:creationId xmlns:p14="http://schemas.microsoft.com/office/powerpoint/2010/main" val="1282409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C21B-BDE2-444A-ABDD-870B3FBEDBAA}"/>
              </a:ext>
            </a:extLst>
          </p:cNvPr>
          <p:cNvSpPr>
            <a:spLocks noGrp="1"/>
          </p:cNvSpPr>
          <p:nvPr>
            <p:ph type="title"/>
          </p:nvPr>
        </p:nvSpPr>
        <p:spPr/>
        <p:txBody>
          <a:bodyPr/>
          <a:lstStyle/>
          <a:p>
            <a:r>
              <a:rPr lang="en-US" dirty="0"/>
              <a:t>Check reference formatting</a:t>
            </a:r>
            <a:endParaRPr lang="en-GB" dirty="0"/>
          </a:p>
        </p:txBody>
      </p:sp>
      <p:sp>
        <p:nvSpPr>
          <p:cNvPr id="3" name="Content Placeholder 2">
            <a:extLst>
              <a:ext uri="{FF2B5EF4-FFF2-40B4-BE49-F238E27FC236}">
                <a16:creationId xmlns:a16="http://schemas.microsoft.com/office/drawing/2014/main" id="{C2E4435D-02A5-49AF-B0B5-D19999256A49}"/>
              </a:ext>
            </a:extLst>
          </p:cNvPr>
          <p:cNvSpPr>
            <a:spLocks noGrp="1"/>
          </p:cNvSpPr>
          <p:nvPr>
            <p:ph sz="quarter" idx="1"/>
          </p:nvPr>
        </p:nvSpPr>
        <p:spPr/>
        <p:txBody>
          <a:bodyPr/>
          <a:lstStyle/>
          <a:p>
            <a:endParaRPr lang="en-US" dirty="0"/>
          </a:p>
          <a:p>
            <a:endParaRPr lang="en-GB" dirty="0"/>
          </a:p>
          <a:p>
            <a:r>
              <a:rPr lang="en-GB" dirty="0"/>
              <a:t>Reciteworks.com</a:t>
            </a:r>
          </a:p>
        </p:txBody>
      </p:sp>
      <p:pic>
        <p:nvPicPr>
          <p:cNvPr id="1026" name="Picture 2" descr="Product Tour: Explore the Recite Reference Checking Service">
            <a:extLst>
              <a:ext uri="{FF2B5EF4-FFF2-40B4-BE49-F238E27FC236}">
                <a16:creationId xmlns:a16="http://schemas.microsoft.com/office/drawing/2014/main" id="{2C209E42-51DC-4225-A5DF-56570A933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429000"/>
            <a:ext cx="3914775"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873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Today’s Task</a:t>
            </a:r>
            <a:endParaRPr lang="ko-KR" altLang="en-US" dirty="0"/>
          </a:p>
        </p:txBody>
      </p:sp>
      <p:sp>
        <p:nvSpPr>
          <p:cNvPr id="3" name="내용 개체 틀 2"/>
          <p:cNvSpPr>
            <a:spLocks noGrp="1"/>
          </p:cNvSpPr>
          <p:nvPr>
            <p:ph sz="quarter" idx="1"/>
          </p:nvPr>
        </p:nvSpPr>
        <p:spPr/>
        <p:txBody>
          <a:bodyPr/>
          <a:lstStyle/>
          <a:p>
            <a:endParaRPr lang="en-US" altLang="ko-KR" dirty="0"/>
          </a:p>
          <a:p>
            <a:endParaRPr lang="en-US" altLang="ko-KR" dirty="0"/>
          </a:p>
          <a:p>
            <a:r>
              <a:rPr lang="en-US" altLang="ko-KR" dirty="0"/>
              <a:t>2 articles</a:t>
            </a:r>
          </a:p>
          <a:p>
            <a:endParaRPr lang="en-US" altLang="ko-KR" dirty="0"/>
          </a:p>
          <a:p>
            <a:r>
              <a:rPr lang="en-US" altLang="ko-KR" dirty="0"/>
              <a:t>References</a:t>
            </a:r>
          </a:p>
          <a:p>
            <a:endParaRPr lang="en-US" altLang="ko-KR" dirty="0"/>
          </a:p>
          <a:p>
            <a:endParaRPr lang="ko-KR" altLang="en-US" dirty="0"/>
          </a:p>
        </p:txBody>
      </p:sp>
    </p:spTree>
    <p:extLst>
      <p:ext uri="{BB962C8B-B14F-4D97-AF65-F5344CB8AC3E}">
        <p14:creationId xmlns:p14="http://schemas.microsoft.com/office/powerpoint/2010/main" val="1627094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GAME</a:t>
            </a:r>
            <a:endParaRPr lang="ko-KR" altLang="en-US" dirty="0"/>
          </a:p>
        </p:txBody>
      </p:sp>
      <p:sp>
        <p:nvSpPr>
          <p:cNvPr id="3" name="내용 개체 틀 2"/>
          <p:cNvSpPr>
            <a:spLocks noGrp="1"/>
          </p:cNvSpPr>
          <p:nvPr>
            <p:ph sz="quarter" idx="1"/>
          </p:nvPr>
        </p:nvSpPr>
        <p:spPr/>
        <p:txBody>
          <a:bodyPr/>
          <a:lstStyle/>
          <a:p>
            <a:endParaRPr lang="en-US" altLang="ko-KR" dirty="0"/>
          </a:p>
          <a:p>
            <a:endParaRPr lang="en-US" altLang="ko-KR" dirty="0"/>
          </a:p>
          <a:p>
            <a:r>
              <a:rPr lang="en-US" altLang="ko-KR" dirty="0"/>
              <a:t>Write and Reference Game</a:t>
            </a:r>
          </a:p>
          <a:p>
            <a:endParaRPr lang="en-US" altLang="ko-KR" dirty="0"/>
          </a:p>
          <a:p>
            <a:r>
              <a:rPr lang="en-US" altLang="ko-KR" dirty="0"/>
              <a:t>Who ? ( What researcher?)</a:t>
            </a:r>
          </a:p>
          <a:p>
            <a:r>
              <a:rPr lang="en-US" altLang="ko-KR" dirty="0"/>
              <a:t>Investigated what? (topic area?)</a:t>
            </a:r>
          </a:p>
          <a:p>
            <a:r>
              <a:rPr lang="en-US" altLang="ko-KR" dirty="0"/>
              <a:t>With who? (participants?)</a:t>
            </a:r>
          </a:p>
          <a:p>
            <a:r>
              <a:rPr lang="en-US" altLang="ko-KR" dirty="0"/>
              <a:t>Where (context of the study?)</a:t>
            </a:r>
          </a:p>
          <a:p>
            <a:r>
              <a:rPr lang="en-US" altLang="ko-KR" dirty="0"/>
              <a:t>What did they find? (summary of findings)</a:t>
            </a:r>
            <a:endParaRPr lang="ko-KR" altLang="en-US" dirty="0"/>
          </a:p>
        </p:txBody>
      </p:sp>
    </p:spTree>
    <p:extLst>
      <p:ext uri="{BB962C8B-B14F-4D97-AF65-F5344CB8AC3E}">
        <p14:creationId xmlns:p14="http://schemas.microsoft.com/office/powerpoint/2010/main" val="3877452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Abstract Summary</a:t>
            </a:r>
            <a:endParaRPr lang="ko-KR" altLang="en-US" dirty="0"/>
          </a:p>
        </p:txBody>
      </p:sp>
      <p:sp>
        <p:nvSpPr>
          <p:cNvPr id="3" name="내용 개체 틀 2"/>
          <p:cNvSpPr>
            <a:spLocks noGrp="1"/>
          </p:cNvSpPr>
          <p:nvPr>
            <p:ph sz="quarter" idx="1"/>
          </p:nvPr>
        </p:nvSpPr>
        <p:spPr/>
        <p:txBody>
          <a:bodyPr/>
          <a:lstStyle/>
          <a:p>
            <a:r>
              <a:rPr lang="en-US" altLang="ko-KR" dirty="0"/>
              <a:t>Whitehead &amp; Hiver (2016) investigated the effects of high-stakes testing washback on the teaching practices of public school secondary teachers in South Korea. Twenty in-service teachers were interviewed and additional classroom observation was conducted over the course of 3 months. It was found that teachers focused primarily on the teaching of reading and test taking strategies, and neglected a focus on productive skills stemming from the narrow receptive objectives of the Korean SAT. </a:t>
            </a:r>
            <a:endParaRPr lang="ko-KR" altLang="en-US" dirty="0"/>
          </a:p>
        </p:txBody>
      </p:sp>
    </p:spTree>
    <p:extLst>
      <p:ext uri="{BB962C8B-B14F-4D97-AF65-F5344CB8AC3E}">
        <p14:creationId xmlns:p14="http://schemas.microsoft.com/office/powerpoint/2010/main" val="2476069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When to reference</a:t>
            </a:r>
            <a:endParaRPr lang="ko-KR" altLang="en-US" dirty="0"/>
          </a:p>
        </p:txBody>
      </p:sp>
      <p:sp>
        <p:nvSpPr>
          <p:cNvPr id="3" name="Content Placeholder 2"/>
          <p:cNvSpPr>
            <a:spLocks noGrp="1"/>
          </p:cNvSpPr>
          <p:nvPr>
            <p:ph idx="1"/>
          </p:nvPr>
        </p:nvSpPr>
        <p:spPr/>
        <p:txBody>
          <a:bodyPr/>
          <a:lstStyle/>
          <a:p>
            <a:endParaRPr lang="en-US" altLang="ko-KR" dirty="0"/>
          </a:p>
          <a:p>
            <a:endParaRPr lang="en-US" altLang="ko-KR" dirty="0"/>
          </a:p>
          <a:p>
            <a:r>
              <a:rPr lang="en-US" altLang="ko-KR" dirty="0"/>
              <a:t>When you copy something directly</a:t>
            </a:r>
          </a:p>
          <a:p>
            <a:r>
              <a:rPr lang="en-US" altLang="ko-KR" dirty="0"/>
              <a:t>When you have not written it yourself </a:t>
            </a:r>
          </a:p>
          <a:p>
            <a:r>
              <a:rPr lang="en-US" altLang="ko-KR" dirty="0"/>
              <a:t>When you are borrowing someone else’s idea. </a:t>
            </a:r>
          </a:p>
          <a:p>
            <a:r>
              <a:rPr lang="en-US" altLang="ko-KR" dirty="0"/>
              <a:t>When you want to add proof for the statement you are making. </a:t>
            </a:r>
          </a:p>
          <a:p>
            <a:r>
              <a:rPr lang="en-US" altLang="ko-KR" dirty="0"/>
              <a:t>When you want to provide examples</a:t>
            </a:r>
          </a:p>
        </p:txBody>
      </p:sp>
    </p:spTree>
    <p:extLst>
      <p:ext uri="{BB962C8B-B14F-4D97-AF65-F5344CB8AC3E}">
        <p14:creationId xmlns:p14="http://schemas.microsoft.com/office/powerpoint/2010/main" val="421874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4EB22-15E6-7D71-6821-55A6502E3169}"/>
              </a:ext>
            </a:extLst>
          </p:cNvPr>
          <p:cNvSpPr>
            <a:spLocks noGrp="1"/>
          </p:cNvSpPr>
          <p:nvPr>
            <p:ph type="title"/>
          </p:nvPr>
        </p:nvSpPr>
        <p:spPr/>
        <p:txBody>
          <a:bodyPr/>
          <a:lstStyle/>
          <a:p>
            <a:r>
              <a:rPr lang="en-US" dirty="0"/>
              <a:t>Samples</a:t>
            </a:r>
            <a:endParaRPr lang="en-GB" dirty="0"/>
          </a:p>
        </p:txBody>
      </p:sp>
      <p:sp>
        <p:nvSpPr>
          <p:cNvPr id="3" name="Content Placeholder 2">
            <a:extLst>
              <a:ext uri="{FF2B5EF4-FFF2-40B4-BE49-F238E27FC236}">
                <a16:creationId xmlns:a16="http://schemas.microsoft.com/office/drawing/2014/main" id="{5D6C28CA-A6F4-982C-8701-CE0CD01D7997}"/>
              </a:ext>
            </a:extLst>
          </p:cNvPr>
          <p:cNvSpPr>
            <a:spLocks noGrp="1"/>
          </p:cNvSpPr>
          <p:nvPr>
            <p:ph sz="quarter" idx="1"/>
          </p:nvPr>
        </p:nvSpPr>
        <p:spPr/>
        <p:txBody>
          <a:bodyPr>
            <a:normAutofit fontScale="92500" lnSpcReduction="10000"/>
          </a:bodyPr>
          <a:lstStyle/>
          <a:p>
            <a:pPr marL="0" indent="0">
              <a:buNone/>
            </a:pPr>
            <a:r>
              <a:rPr lang="en-GB" sz="1800" b="0" i="0" u="none" strike="noStrike" baseline="0" dirty="0">
                <a:solidFill>
                  <a:srgbClr val="000000"/>
                </a:solidFill>
                <a:latin typeface="Times New Roman" panose="02020603050405020304" pitchFamily="18" charset="0"/>
              </a:rPr>
              <a:t>Globally, more people are learning and teaching English than ever before, and English has become the most commonly used lingua franca of the world (Crystal, 2003; Jenkins, 2015). </a:t>
            </a:r>
          </a:p>
          <a:p>
            <a:pPr marL="0" indent="0">
              <a:buNone/>
            </a:pPr>
            <a:endParaRPr lang="en-GB" sz="1800" b="0" i="0" u="none" strike="noStrike" baseline="0" dirty="0">
              <a:solidFill>
                <a:srgbClr val="000000"/>
              </a:solidFill>
              <a:latin typeface="Times New Roman" panose="02020603050405020304" pitchFamily="18" charset="0"/>
            </a:endParaRPr>
          </a:p>
          <a:p>
            <a:pPr marL="0" indent="0">
              <a:buNone/>
            </a:pPr>
            <a:r>
              <a:rPr lang="en-GB" sz="1800" b="0" i="0" u="none" strike="noStrike" baseline="0" dirty="0">
                <a:solidFill>
                  <a:srgbClr val="000000"/>
                </a:solidFill>
                <a:latin typeface="Times New Roman" panose="02020603050405020304" pitchFamily="18" charset="0"/>
              </a:rPr>
              <a:t>There are now a variety of contexts in which English is being taught, and great diversity in terms of the people who are teaching and learning it (</a:t>
            </a:r>
            <a:r>
              <a:rPr lang="en-GB" sz="1800" b="0" i="0" u="none" strike="noStrike" baseline="0" dirty="0" err="1">
                <a:solidFill>
                  <a:srgbClr val="000000"/>
                </a:solidFill>
                <a:latin typeface="Times New Roman" panose="02020603050405020304" pitchFamily="18" charset="0"/>
              </a:rPr>
              <a:t>Alsagoff</a:t>
            </a:r>
            <a:r>
              <a:rPr lang="en-GB" sz="1800" b="0" i="0" u="none" strike="noStrike" baseline="0" dirty="0">
                <a:solidFill>
                  <a:srgbClr val="000000"/>
                </a:solidFill>
                <a:latin typeface="Times New Roman" panose="02020603050405020304" pitchFamily="18" charset="0"/>
              </a:rPr>
              <a:t> et al., 2012; Matsuda &amp; Matsuda, 2018). </a:t>
            </a:r>
          </a:p>
          <a:p>
            <a:pPr marL="0" indent="0">
              <a:buNone/>
            </a:pPr>
            <a:endParaRPr lang="en-GB" sz="1800" b="0" i="0" u="none" strike="noStrike" baseline="0" dirty="0">
              <a:solidFill>
                <a:srgbClr val="000000"/>
              </a:solidFill>
              <a:latin typeface="Times New Roman" panose="02020603050405020304" pitchFamily="18" charset="0"/>
            </a:endParaRPr>
          </a:p>
          <a:p>
            <a:pPr marL="0" indent="0">
              <a:buNone/>
            </a:pPr>
            <a:r>
              <a:rPr lang="en-GB" sz="1800" b="0" i="0" u="none" strike="noStrike" baseline="0" dirty="0">
                <a:solidFill>
                  <a:srgbClr val="000000"/>
                </a:solidFill>
                <a:latin typeface="Times New Roman" panose="02020603050405020304" pitchFamily="18" charset="0"/>
              </a:rPr>
              <a:t>The situation at present is quite different from that of the past where English language teachers were mostly native speakers of the language from predominantly Western countries (</a:t>
            </a:r>
            <a:r>
              <a:rPr lang="en-GB" sz="1800" b="0" i="0" u="none" strike="noStrike" baseline="0" dirty="0" err="1">
                <a:solidFill>
                  <a:srgbClr val="000000"/>
                </a:solidFill>
                <a:latin typeface="Times New Roman" panose="02020603050405020304" pitchFamily="18" charset="0"/>
              </a:rPr>
              <a:t>Howatt</a:t>
            </a:r>
            <a:r>
              <a:rPr lang="en-GB" sz="1800" b="0" i="0" u="none" strike="noStrike" baseline="0" dirty="0">
                <a:solidFill>
                  <a:srgbClr val="000000"/>
                </a:solidFill>
                <a:latin typeface="Times New Roman" panose="02020603050405020304" pitchFamily="18" charset="0"/>
              </a:rPr>
              <a:t> &amp; Widdowson, 2004). </a:t>
            </a:r>
          </a:p>
          <a:p>
            <a:pPr marL="0" indent="0">
              <a:buNone/>
            </a:pPr>
            <a:endParaRPr lang="en-GB" sz="1800" b="0" i="0" u="none" strike="noStrike" baseline="0" dirty="0">
              <a:solidFill>
                <a:srgbClr val="000000"/>
              </a:solidFill>
              <a:latin typeface="Times New Roman" panose="02020603050405020304" pitchFamily="18" charset="0"/>
            </a:endParaRPr>
          </a:p>
          <a:p>
            <a:pPr marL="0" indent="0">
              <a:buNone/>
            </a:pPr>
            <a:r>
              <a:rPr lang="en-GB" sz="1800" b="0" i="0" u="none" strike="noStrike" baseline="0" dirty="0">
                <a:solidFill>
                  <a:srgbClr val="000000"/>
                </a:solidFill>
                <a:latin typeface="Times New Roman" panose="02020603050405020304" pitchFamily="18" charset="0"/>
              </a:rPr>
              <a:t>As a result of the global spread of English, a major change has occurred in the contexts in which the English language is taught and learned. English language education is now flourishing in countries and contexts where English is not the dominant language of social interaction, and language classes are being taught by local teachers of those countries whose first language is often not English (</a:t>
            </a:r>
            <a:r>
              <a:rPr lang="en-GB" sz="1800" b="0" i="0" u="none" strike="noStrike" baseline="0" dirty="0" err="1">
                <a:solidFill>
                  <a:srgbClr val="000000"/>
                </a:solidFill>
                <a:latin typeface="Times New Roman" panose="02020603050405020304" pitchFamily="18" charset="0"/>
              </a:rPr>
              <a:t>Canagarajah</a:t>
            </a:r>
            <a:r>
              <a:rPr lang="en-GB" sz="1800" b="0" i="0" u="none" strike="noStrike" baseline="0" dirty="0">
                <a:solidFill>
                  <a:srgbClr val="000000"/>
                </a:solidFill>
                <a:latin typeface="Times New Roman" panose="02020603050405020304" pitchFamily="18" charset="0"/>
              </a:rPr>
              <a:t>, 1999). </a:t>
            </a:r>
            <a:endParaRPr lang="en-GB" dirty="0"/>
          </a:p>
        </p:txBody>
      </p:sp>
    </p:spTree>
    <p:extLst>
      <p:ext uri="{BB962C8B-B14F-4D97-AF65-F5344CB8AC3E}">
        <p14:creationId xmlns:p14="http://schemas.microsoft.com/office/powerpoint/2010/main" val="2774758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7263-BCA5-E988-7832-38C4CB7C49F3}"/>
              </a:ext>
            </a:extLst>
          </p:cNvPr>
          <p:cNvSpPr>
            <a:spLocks noGrp="1"/>
          </p:cNvSpPr>
          <p:nvPr>
            <p:ph type="title"/>
          </p:nvPr>
        </p:nvSpPr>
        <p:spPr/>
        <p:txBody>
          <a:bodyPr/>
          <a:lstStyle/>
          <a:p>
            <a:r>
              <a:rPr lang="en-US" dirty="0"/>
              <a:t>More samples</a:t>
            </a:r>
            <a:endParaRPr lang="en-GB" dirty="0"/>
          </a:p>
        </p:txBody>
      </p:sp>
      <p:sp>
        <p:nvSpPr>
          <p:cNvPr id="3" name="Content Placeholder 2">
            <a:extLst>
              <a:ext uri="{FF2B5EF4-FFF2-40B4-BE49-F238E27FC236}">
                <a16:creationId xmlns:a16="http://schemas.microsoft.com/office/drawing/2014/main" id="{35BF42D1-07D0-57E2-50C5-C595A58F79F4}"/>
              </a:ext>
            </a:extLst>
          </p:cNvPr>
          <p:cNvSpPr>
            <a:spLocks noGrp="1"/>
          </p:cNvSpPr>
          <p:nvPr>
            <p:ph sz="quarter" idx="1"/>
          </p:nvPr>
        </p:nvSpPr>
        <p:spPr/>
        <p:txBody>
          <a:bodyPr/>
          <a:lstStyle/>
          <a:p>
            <a:r>
              <a:rPr lang="en-GB" sz="1800" b="0" i="0" u="none" strike="noStrike" baseline="0" dirty="0">
                <a:solidFill>
                  <a:srgbClr val="000000"/>
                </a:solidFill>
                <a:latin typeface="Times New Roman" panose="02020603050405020304" pitchFamily="18" charset="0"/>
              </a:rPr>
              <a:t>For pre-service language teacher education to be successful in what Kumaravadivelu (2012) refers to as the ‘global era’, traditional approaches to teacher preparation need to be re-examined to find more effective approaches that can cater to the knowledge, skills, and abilities language teachers need within their specific teaching environment. </a:t>
            </a:r>
          </a:p>
          <a:p>
            <a:endParaRPr lang="en-GB" sz="1800" dirty="0">
              <a:solidFill>
                <a:srgbClr val="000000"/>
              </a:solidFill>
              <a:latin typeface="Times New Roman" panose="02020603050405020304" pitchFamily="18" charset="0"/>
            </a:endParaRPr>
          </a:p>
          <a:p>
            <a:r>
              <a:rPr lang="en-GB" sz="1800" b="0" i="0" u="none" strike="noStrike" baseline="0" dirty="0">
                <a:solidFill>
                  <a:srgbClr val="000000"/>
                </a:solidFill>
                <a:latin typeface="Times New Roman" panose="02020603050405020304" pitchFamily="18" charset="0"/>
              </a:rPr>
              <a:t>Kumaravadivelu (2001) calls attention to the crucial importance of ‘particularity’ in teacher education programmes, which he describes as “…sensitive to a particular group of teachers teaching a particular group of learners pursuing a particular set of goals within a particular institutional context embedded in a particular sociocultural milieu” (p. 538). </a:t>
            </a:r>
            <a:endParaRPr lang="en-GB" dirty="0"/>
          </a:p>
        </p:txBody>
      </p:sp>
    </p:spTree>
    <p:extLst>
      <p:ext uri="{BB962C8B-B14F-4D97-AF65-F5344CB8AC3E}">
        <p14:creationId xmlns:p14="http://schemas.microsoft.com/office/powerpoint/2010/main" val="15885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APA 7</a:t>
            </a:r>
            <a:r>
              <a:rPr lang="en-US" altLang="ko-KR" baseline="30000" dirty="0"/>
              <a:t>th</a:t>
            </a:r>
            <a:r>
              <a:rPr lang="en-US" altLang="ko-KR" dirty="0"/>
              <a:t> Edition</a:t>
            </a:r>
            <a:endParaRPr lang="ko-KR" altLang="en-US" dirty="0"/>
          </a:p>
        </p:txBody>
      </p:sp>
      <p:sp>
        <p:nvSpPr>
          <p:cNvPr id="3" name="Content Placeholder 2"/>
          <p:cNvSpPr>
            <a:spLocks noGrp="1"/>
          </p:cNvSpPr>
          <p:nvPr>
            <p:ph idx="1"/>
          </p:nvPr>
        </p:nvSpPr>
        <p:spPr>
          <a:xfrm>
            <a:off x="435895" y="2521197"/>
            <a:ext cx="8272211" cy="3050928"/>
          </a:xfrm>
        </p:spPr>
        <p:txBody>
          <a:bodyPr>
            <a:normAutofit/>
          </a:bodyPr>
          <a:lstStyle/>
          <a:p>
            <a:endParaRPr lang="en-US" dirty="0">
              <a:hlinkClick r:id="" action="ppaction://noaction"/>
            </a:endParaRPr>
          </a:p>
          <a:p>
            <a:endParaRPr lang="en-US" dirty="0">
              <a:hlinkClick r:id="" action="ppaction://noaction"/>
            </a:endParaRPr>
          </a:p>
          <a:p>
            <a:r>
              <a:rPr lang="en-US" dirty="0">
                <a:hlinkClick r:id="rId2"/>
              </a:rPr>
              <a:t>https://owl.purdue.edu/owl/research_and_citation/apa_style/apa_style_introduction.html</a:t>
            </a:r>
            <a:endParaRPr lang="en-US" dirty="0"/>
          </a:p>
          <a:p>
            <a:endParaRPr lang="en-CA" altLang="ko-KR" dirty="0"/>
          </a:p>
        </p:txBody>
      </p:sp>
    </p:spTree>
    <p:extLst>
      <p:ext uri="{BB962C8B-B14F-4D97-AF65-F5344CB8AC3E}">
        <p14:creationId xmlns:p14="http://schemas.microsoft.com/office/powerpoint/2010/main" val="5790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8E35-0FEC-483A-8882-B1EA158A3040}"/>
              </a:ext>
            </a:extLst>
          </p:cNvPr>
          <p:cNvSpPr>
            <a:spLocks noGrp="1"/>
          </p:cNvSpPr>
          <p:nvPr>
            <p:ph type="title"/>
          </p:nvPr>
        </p:nvSpPr>
        <p:spPr/>
        <p:txBody>
          <a:bodyPr/>
          <a:lstStyle/>
          <a:p>
            <a:r>
              <a:rPr lang="en-CA" dirty="0"/>
              <a:t>Directly copied</a:t>
            </a:r>
          </a:p>
        </p:txBody>
      </p:sp>
      <p:sp>
        <p:nvSpPr>
          <p:cNvPr id="3" name="Content Placeholder 2">
            <a:extLst>
              <a:ext uri="{FF2B5EF4-FFF2-40B4-BE49-F238E27FC236}">
                <a16:creationId xmlns:a16="http://schemas.microsoft.com/office/drawing/2014/main" id="{0CBE0061-FB82-4762-A0A3-304540E0E3AE}"/>
              </a:ext>
            </a:extLst>
          </p:cNvPr>
          <p:cNvSpPr>
            <a:spLocks noGrp="1"/>
          </p:cNvSpPr>
          <p:nvPr>
            <p:ph sz="quarter" idx="1"/>
          </p:nvPr>
        </p:nvSpPr>
        <p:spPr/>
        <p:txBody>
          <a:bodyPr>
            <a:normAutofit/>
          </a:bodyPr>
          <a:lstStyle/>
          <a:p>
            <a:pPr marL="0" indent="0">
              <a:buNone/>
            </a:pPr>
            <a:endParaRPr lang="en-CA" altLang="ko-KR" dirty="0"/>
          </a:p>
          <a:p>
            <a:pPr lvl="1"/>
            <a:r>
              <a:rPr lang="en-CA" altLang="ko-KR" dirty="0"/>
              <a:t>As stated by </a:t>
            </a:r>
            <a:r>
              <a:rPr lang="en-CA" altLang="ko-KR" dirty="0">
                <a:highlight>
                  <a:srgbClr val="FFFF00"/>
                </a:highlight>
              </a:rPr>
              <a:t>Whitehead (2017),  </a:t>
            </a:r>
            <a:r>
              <a:rPr lang="en-CA" altLang="ko-KR" dirty="0"/>
              <a:t>“</a:t>
            </a:r>
            <a:r>
              <a:rPr lang="en-US" altLang="ko-KR" dirty="0"/>
              <a:t> Only a small number of studies have investigated the washback of high-stakes tests in South Korea and have primarily focused on the negative washback effects of the English portion of the CSAT.” </a:t>
            </a:r>
            <a:r>
              <a:rPr lang="en-US" altLang="ko-KR" dirty="0">
                <a:highlight>
                  <a:srgbClr val="FFFF00"/>
                </a:highlight>
              </a:rPr>
              <a:t>(p.129).</a:t>
            </a:r>
          </a:p>
          <a:p>
            <a:pPr marL="320040" lvl="1" indent="0">
              <a:buNone/>
            </a:pPr>
            <a:endParaRPr lang="en-CA" altLang="ko-KR" dirty="0"/>
          </a:p>
          <a:p>
            <a:pPr lvl="1" fontAlgn="base"/>
            <a:r>
              <a:rPr lang="en-CA" altLang="ko-KR" dirty="0"/>
              <a:t>“</a:t>
            </a:r>
            <a:r>
              <a:rPr lang="en-US" altLang="ko-KR" dirty="0"/>
              <a:t> Only a small number of studies have investigated the washback of high-stakes tests in South Korea and have primarily focused on the negative washback effects of the English portion of the CSAT.” </a:t>
            </a:r>
            <a:r>
              <a:rPr lang="en-US" altLang="ko-KR" dirty="0">
                <a:highlight>
                  <a:srgbClr val="FFFF00"/>
                </a:highlight>
              </a:rPr>
              <a:t>(Whitehead, 2016, p. 129).</a:t>
            </a:r>
          </a:p>
          <a:p>
            <a:endParaRPr lang="en-CA" dirty="0"/>
          </a:p>
        </p:txBody>
      </p:sp>
    </p:spTree>
    <p:extLst>
      <p:ext uri="{BB962C8B-B14F-4D97-AF65-F5344CB8AC3E}">
        <p14:creationId xmlns:p14="http://schemas.microsoft.com/office/powerpoint/2010/main" val="137966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62F6F-1578-4A05-8898-A498C2F1B961}"/>
              </a:ext>
            </a:extLst>
          </p:cNvPr>
          <p:cNvSpPr>
            <a:spLocks noGrp="1"/>
          </p:cNvSpPr>
          <p:nvPr>
            <p:ph type="title"/>
          </p:nvPr>
        </p:nvSpPr>
        <p:spPr/>
        <p:txBody>
          <a:bodyPr/>
          <a:lstStyle/>
          <a:p>
            <a:r>
              <a:rPr lang="en-CA" dirty="0"/>
              <a:t>Paraphrased or Borrowed idea</a:t>
            </a:r>
          </a:p>
        </p:txBody>
      </p:sp>
      <p:sp>
        <p:nvSpPr>
          <p:cNvPr id="3" name="Content Placeholder 2">
            <a:extLst>
              <a:ext uri="{FF2B5EF4-FFF2-40B4-BE49-F238E27FC236}">
                <a16:creationId xmlns:a16="http://schemas.microsoft.com/office/drawing/2014/main" id="{A30F13A5-9528-4A5D-B196-7B9ABE3597C0}"/>
              </a:ext>
            </a:extLst>
          </p:cNvPr>
          <p:cNvSpPr>
            <a:spLocks noGrp="1"/>
          </p:cNvSpPr>
          <p:nvPr>
            <p:ph sz="quarter" idx="1"/>
          </p:nvPr>
        </p:nvSpPr>
        <p:spPr/>
        <p:txBody>
          <a:bodyPr/>
          <a:lstStyle/>
          <a:p>
            <a:r>
              <a:rPr lang="en-CA" altLang="ko-KR" dirty="0"/>
              <a:t>For references to ideas that are not copied exactly (author last name, year)</a:t>
            </a:r>
          </a:p>
          <a:p>
            <a:pPr marL="320040" lvl="1" indent="0">
              <a:buNone/>
            </a:pPr>
            <a:endParaRPr lang="en-CA" altLang="ko-KR" dirty="0"/>
          </a:p>
          <a:p>
            <a:pPr marL="320040" lvl="1" indent="0">
              <a:buNone/>
            </a:pPr>
            <a:endParaRPr lang="en-CA" altLang="ko-KR" dirty="0"/>
          </a:p>
          <a:p>
            <a:pPr marL="320040" lvl="1" indent="0">
              <a:buNone/>
            </a:pPr>
            <a:r>
              <a:rPr lang="en-CA" altLang="ko-KR" dirty="0"/>
              <a:t>As </a:t>
            </a:r>
            <a:r>
              <a:rPr lang="en-CA" altLang="ko-KR" dirty="0">
                <a:highlight>
                  <a:srgbClr val="FFFF00"/>
                </a:highlight>
              </a:rPr>
              <a:t>Krashen (1982) </a:t>
            </a:r>
            <a:r>
              <a:rPr lang="en-CA" altLang="ko-KR" dirty="0"/>
              <a:t>argues, comprehensible input and output are key ingredients in the development of a second language.</a:t>
            </a:r>
          </a:p>
          <a:p>
            <a:endParaRPr lang="en-CA" dirty="0"/>
          </a:p>
        </p:txBody>
      </p:sp>
    </p:spTree>
    <p:extLst>
      <p:ext uri="{BB962C8B-B14F-4D97-AF65-F5344CB8AC3E}">
        <p14:creationId xmlns:p14="http://schemas.microsoft.com/office/powerpoint/2010/main" val="2933893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41F9-4881-4724-99DE-D1DF193461E4}"/>
              </a:ext>
            </a:extLst>
          </p:cNvPr>
          <p:cNvSpPr>
            <a:spLocks noGrp="1"/>
          </p:cNvSpPr>
          <p:nvPr>
            <p:ph type="title"/>
          </p:nvPr>
        </p:nvSpPr>
        <p:spPr/>
        <p:txBody>
          <a:bodyPr/>
          <a:lstStyle/>
          <a:p>
            <a:r>
              <a:rPr lang="en-CA" dirty="0"/>
              <a:t>Examples</a:t>
            </a:r>
          </a:p>
        </p:txBody>
      </p:sp>
      <p:sp>
        <p:nvSpPr>
          <p:cNvPr id="3" name="Content Placeholder 2">
            <a:extLst>
              <a:ext uri="{FF2B5EF4-FFF2-40B4-BE49-F238E27FC236}">
                <a16:creationId xmlns:a16="http://schemas.microsoft.com/office/drawing/2014/main" id="{C1299C75-1AFE-4303-92BB-7F8A43ED5D87}"/>
              </a:ext>
            </a:extLst>
          </p:cNvPr>
          <p:cNvSpPr>
            <a:spLocks noGrp="1"/>
          </p:cNvSpPr>
          <p:nvPr>
            <p:ph sz="quarter" idx="1"/>
          </p:nvPr>
        </p:nvSpPr>
        <p:spPr/>
        <p:txBody>
          <a:bodyPr>
            <a:normAutofit fontScale="92500" lnSpcReduction="20000"/>
          </a:bodyPr>
          <a:lstStyle/>
          <a:p>
            <a:pPr marL="0" indent="0">
              <a:buNone/>
            </a:pPr>
            <a:endParaRPr lang="en-CA" altLang="ko-KR" dirty="0"/>
          </a:p>
          <a:p>
            <a:pPr marL="0" indent="0">
              <a:buNone/>
            </a:pPr>
            <a:r>
              <a:rPr lang="en-CA" altLang="ko-KR" dirty="0"/>
              <a:t>For multiple authors put them in alphabetical order (author, year; author, year; author, year)</a:t>
            </a:r>
          </a:p>
          <a:p>
            <a:pPr marL="0" indent="0">
              <a:buNone/>
            </a:pPr>
            <a:endParaRPr lang="en-CA" altLang="ko-KR" dirty="0"/>
          </a:p>
          <a:p>
            <a:pPr marL="0" indent="0">
              <a:buNone/>
            </a:pPr>
            <a:r>
              <a:rPr lang="en-CA" altLang="ko-KR" dirty="0">
                <a:highlight>
                  <a:srgbClr val="00FFFF"/>
                </a:highlight>
              </a:rPr>
              <a:t>Many studies </a:t>
            </a:r>
            <a:r>
              <a:rPr lang="en-CA" altLang="ko-KR" dirty="0"/>
              <a:t>have examined extensive reading </a:t>
            </a:r>
            <a:r>
              <a:rPr lang="en-CA" altLang="ko-KR" dirty="0">
                <a:highlight>
                  <a:srgbClr val="FFFF00"/>
                </a:highlight>
              </a:rPr>
              <a:t>( Amy, 2012; Betty, 2011; Carol, 2016; Zola &amp; </a:t>
            </a:r>
            <a:r>
              <a:rPr lang="en-CA" altLang="ko-KR" dirty="0" err="1">
                <a:highlight>
                  <a:srgbClr val="FFFF00"/>
                </a:highlight>
              </a:rPr>
              <a:t>Minz</a:t>
            </a:r>
            <a:r>
              <a:rPr lang="en-CA" altLang="ko-KR" dirty="0">
                <a:highlight>
                  <a:srgbClr val="FFFF00"/>
                </a:highlight>
              </a:rPr>
              <a:t>, 2015)</a:t>
            </a:r>
          </a:p>
          <a:p>
            <a:pPr marL="0" indent="0">
              <a:buNone/>
            </a:pPr>
            <a:endParaRPr lang="en-CA" altLang="ko-KR" dirty="0">
              <a:highlight>
                <a:srgbClr val="FFFF00"/>
              </a:highlight>
            </a:endParaRPr>
          </a:p>
          <a:p>
            <a:pPr marL="0" indent="0">
              <a:buNone/>
            </a:pPr>
            <a:r>
              <a:rPr lang="en-CA" altLang="ko-KR" dirty="0"/>
              <a:t>For </a:t>
            </a:r>
            <a:r>
              <a:rPr lang="en-CA" altLang="ko-KR" b="1" dirty="0"/>
              <a:t>more </a:t>
            </a:r>
            <a:r>
              <a:rPr lang="en-GB" altLang="ko-KR" b="1" dirty="0"/>
              <a:t>than</a:t>
            </a:r>
            <a:r>
              <a:rPr lang="ko-KR" altLang="en-US" b="1" dirty="0"/>
              <a:t> </a:t>
            </a:r>
            <a:r>
              <a:rPr lang="en-GB" altLang="ko-KR" b="1" dirty="0"/>
              <a:t>2</a:t>
            </a:r>
            <a:r>
              <a:rPr lang="ko-KR" altLang="en-US" b="1" dirty="0"/>
              <a:t> </a:t>
            </a:r>
            <a:r>
              <a:rPr lang="en-GB" altLang="ko-KR" b="1" dirty="0"/>
              <a:t>authors</a:t>
            </a:r>
            <a:r>
              <a:rPr lang="ko-KR" altLang="en-US" b="1" dirty="0"/>
              <a:t> </a:t>
            </a:r>
            <a:r>
              <a:rPr lang="en-GB" altLang="ko-KR" b="1" dirty="0"/>
              <a:t>use</a:t>
            </a:r>
            <a:r>
              <a:rPr lang="ko-KR" altLang="en-US" b="1" dirty="0"/>
              <a:t> </a:t>
            </a:r>
            <a:r>
              <a:rPr lang="en-GB" altLang="ko-KR" b="1" dirty="0"/>
              <a:t>et</a:t>
            </a:r>
            <a:r>
              <a:rPr lang="ko-KR" altLang="en-US" b="1" dirty="0"/>
              <a:t> </a:t>
            </a:r>
            <a:r>
              <a:rPr lang="en-GB" altLang="ko-KR" b="1" dirty="0"/>
              <a:t>al.</a:t>
            </a:r>
            <a:r>
              <a:rPr lang="ko-KR" altLang="en-US" b="1" dirty="0"/>
              <a:t> </a:t>
            </a:r>
            <a:r>
              <a:rPr lang="en-GB" altLang="ko-KR" dirty="0"/>
              <a:t>when</a:t>
            </a:r>
            <a:r>
              <a:rPr lang="ko-KR" altLang="en-US" dirty="0"/>
              <a:t> </a:t>
            </a:r>
            <a:r>
              <a:rPr lang="en-GB" altLang="ko-KR" dirty="0"/>
              <a:t>using</a:t>
            </a:r>
            <a:r>
              <a:rPr lang="ko-KR" altLang="en-US" dirty="0"/>
              <a:t> </a:t>
            </a:r>
            <a:r>
              <a:rPr lang="en-GB" altLang="ko-KR" dirty="0"/>
              <a:t>parentheses.</a:t>
            </a:r>
          </a:p>
          <a:p>
            <a:pPr marL="0" indent="0">
              <a:buNone/>
            </a:pPr>
            <a:endParaRPr lang="en-CA" altLang="ko-KR" dirty="0">
              <a:highlight>
                <a:srgbClr val="FFFF00"/>
              </a:highlight>
            </a:endParaRPr>
          </a:p>
          <a:p>
            <a:pPr marL="0" indent="0">
              <a:buNone/>
            </a:pPr>
            <a:r>
              <a:rPr lang="en-CA" altLang="ko-KR" dirty="0"/>
              <a:t>(Lee, Smith, Uhm, &amp; Park, 2020)    </a:t>
            </a:r>
            <a:r>
              <a:rPr lang="en-CA" altLang="ko-KR" dirty="0">
                <a:solidFill>
                  <a:srgbClr val="FF0000"/>
                </a:solidFill>
              </a:rPr>
              <a:t>X</a:t>
            </a:r>
          </a:p>
          <a:p>
            <a:pPr marL="0" indent="0">
              <a:buNone/>
            </a:pPr>
            <a:endParaRPr lang="en-CA" altLang="ko-KR" dirty="0">
              <a:highlight>
                <a:srgbClr val="FFFF00"/>
              </a:highlight>
            </a:endParaRPr>
          </a:p>
          <a:p>
            <a:pPr marL="0" indent="0">
              <a:buNone/>
            </a:pPr>
            <a:r>
              <a:rPr lang="en-CA" altLang="ko-KR" dirty="0">
                <a:highlight>
                  <a:srgbClr val="FFFF00"/>
                </a:highlight>
              </a:rPr>
              <a:t>(Lee et al., 2020) </a:t>
            </a:r>
            <a:r>
              <a:rPr lang="en-CA" altLang="ko-KR" dirty="0">
                <a:solidFill>
                  <a:srgbClr val="00B050"/>
                </a:solidFill>
              </a:rPr>
              <a:t>O</a:t>
            </a:r>
            <a:endParaRPr lang="ko-KR" altLang="en-US" dirty="0">
              <a:solidFill>
                <a:srgbClr val="00B050"/>
              </a:solidFill>
            </a:endParaRPr>
          </a:p>
          <a:p>
            <a:endParaRPr lang="en-CA" dirty="0"/>
          </a:p>
        </p:txBody>
      </p:sp>
    </p:spTree>
    <p:extLst>
      <p:ext uri="{BB962C8B-B14F-4D97-AF65-F5344CB8AC3E}">
        <p14:creationId xmlns:p14="http://schemas.microsoft.com/office/powerpoint/2010/main" val="4273756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균형">
  <a:themeElements>
    <a:clrScheme name="균형">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균형">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균형">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958</TotalTime>
  <Words>1667</Words>
  <Application>Microsoft Office PowerPoint</Application>
  <PresentationFormat>On-screen Show (4:3)</PresentationFormat>
  <Paragraphs>162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 Light</vt:lpstr>
      <vt:lpstr>Franklin Gothic Book</vt:lpstr>
      <vt:lpstr>Perpetua</vt:lpstr>
      <vt:lpstr>Times New Roman</vt:lpstr>
      <vt:lpstr>Wingdings 2</vt:lpstr>
      <vt:lpstr>균형</vt:lpstr>
      <vt:lpstr>REFERENCING</vt:lpstr>
      <vt:lpstr>plagiarism</vt:lpstr>
      <vt:lpstr>When to reference</vt:lpstr>
      <vt:lpstr>Samples</vt:lpstr>
      <vt:lpstr>More samples</vt:lpstr>
      <vt:lpstr>APA 7th Edition</vt:lpstr>
      <vt:lpstr>Directly copied</vt:lpstr>
      <vt:lpstr>Paraphrased or Borrowed idea</vt:lpstr>
      <vt:lpstr>Examples</vt:lpstr>
      <vt:lpstr>Supporting your claims</vt:lpstr>
      <vt:lpstr>Tips for easier referencing</vt:lpstr>
      <vt:lpstr>Additional details</vt:lpstr>
      <vt:lpstr>Referencing Detective activity</vt:lpstr>
      <vt:lpstr>REFERENCING</vt:lpstr>
      <vt:lpstr>Questions… </vt:lpstr>
      <vt:lpstr>What do you do in the following situation?</vt:lpstr>
      <vt:lpstr>Thinking time.. </vt:lpstr>
      <vt:lpstr>Making a reference list</vt:lpstr>
      <vt:lpstr>Making a reference list</vt:lpstr>
      <vt:lpstr>How to get citation information</vt:lpstr>
      <vt:lpstr>Using Excel to order alphabetically</vt:lpstr>
      <vt:lpstr>Check reference formatting</vt:lpstr>
      <vt:lpstr>Today’s Task</vt:lpstr>
      <vt:lpstr>GAME</vt:lpstr>
      <vt:lpstr>Abstract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REFERENCING</dc:title>
  <dc:creator>user</dc:creator>
  <cp:lastModifiedBy>Reviewer</cp:lastModifiedBy>
  <cp:revision>47</cp:revision>
  <dcterms:created xsi:type="dcterms:W3CDTF">2017-12-07T00:35:24Z</dcterms:created>
  <dcterms:modified xsi:type="dcterms:W3CDTF">2023-03-29T09:30:05Z</dcterms:modified>
</cp:coreProperties>
</file>