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3" r:id="rId7"/>
    <p:sldId id="268" r:id="rId8"/>
    <p:sldId id="271" r:id="rId9"/>
    <p:sldId id="269" r:id="rId10"/>
    <p:sldId id="270" r:id="rId11"/>
    <p:sldId id="272" r:id="rId12"/>
    <p:sldId id="262" r:id="rId13"/>
    <p:sldId id="258" r:id="rId14"/>
    <p:sldId id="264" r:id="rId15"/>
    <p:sldId id="265" r:id="rId16"/>
    <p:sldId id="273" r:id="rId17"/>
    <p:sldId id="274" r:id="rId18"/>
    <p:sldId id="275" r:id="rId19"/>
    <p:sldId id="267" r:id="rId20"/>
    <p:sldId id="266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5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5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5/1/2020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5/1/2020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2.le.ac.uk/research-degrees/phd/education/phd/distance-learning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Academic%20Reference%20Letter%20Writing%20Templates/Sample%20Recommendation%20Letter%20Oxford.pdf" TargetMode="Externa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Sohee%20Park%20Sample%20Job%20Reference%20Letter.docx" TargetMode="External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Useful%20Words%20and%20Phrases/Useful%20words%20and%20phrases%20for%20reference%20letters.docx" TargetMode="External"/><Relationship Id="rId2" Type="http://schemas.openxmlformats.org/officeDocument/2006/relationships/hyperlink" Target="Useful%20Words%20and%20Phrases/Descriptive_words_for_letters_of_recommendation.pdf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academic_reference_template_Cambridge.pdf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GS+TESOL_&#52628;&#52380;&#49436;(Letter+of+Recommendation).docx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89BCBE-F1D7-41E6-8209-2CC8118BCD1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Reference Letters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3010F82-B5AC-4DEF-A114-C366B806ED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Academic &amp; Occupational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6634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CEFF4A7-06EE-4BDA-9BB8-9850F20BF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letter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6DFD3AD-9A1F-4720-8BED-2AA61A0D1A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4A8FF38-A9B3-4E8B-A3E3-DF6CF5EC6EB0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26BCA0-F2D6-49A1-8611-411F7B5C9E6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313" t="16945" r="51313" b="10000"/>
          <a:stretch/>
        </p:blipFill>
        <p:spPr>
          <a:xfrm>
            <a:off x="5577841" y="0"/>
            <a:ext cx="6614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639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825CB7B9-6A28-4900-848A-0EC1988E5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39D99E1-77E5-499F-A1AA-D808A500A7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CA" dirty="0"/>
              <a:t>Write a letter of reference request</a:t>
            </a:r>
          </a:p>
          <a:p>
            <a:endParaRPr lang="en-CA" dirty="0"/>
          </a:p>
          <a:p>
            <a:r>
              <a:rPr lang="en-CA" dirty="0"/>
              <a:t>You may simply change the info in the sample template I have provided</a:t>
            </a:r>
          </a:p>
          <a:p>
            <a:endParaRPr lang="en-CA" dirty="0"/>
          </a:p>
          <a:p>
            <a:pPr lvl="1"/>
            <a:r>
              <a:rPr lang="en-CA" dirty="0"/>
              <a:t>(You can not just leave it as it is and just change your name… )</a:t>
            </a:r>
          </a:p>
          <a:p>
            <a:endParaRPr lang="en-CA" dirty="0"/>
          </a:p>
          <a:p>
            <a:r>
              <a:rPr lang="en-CA" dirty="0"/>
              <a:t>If you do not have any idea what kind of program to apply for you can pretend you are applying for the PhD distance program at the University of Leicester</a:t>
            </a:r>
          </a:p>
          <a:p>
            <a:endParaRPr lang="en-CA" dirty="0"/>
          </a:p>
          <a:p>
            <a:r>
              <a:rPr lang="en-CA" dirty="0">
                <a:hlinkClick r:id="rId2"/>
              </a:rPr>
              <a:t>https://www2.le.ac.uk/research-degrees/phd/education/phd/distance-learning</a:t>
            </a: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195800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F271D64-E3D4-4770-B43F-8BCD95108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academic reference letters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50173EE-2820-4638-964F-5E658C6649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35928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D4D1FD-9119-40B4-90A7-E6A20437FB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195" y="279206"/>
            <a:ext cx="10941389" cy="657879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Mr. Robert Bann</a:t>
            </a:r>
            <a:br>
              <a:rPr lang="en-US" dirty="0"/>
            </a:br>
            <a:r>
              <a:rPr lang="en-US" dirty="0"/>
              <a:t>Admissions Office</a:t>
            </a:r>
            <a:br>
              <a:rPr lang="en-US" dirty="0"/>
            </a:br>
            <a:r>
              <a:rPr lang="en-US" dirty="0"/>
              <a:t>University of Oxford</a:t>
            </a:r>
            <a:br>
              <a:rPr lang="en-US" dirty="0"/>
            </a:br>
            <a:r>
              <a:rPr lang="en-US" dirty="0"/>
              <a:t>6 Mackie Square</a:t>
            </a:r>
            <a:br>
              <a:rPr lang="en-US" dirty="0"/>
            </a:br>
            <a:r>
              <a:rPr lang="en-US" dirty="0"/>
              <a:t>Oxford, UK</a:t>
            </a:r>
          </a:p>
          <a:p>
            <a:pPr marL="0" indent="0">
              <a:buNone/>
            </a:pPr>
            <a:r>
              <a:rPr lang="en-US" dirty="0"/>
              <a:t>19 August 2022</a:t>
            </a:r>
          </a:p>
          <a:p>
            <a:pPr marL="0" indent="0">
              <a:buNone/>
            </a:pPr>
            <a:r>
              <a:rPr lang="en-US" dirty="0"/>
              <a:t>Dear Mr. Bann</a:t>
            </a:r>
          </a:p>
          <a:p>
            <a:pPr marL="0" indent="0">
              <a:buNone/>
            </a:pPr>
            <a:r>
              <a:rPr lang="en-US" dirty="0"/>
              <a:t>Reference for Lee </a:t>
            </a:r>
            <a:r>
              <a:rPr lang="en-US" dirty="0" err="1"/>
              <a:t>Minsook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I </a:t>
            </a:r>
            <a:r>
              <a:rPr lang="en-US" dirty="0">
                <a:highlight>
                  <a:srgbClr val="FFFF00"/>
                </a:highlight>
              </a:rPr>
              <a:t>have known </a:t>
            </a:r>
            <a:r>
              <a:rPr lang="en-US" dirty="0" err="1"/>
              <a:t>Minsook</a:t>
            </a:r>
            <a:r>
              <a:rPr lang="en-US" dirty="0"/>
              <a:t> from 2007-2011 </a:t>
            </a:r>
            <a:r>
              <a:rPr lang="en-US" dirty="0">
                <a:highlight>
                  <a:srgbClr val="00FFFF"/>
                </a:highlight>
              </a:rPr>
              <a:t>in my capacity as Assistant Professor </a:t>
            </a:r>
            <a:r>
              <a:rPr lang="en-US" dirty="0"/>
              <a:t>in the Graduate School of TESOL at the </a:t>
            </a:r>
            <a:r>
              <a:rPr lang="en-US" dirty="0" err="1"/>
              <a:t>Hankuk</a:t>
            </a:r>
            <a:r>
              <a:rPr lang="en-US" dirty="0"/>
              <a:t> University of Foreign Studies.</a:t>
            </a:r>
          </a:p>
          <a:p>
            <a:pPr marL="0" indent="0">
              <a:buNone/>
            </a:pPr>
            <a:r>
              <a:rPr lang="en-US" dirty="0">
                <a:highlight>
                  <a:srgbClr val="00FF00"/>
                </a:highlight>
              </a:rPr>
              <a:t>Ms. Lee attended classes which I taught from first year up until her final year which ended in June. She studied a range of modules which I taught, including Research Methods , ELT Materials Development, and Writing for Academic Purposes. She was always an active participant in all classes, often leading discussions and formulating interesting opinions and theories. When </a:t>
            </a:r>
            <a:r>
              <a:rPr lang="en-US" dirty="0" err="1">
                <a:highlight>
                  <a:srgbClr val="00FF00"/>
                </a:highlight>
              </a:rPr>
              <a:t>Minsook</a:t>
            </a:r>
            <a:r>
              <a:rPr lang="en-US" dirty="0">
                <a:highlight>
                  <a:srgbClr val="00FF00"/>
                </a:highlight>
              </a:rPr>
              <a:t> was asked to lead a seminar as part of her assessment, she had a confident manner and clear speaking voice and was able to disseminate difficult concepts in a way that ensured audience members could grasp them.</a:t>
            </a:r>
          </a:p>
          <a:p>
            <a:pPr marL="0" indent="0">
              <a:buNone/>
            </a:pPr>
            <a:r>
              <a:rPr lang="en-US" dirty="0"/>
              <a:t>In my opinion, Ms. Lee has an array of </a:t>
            </a:r>
            <a:r>
              <a:rPr lang="en-US" dirty="0">
                <a:highlight>
                  <a:srgbClr val="C0C0C0"/>
                </a:highlight>
              </a:rPr>
              <a:t>personal and professional strengths</a:t>
            </a:r>
            <a:r>
              <a:rPr lang="en-US" dirty="0"/>
              <a:t>. She demonstrated excellent organizational skills, always handing in her well-written work on time or early. Her ability to lead successfully was shown each time she volunteered to be team leader of a research group and she was able to solve any problems encountered quickly and effectively while listening to others. She is a friendly individual who is bright and motivated and always willing to learn and develop.</a:t>
            </a:r>
          </a:p>
          <a:p>
            <a:pPr marL="0" indent="0">
              <a:buNone/>
            </a:pPr>
            <a:r>
              <a:rPr lang="en-US" dirty="0"/>
              <a:t>In conclusion, I would highly recommend </a:t>
            </a:r>
            <a:r>
              <a:rPr lang="en-US" dirty="0" err="1"/>
              <a:t>Minsook</a:t>
            </a:r>
            <a:r>
              <a:rPr lang="en-US" dirty="0"/>
              <a:t> for the MA TESOL program at the University of Oxford. If her performance at HUFS is an indication of how she would perform in the your program, I believe she will be a very positive addition.</a:t>
            </a:r>
          </a:p>
          <a:p>
            <a:pPr marL="0" indent="0">
              <a:buNone/>
            </a:pPr>
            <a:r>
              <a:rPr lang="en-US" dirty="0"/>
              <a:t>Yours sincerely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George E.K. Whitehead</a:t>
            </a:r>
          </a:p>
          <a:p>
            <a:pPr marL="0" indent="0">
              <a:buNone/>
            </a:pPr>
            <a:r>
              <a:rPr lang="en-US" dirty="0"/>
              <a:t>Assistant Professor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46609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9C5E796B-C71C-49E9-A439-871097A9A89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3785" t="12232" r="32774" b="4098"/>
          <a:stretch/>
        </p:blipFill>
        <p:spPr>
          <a:xfrm>
            <a:off x="6535023" y="129019"/>
            <a:ext cx="4689446" cy="6599961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ADAD2013-D949-48D5-809D-0216FA587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letter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90CF745-398C-4CE0-A78C-5E18262BA586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66807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C6A2BB-FFEB-4D45-8683-28492E713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Working with the template</a:t>
            </a:r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176F2DA8-1A98-498D-B49D-5638F3507A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23900" y="2855913"/>
            <a:ext cx="3856038" cy="3011487"/>
          </a:xfrm>
        </p:spPr>
        <p:txBody>
          <a:bodyPr>
            <a:normAutofit lnSpcReduction="10000"/>
          </a:bodyPr>
          <a:lstStyle/>
          <a:p>
            <a:endParaRPr lang="en-CA" sz="2000" b="1" dirty="0"/>
          </a:p>
          <a:p>
            <a:r>
              <a:rPr lang="en-CA" sz="2000" b="1" dirty="0"/>
              <a:t>Header</a:t>
            </a:r>
          </a:p>
          <a:p>
            <a:endParaRPr lang="en-CA" sz="2000" b="1" dirty="0"/>
          </a:p>
          <a:p>
            <a:r>
              <a:rPr lang="en-CA" sz="2000" b="1" dirty="0"/>
              <a:t>Watermark</a:t>
            </a:r>
          </a:p>
          <a:p>
            <a:endParaRPr lang="en-CA" sz="1200" dirty="0"/>
          </a:p>
          <a:p>
            <a:r>
              <a:rPr lang="en-CA" sz="1200" dirty="0"/>
              <a:t>(Design tab, Watermark, Custom)</a:t>
            </a:r>
          </a:p>
          <a:p>
            <a:endParaRPr lang="en-CA" sz="1200" dirty="0"/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D463310-2575-4B85-BEBB-0EB8A45613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47" t="18349" r="33601" b="4832"/>
          <a:stretch/>
        </p:blipFill>
        <p:spPr>
          <a:xfrm>
            <a:off x="6306074" y="125834"/>
            <a:ext cx="5162026" cy="681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5629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494A7A9-F007-44A5-8B8C-93068EDF6E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Job Reference letter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7B11BD5-81E4-4E2F-A36F-25FD271094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76287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FCCCC81-5091-48C6-A2EF-8EF00A781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Applying for a job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6CE2228-1CC3-4EC9-B17E-6DE1E5C13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you are applying for a job you may be required to provide reference letters that outline why you would be a good choice for the position. </a:t>
            </a:r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831066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372E23D-B27A-4079-A789-5B3F6CDCC6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Letter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B2E43D-A164-46A0-B334-4E7B25079A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1F9D0F6-442B-4B9E-80B7-050465F93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" name="Picture 6">
            <a:hlinkClick r:id="rId2" action="ppaction://hlinkfile"/>
            <a:extLst>
              <a:ext uri="{FF2B5EF4-FFF2-40B4-BE49-F238E27FC236}">
                <a16:creationId xmlns:a16="http://schemas.microsoft.com/office/drawing/2014/main" id="{8569A915-A462-4393-B8F6-932BCC0BF98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6450" t="19733" r="35650" b="10000"/>
          <a:stretch/>
        </p:blipFill>
        <p:spPr>
          <a:xfrm>
            <a:off x="5669280" y="0"/>
            <a:ext cx="6522720" cy="6859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5373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7197-D3C1-4C20-BB7B-59FE7B8B0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Helpful resources for word and phrasing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1BCF904-FA6A-43A5-9F0E-9094CA4D91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Download the following from my website as resources </a:t>
            </a:r>
          </a:p>
          <a:p>
            <a:endParaRPr lang="en-CA" dirty="0"/>
          </a:p>
          <a:p>
            <a:pPr lvl="1"/>
            <a:r>
              <a:rPr lang="en-CA" dirty="0">
                <a:hlinkClick r:id="rId2" action="ppaction://hlinkfile"/>
              </a:rPr>
              <a:t>Descriptive words for letters of recommendation</a:t>
            </a:r>
            <a:endParaRPr lang="en-CA" dirty="0"/>
          </a:p>
          <a:p>
            <a:pPr lvl="1"/>
            <a:endParaRPr lang="en-CA" dirty="0"/>
          </a:p>
          <a:p>
            <a:pPr lvl="1"/>
            <a:r>
              <a:rPr lang="en-CA" dirty="0">
                <a:hlinkClick r:id="rId3" action="ppaction://hlinkfile"/>
              </a:rPr>
              <a:t>Useful words and phrases for reference letters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27082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9740FB8-0776-450A-B3C0-00EE2D6F3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Reference</a:t>
            </a:r>
            <a:endParaRPr lang="en-CA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0CC22C-AB02-4134-8DA4-B5590E97FCF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83109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868F1F-4CA5-49D9-BE9C-6B7A087D6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Task (Options)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FBEFE0-4600-4991-8CCB-19427CF63F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r>
              <a:rPr lang="en-CA" dirty="0"/>
              <a:t>Role-play – you are acting as the academic reference (Teacher, Professor, Tutor, Supervisor etc.)… If you want to you can pretend you writing from my perspective </a:t>
            </a:r>
            <a:r>
              <a:rPr lang="en-CA" dirty="0">
                <a:sym typeface="Wingdings" panose="05000000000000000000" pitchFamily="2" charset="2"/>
              </a:rPr>
              <a:t></a:t>
            </a:r>
            <a:endParaRPr lang="en-CA" dirty="0"/>
          </a:p>
          <a:p>
            <a:endParaRPr lang="en-CA" dirty="0"/>
          </a:p>
          <a:p>
            <a:pPr marL="987552" lvl="1" indent="-457200">
              <a:buFont typeface="+mj-lt"/>
              <a:buAutoNum type="arabicPeriod"/>
            </a:pPr>
            <a:r>
              <a:rPr lang="en-CA" dirty="0"/>
              <a:t>Write an academic reference or </a:t>
            </a:r>
            <a:r>
              <a:rPr lang="en-CA"/>
              <a:t>Job reference </a:t>
            </a:r>
            <a:r>
              <a:rPr lang="en-CA" dirty="0"/>
              <a:t>for yourself</a:t>
            </a:r>
          </a:p>
          <a:p>
            <a:pPr marL="987552" lvl="1" indent="-457200">
              <a:buFont typeface="+mj-lt"/>
              <a:buAutoNum type="arabicPeriod"/>
            </a:pPr>
            <a:endParaRPr lang="en-CA" dirty="0"/>
          </a:p>
          <a:p>
            <a:pPr marL="987552" lvl="1" indent="-457200">
              <a:buFont typeface="+mj-lt"/>
              <a:buAutoNum type="arabicPeriod"/>
            </a:pPr>
            <a:r>
              <a:rPr lang="en-CA" dirty="0"/>
              <a:t>Write an academic reference letter or Job reference letter for one of your classmates that you know well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623335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235BBD1-8E18-43DB-B7BA-EEDBA80A8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it?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BAB85A7-AE56-415E-B5F4-F59CFA90E1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If you are planning to apply to any university abroad for an MA or PhD program you will have to provide 2 academic reference letters.</a:t>
            </a:r>
          </a:p>
          <a:p>
            <a:endParaRPr lang="en-US" dirty="0"/>
          </a:p>
          <a:p>
            <a:r>
              <a:rPr lang="en-US" dirty="0"/>
              <a:t>Most likely you will ask a past professor, tutor, or teacher that you have good standing with. </a:t>
            </a:r>
          </a:p>
          <a:p>
            <a:endParaRPr lang="en-US" dirty="0"/>
          </a:p>
          <a:p>
            <a:r>
              <a:rPr lang="en-US" dirty="0"/>
              <a:t>Sometimes they will write a letter for you, but sometimes they will ask you to write your own and they will review it and sign it.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4017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41142-B544-4651-9A2E-A01EF59CA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should my letters of reference say?</a:t>
            </a:r>
            <a:br>
              <a:rPr lang="en-US" b="1" dirty="0"/>
            </a:b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7656EC-E957-4FD4-93E0-8599D1DC6B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Your letter should describe your academic qualifications, intellectual ability, and strengths as a student. </a:t>
            </a:r>
          </a:p>
          <a:p>
            <a:endParaRPr lang="en-US" dirty="0"/>
          </a:p>
          <a:p>
            <a:r>
              <a:rPr lang="en-US" dirty="0"/>
              <a:t>This includes intellectual curiosity, research and writing ability, analytical skills, motivation, work ethic, and capacity to think critically and challenge yourself. </a:t>
            </a:r>
          </a:p>
          <a:p>
            <a:endParaRPr lang="en-US" dirty="0"/>
          </a:p>
          <a:p>
            <a:r>
              <a:rPr lang="en-US" dirty="0"/>
              <a:t>Personal characteristics such as maturity, professionalism, leadership potential, and ability to work with others are also relevant.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338915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0AAEC-C7A8-49ED-8DE2-39A097F18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Sample Instruction Form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470C04-87C5-4F3D-BD74-182F6E6EE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hlinkClick r:id="rId2" action="ppaction://hlinkfile"/>
            <a:extLst>
              <a:ext uri="{FF2B5EF4-FFF2-40B4-BE49-F238E27FC236}">
                <a16:creationId xmlns:a16="http://schemas.microsoft.com/office/drawing/2014/main" id="{725E2F79-BEED-4159-9BC6-F2EDD4AD1B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730" t="10887" r="38830" b="5076"/>
          <a:stretch/>
        </p:blipFill>
        <p:spPr>
          <a:xfrm>
            <a:off x="5573856" y="0"/>
            <a:ext cx="6618143" cy="6849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249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D842EF1-DD2A-4F13-805E-4B8600CB28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Self-assessment task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91A6ECD-A62C-43B0-BF0D-95E5B3BF0D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  <a:p>
            <a:endParaRPr lang="en-CA" dirty="0"/>
          </a:p>
          <a:p>
            <a:r>
              <a:rPr lang="en-CA" dirty="0"/>
              <a:t>In order to self reflect and self-assess on your current academic standing</a:t>
            </a:r>
          </a:p>
          <a:p>
            <a:pPr lvl="1"/>
            <a:endParaRPr lang="en-CA" dirty="0"/>
          </a:p>
          <a:p>
            <a:pPr lvl="1"/>
            <a:r>
              <a:rPr lang="en-CA" dirty="0">
                <a:hlinkClick r:id="rId2" action="ppaction://hlinkfile"/>
              </a:rPr>
              <a:t>Fill out an HUFS academic reference form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724203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1DEB3FC-B0B0-4AD8-B347-39E7B74EB3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Requesting a letter of reference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8F10DC-B5DA-48E4-A0F2-D4A154EB2D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44038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FCA00-DF25-4DF2-A2EE-FFDC82D6DB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Tips: Asking for a letter or reference from a professor via email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B078A6-EFAB-4A7A-9DC8-C11D57E213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0" y="2093976"/>
            <a:ext cx="9601200" cy="4572000"/>
          </a:xfrm>
        </p:spPr>
        <p:txBody>
          <a:bodyPr/>
          <a:lstStyle/>
          <a:p>
            <a:r>
              <a:rPr lang="en-CA" dirty="0"/>
              <a:t>Send your request 4-6 weeks before the due date ( don’t wait until the last minute)</a:t>
            </a:r>
          </a:p>
          <a:p>
            <a:r>
              <a:rPr lang="en-CA" dirty="0"/>
              <a:t>Choose an appropriate professor</a:t>
            </a:r>
          </a:p>
          <a:p>
            <a:pPr lvl="1"/>
            <a:r>
              <a:rPr lang="en-CA" dirty="0"/>
              <a:t>Does the professor know you well?</a:t>
            </a:r>
          </a:p>
          <a:p>
            <a:pPr lvl="1"/>
            <a:r>
              <a:rPr lang="en-CA" dirty="0"/>
              <a:t>Did you take more than one class with the professor?</a:t>
            </a:r>
          </a:p>
          <a:p>
            <a:pPr lvl="1"/>
            <a:r>
              <a:rPr lang="en-CA" dirty="0"/>
              <a:t>Did you perform well in their class?</a:t>
            </a:r>
          </a:p>
          <a:p>
            <a:r>
              <a:rPr lang="en-CA" dirty="0"/>
              <a:t>Describe what you applying for in detail (program, school, etc.)</a:t>
            </a:r>
          </a:p>
          <a:p>
            <a:r>
              <a:rPr lang="en-CA" dirty="0"/>
              <a:t>Describe why you are applying</a:t>
            </a:r>
          </a:p>
          <a:p>
            <a:r>
              <a:rPr lang="en-CA" dirty="0"/>
              <a:t>Describe what is required for the reference letter ( online form, .pdf, other)</a:t>
            </a:r>
          </a:p>
          <a:p>
            <a:r>
              <a:rPr lang="en-CA" dirty="0"/>
              <a:t>Provide the professor with detailed information about yourself ( courses you took, grades you received, Resume/ CV)</a:t>
            </a:r>
          </a:p>
          <a:p>
            <a:r>
              <a:rPr lang="en-CA" dirty="0"/>
              <a:t>Thank them for taking the time to consider providing a reference letter for you. </a:t>
            </a:r>
          </a:p>
          <a:p>
            <a:pPr lvl="1"/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576301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36FCA00-DF25-4DF2-A2EE-FFDC82D6D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CA" b="1" dirty="0"/>
              <a:t>Common Mistakes</a:t>
            </a:r>
            <a:endParaRPr lang="en-CA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8B078A6-EFAB-4A7A-9DC8-C11D57E21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Don’t assume the professor will be willing to write a letter. </a:t>
            </a:r>
          </a:p>
          <a:p>
            <a:pPr lvl="1"/>
            <a:r>
              <a:rPr lang="en-CA" dirty="0"/>
              <a:t>Sometimes they are simply too busy</a:t>
            </a:r>
          </a:p>
          <a:p>
            <a:pPr lvl="1"/>
            <a:r>
              <a:rPr lang="en-CA" dirty="0"/>
              <a:t>Sometimes they may not know you well enough</a:t>
            </a:r>
          </a:p>
          <a:p>
            <a:pPr lvl="1"/>
            <a:r>
              <a:rPr lang="en-CA" dirty="0"/>
              <a:t>Sometimes you may not be in good standing with them and they do not want to write a negative reference letter</a:t>
            </a:r>
          </a:p>
          <a:p>
            <a:r>
              <a:rPr lang="en-CA" dirty="0"/>
              <a:t>Don’t take it personal if they deny your request. </a:t>
            </a:r>
          </a:p>
          <a:p>
            <a:pPr lvl="1"/>
            <a:r>
              <a:rPr lang="en-CA" dirty="0"/>
              <a:t>It doesn’t necessarily mean you are a bad person or poor student</a:t>
            </a:r>
          </a:p>
          <a:p>
            <a:r>
              <a:rPr lang="en-CA" dirty="0"/>
              <a:t>Don’t just ask for a reference letter without providing enough details about yourself and what you are applying for</a:t>
            </a:r>
          </a:p>
        </p:txBody>
      </p:sp>
    </p:spTree>
    <p:extLst>
      <p:ext uri="{BB962C8B-B14F-4D97-AF65-F5344CB8AC3E}">
        <p14:creationId xmlns:p14="http://schemas.microsoft.com/office/powerpoint/2010/main" val="3699081133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128</TotalTime>
  <Words>600</Words>
  <Application>Microsoft Office PowerPoint</Application>
  <PresentationFormat>Widescreen</PresentationFormat>
  <Paragraphs>91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2" baseType="lpstr">
      <vt:lpstr>Franklin Gothic Book</vt:lpstr>
      <vt:lpstr>Crop</vt:lpstr>
      <vt:lpstr>Reference Letters</vt:lpstr>
      <vt:lpstr>Academic Reference</vt:lpstr>
      <vt:lpstr>What is it?</vt:lpstr>
      <vt:lpstr>What should my letters of reference say? </vt:lpstr>
      <vt:lpstr>Sample Instruction Form</vt:lpstr>
      <vt:lpstr>Self-assessment task</vt:lpstr>
      <vt:lpstr>Requesting a letter of reference</vt:lpstr>
      <vt:lpstr>Tips: Asking for a letter or reference from a professor via email</vt:lpstr>
      <vt:lpstr>Common Mistakes</vt:lpstr>
      <vt:lpstr>Sample letter</vt:lpstr>
      <vt:lpstr>Task</vt:lpstr>
      <vt:lpstr>Sample academic reference letters</vt:lpstr>
      <vt:lpstr>PowerPoint Presentation</vt:lpstr>
      <vt:lpstr>Sample letter</vt:lpstr>
      <vt:lpstr>Working with the template</vt:lpstr>
      <vt:lpstr>Job Reference letter</vt:lpstr>
      <vt:lpstr>Applying for a job</vt:lpstr>
      <vt:lpstr>Sample Letter</vt:lpstr>
      <vt:lpstr>Helpful resources for word and phrasing</vt:lpstr>
      <vt:lpstr>Task (Options)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Reference Letters</dc:title>
  <dc:creator>George Whitehead</dc:creator>
  <cp:lastModifiedBy>Reviewer</cp:lastModifiedBy>
  <cp:revision>21</cp:revision>
  <dcterms:created xsi:type="dcterms:W3CDTF">2019-02-03T05:04:11Z</dcterms:created>
  <dcterms:modified xsi:type="dcterms:W3CDTF">2020-05-01T07:20:40Z</dcterms:modified>
</cp:coreProperties>
</file>