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328" r:id="rId4"/>
    <p:sldId id="330" r:id="rId5"/>
    <p:sldId id="331" r:id="rId6"/>
    <p:sldId id="332" r:id="rId7"/>
    <p:sldId id="347" r:id="rId8"/>
    <p:sldId id="334" r:id="rId9"/>
    <p:sldId id="335" r:id="rId10"/>
    <p:sldId id="348" r:id="rId11"/>
    <p:sldId id="333" r:id="rId12"/>
    <p:sldId id="336" r:id="rId13"/>
    <p:sldId id="318" r:id="rId14"/>
    <p:sldId id="310" r:id="rId15"/>
    <p:sldId id="313" r:id="rId16"/>
    <p:sldId id="321" r:id="rId17"/>
    <p:sldId id="338" r:id="rId18"/>
    <p:sldId id="339" r:id="rId19"/>
    <p:sldId id="340" r:id="rId20"/>
    <p:sldId id="345" r:id="rId21"/>
    <p:sldId id="324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>
      <p:cViewPr varScale="1">
        <p:scale>
          <a:sx n="80" d="100"/>
          <a:sy n="80" d="100"/>
        </p:scale>
        <p:origin x="108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89CCF-2561-4C5B-84B8-64714A207314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28BA71-2AB0-47CB-96CA-8BD4911F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E2963-F212-4FE6-B7B1-6FEA78F41EC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5906C4-339A-48E3-8368-C40F4FEE5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4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6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97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978398"/>
            <a:ext cx="7315200" cy="57463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554166"/>
            <a:ext cx="7315200" cy="31348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38400" y="1143000"/>
            <a:ext cx="7315200" cy="3757613"/>
          </a:xfrm>
          <a:prstGeom prst="roundRect">
            <a:avLst>
              <a:gd name="adj" fmla="val 8555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1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1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497E-3E2C-4316-A318-5E79FDB96CB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6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Qualitative Research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5554166"/>
            <a:ext cx="7315200" cy="846634"/>
          </a:xfrm>
        </p:spPr>
        <p:txBody>
          <a:bodyPr>
            <a:normAutofit/>
          </a:bodyPr>
          <a:lstStyle/>
          <a:p>
            <a:r>
              <a:rPr lang="en-US" sz="2000" dirty="0"/>
              <a:t>Course Introduction</a:t>
            </a:r>
          </a:p>
        </p:txBody>
      </p:sp>
      <p:pic>
        <p:nvPicPr>
          <p:cNvPr id="1026" name="Picture 2" descr="Image result for qualitative meth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3907631" cy="39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http://mcdn1.teacherspayteachers.com/thumbitem/Icebreaker-Its-Question-Time/original-5192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764704"/>
            <a:ext cx="7078166" cy="5318738"/>
          </a:xfrm>
          <a:prstGeom prst="roundRect">
            <a:avLst>
              <a:gd name="adj" fmla="val 87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tialartsbusinessmagazine.com/wp-content/uploads/2013/12/3419755539_5024d2a4d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084"/>
            <a:ext cx="3744416" cy="2145462"/>
          </a:xfrm>
          <a:prstGeom prst="roundRect">
            <a:avLst>
              <a:gd name="adj" fmla="val 115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 rot="20237107">
            <a:off x="4110525" y="4491237"/>
            <a:ext cx="2314766" cy="997168"/>
          </a:xfrm>
          <a:prstGeom prst="rect">
            <a:avLst/>
          </a:prstGeom>
          <a:solidFill>
            <a:srgbClr val="12A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George!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0" y="764704"/>
            <a:ext cx="3730906" cy="2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b="1" dirty="0"/>
              <a:t>Website</a:t>
            </a:r>
            <a:r>
              <a:rPr lang="en-CA" dirty="0"/>
              <a:t>: profgwhitehead.weebly.com</a:t>
            </a:r>
          </a:p>
          <a:p>
            <a:r>
              <a:rPr lang="en-CA" b="1" dirty="0"/>
              <a:t>Email</a:t>
            </a:r>
            <a:r>
              <a:rPr lang="en-CA" dirty="0"/>
              <a:t>: prof.gwhitehead@gmail.com</a:t>
            </a:r>
          </a:p>
        </p:txBody>
      </p:sp>
      <p:pic>
        <p:nvPicPr>
          <p:cNvPr id="3074" name="Picture 2" descr="QR Tag for current URL open in your web brows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2057399"/>
            <a:ext cx="3925385" cy="39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1676400"/>
            <a:ext cx="8629600" cy="574635"/>
          </a:xfrm>
        </p:spPr>
        <p:txBody>
          <a:bodyPr>
            <a:noAutofit/>
          </a:bodyPr>
          <a:lstStyle/>
          <a:p>
            <a:r>
              <a:rPr lang="en-US" sz="7200" b="1" dirty="0"/>
              <a:t>Qualitative Research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2255" y="5504199"/>
            <a:ext cx="7315200" cy="838451"/>
          </a:xfrm>
        </p:spPr>
        <p:txBody>
          <a:bodyPr>
            <a:normAutofit/>
          </a:bodyPr>
          <a:lstStyle/>
          <a:p>
            <a:r>
              <a:rPr lang="en-US" sz="2000" dirty="0"/>
              <a:t>with Prof. George E.K. Whitehead</a:t>
            </a:r>
          </a:p>
        </p:txBody>
      </p:sp>
      <p:pic>
        <p:nvPicPr>
          <p:cNvPr id="2" name="Picture 2" descr="Image result for qualitative meth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29454"/>
            <a:ext cx="2659831" cy="27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848" y="0"/>
            <a:ext cx="3888432" cy="944562"/>
          </a:xfrm>
        </p:spPr>
        <p:txBody>
          <a:bodyPr>
            <a:normAutofit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95857"/>
            <a:ext cx="9577064" cy="411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Through this course you will: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gain deeper insight into your own epistemological and ontological perspectives.</a:t>
            </a:r>
            <a:endParaRPr lang="en-CA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develop a deeper understanding of core principles, approaches, and procedures of qualitative research. </a:t>
            </a:r>
            <a:endParaRPr lang="en-CA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familiarize yourself with various qualitative data collection strategies. </a:t>
            </a:r>
            <a:endParaRPr lang="en-CA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develop the ability to analyze qualitative data.</a:t>
            </a:r>
            <a:endParaRPr lang="en-CA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develop higher confidence in designing and conducting your own qualitative research.</a:t>
            </a: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2050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37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800"/>
            <a:ext cx="4876801" cy="1154163"/>
          </a:xfrm>
        </p:spPr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CB134-E144-47AB-A157-356C3F280BCC}"/>
              </a:ext>
            </a:extLst>
          </p:cNvPr>
          <p:cNvSpPr txBox="1"/>
          <p:nvPr/>
        </p:nvSpPr>
        <p:spPr>
          <a:xfrm>
            <a:off x="304800" y="1839963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Introduction to Qualitative Research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nature of research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Epistemology and ontology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Approaches to qualitative research: narrative, phenomenological, ethnographic, case study, action research, grounded theory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Research design: Deciding on a purpose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Developing research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Data collection strategies overview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63D82-34AC-4CBF-9850-14EA7CA1DF78}"/>
              </a:ext>
            </a:extLst>
          </p:cNvPr>
          <p:cNvSpPr txBox="1"/>
          <p:nvPr/>
        </p:nvSpPr>
        <p:spPr>
          <a:xfrm>
            <a:off x="6400801" y="1562963"/>
            <a:ext cx="533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Interviews, focus groups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Piloting an interview &amp; transcribing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Observations overview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Observation practice 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 Data analysis: Introduction to coding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Coding Practice &amp; Interpretation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Revising &amp; Finalizing portfolio research design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Wrap-up</a:t>
            </a:r>
          </a:p>
          <a:p>
            <a:pPr marL="342900" indent="-342900">
              <a:buAutoNum type="arabicPeriod" startAt="8"/>
            </a:pPr>
            <a:endParaRPr lang="en-US" dirty="0"/>
          </a:p>
          <a:p>
            <a:pPr marL="342900" indent="-342900"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88" y="609600"/>
            <a:ext cx="4908612" cy="1154163"/>
          </a:xfrm>
        </p:spPr>
        <p:txBody>
          <a:bodyPr>
            <a:noAutofit/>
          </a:bodyPr>
          <a:lstStyle/>
          <a:p>
            <a:r>
              <a:rPr lang="en-US" dirty="0"/>
              <a:t>Course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9144000" cy="3276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Attendance					20 %</a:t>
            </a:r>
            <a:endParaRPr lang="en-CA" sz="1700" dirty="0"/>
          </a:p>
          <a:p>
            <a:pPr marL="0" indent="0">
              <a:buNone/>
            </a:pPr>
            <a:r>
              <a:rPr lang="en-US" sz="1700" dirty="0"/>
              <a:t>Participation, Professionalism, Excellence		20 %</a:t>
            </a:r>
            <a:endParaRPr lang="en-CA" sz="1700" dirty="0"/>
          </a:p>
          <a:p>
            <a:pPr marL="0" indent="0">
              <a:buNone/>
            </a:pPr>
            <a:r>
              <a:rPr lang="en-US" sz="1700" dirty="0"/>
              <a:t>Assignments 					20 %</a:t>
            </a:r>
            <a:endParaRPr lang="en-CA" sz="1700" dirty="0"/>
          </a:p>
          <a:p>
            <a:pPr marL="0" indent="0">
              <a:buNone/>
            </a:pPr>
            <a:r>
              <a:rPr lang="en-US" sz="1700" dirty="0"/>
              <a:t>Research portfolio 					40 %</a:t>
            </a:r>
            <a:endParaRPr lang="en-CA" sz="1700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Total	</a:t>
            </a:r>
            <a:r>
              <a:rPr lang="en-US" sz="1700" dirty="0"/>
              <a:t>					100 %</a:t>
            </a: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7666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975" y="381000"/>
            <a:ext cx="550545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Attendance (20%)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590800"/>
            <a:ext cx="4000500" cy="1752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 hangingPunct="0">
              <a:buNone/>
            </a:pPr>
            <a:r>
              <a:rPr lang="en-US" sz="1700" u="sng" dirty="0"/>
              <a:t>Late</a:t>
            </a:r>
          </a:p>
          <a:p>
            <a:pPr marL="0" indent="0" latinLnBrk="0" hangingPunct="0">
              <a:buNone/>
            </a:pPr>
            <a:r>
              <a:rPr lang="en-US" sz="1700" dirty="0"/>
              <a:t>5 mins. after the start of class = late</a:t>
            </a:r>
          </a:p>
          <a:p>
            <a:pPr marL="0" indent="0" latinLnBrk="0" hangingPunct="0">
              <a:buNone/>
            </a:pPr>
            <a:r>
              <a:rPr lang="en-US" sz="1700" dirty="0"/>
              <a:t>Late = 1 point deduction in attendance</a:t>
            </a:r>
          </a:p>
          <a:p>
            <a:pPr marL="0" indent="0" latinLnBrk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0" y="2590800"/>
            <a:ext cx="4000500" cy="1752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 hangingPunct="0">
              <a:lnSpc>
                <a:spcPct val="110000"/>
              </a:lnSpc>
              <a:buNone/>
            </a:pPr>
            <a:r>
              <a:rPr lang="en-US" sz="1700" u="sng" dirty="0"/>
              <a:t>Absent</a:t>
            </a:r>
          </a:p>
          <a:p>
            <a:pPr marL="0" indent="0" latinLnBrk="0" hangingPunct="0">
              <a:lnSpc>
                <a:spcPct val="110000"/>
              </a:lnSpc>
              <a:buNone/>
            </a:pPr>
            <a:r>
              <a:rPr lang="en-US" sz="1700" dirty="0"/>
              <a:t>More than 30 mins. = absent </a:t>
            </a:r>
          </a:p>
          <a:p>
            <a:pPr marL="0" indent="0" latinLnBrk="0" hangingPunct="0">
              <a:lnSpc>
                <a:spcPct val="110000"/>
              </a:lnSpc>
              <a:buNone/>
            </a:pPr>
            <a:r>
              <a:rPr lang="en-US" sz="1700" dirty="0"/>
              <a:t>Absence = 2 point deduction in attendance</a:t>
            </a:r>
          </a:p>
          <a:p>
            <a:pPr marL="0" indent="0" latinLnBrk="0" hangingPunct="0">
              <a:lnSpc>
                <a:spcPct val="110000"/>
              </a:lnSpc>
              <a:buNone/>
            </a:pPr>
            <a:endParaRPr lang="en-US" sz="1800" dirty="0"/>
          </a:p>
          <a:p>
            <a:pPr marL="0" indent="0" latinLnBrk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3364" y="1743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/>
            <a:r>
              <a:rPr lang="en-US" dirty="0"/>
              <a:t>*Attendance includes being here on time prepared for class.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904471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i="1" dirty="0">
                <a:solidFill>
                  <a:srgbClr val="C00000"/>
                </a:solidFill>
              </a:rPr>
              <a:t>**Absence and tardiness will only be excused if a valid reason and/or a doctors note is provided.</a:t>
            </a:r>
          </a:p>
        </p:txBody>
      </p:sp>
    </p:spTree>
    <p:extLst>
      <p:ext uri="{BB962C8B-B14F-4D97-AF65-F5344CB8AC3E}">
        <p14:creationId xmlns:p14="http://schemas.microsoft.com/office/powerpoint/2010/main" val="20046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Participation, Professionalism, Excellence (20%)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442029"/>
            <a:ext cx="4648200" cy="32004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latinLnBrk="0">
              <a:buNone/>
            </a:pPr>
            <a:endParaRPr lang="en-US" sz="1800" dirty="0"/>
          </a:p>
          <a:p>
            <a:pPr marL="0" indent="0" defTabSz="457200" latinLnBrk="0">
              <a:buNone/>
            </a:pPr>
            <a:r>
              <a:rPr lang="en-US" sz="1800" dirty="0"/>
              <a:t>*Participation includes all classroom tasks i.e. projects, performances, discussions etc., as well as attention, attitude.</a:t>
            </a:r>
          </a:p>
          <a:p>
            <a:pPr marL="0" indent="0" defTabSz="457200" latinLnBrk="0">
              <a:buNone/>
            </a:pPr>
            <a:endParaRPr lang="en-US" sz="1800" dirty="0"/>
          </a:p>
          <a:p>
            <a:pPr marL="0" indent="0" defTabSz="457200" latinLnBrk="0">
              <a:buNone/>
            </a:pPr>
            <a:r>
              <a:rPr lang="en-US" sz="1800" dirty="0"/>
              <a:t>*Professionalism is the way you conduct yourself in class and with your professor.</a:t>
            </a:r>
          </a:p>
          <a:p>
            <a:pPr marL="0" indent="0" defTabSz="457200" latinLnBrk="0">
              <a:buNone/>
            </a:pPr>
            <a:endParaRPr lang="en-US" sz="1800" dirty="0"/>
          </a:p>
          <a:p>
            <a:pPr marL="0" indent="0" defTabSz="457200" latinLnBrk="0">
              <a:buNone/>
            </a:pPr>
            <a:r>
              <a:rPr lang="en-US" sz="1800" dirty="0"/>
              <a:t>*5 excellence points are reserved and rewarded for exceptional effort.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0" y="274956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Some ways to get excellence points:</a:t>
            </a:r>
          </a:p>
          <a:p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Always here on time for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Outstanding effort during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Helping others in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Outstanding classwork or homework</a:t>
            </a:r>
          </a:p>
        </p:txBody>
      </p:sp>
    </p:spTree>
    <p:extLst>
      <p:ext uri="{BB962C8B-B14F-4D97-AF65-F5344CB8AC3E}">
        <p14:creationId xmlns:p14="http://schemas.microsoft.com/office/powerpoint/2010/main" val="4825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0" y="914400"/>
            <a:ext cx="6675120" cy="1313597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Assignments (20%)</a:t>
            </a:r>
            <a:br>
              <a:rPr lang="en-CA" i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700" dirty="0"/>
              <a:t>Assignments: weekly or bi-weekly short </a:t>
            </a:r>
            <a:r>
              <a:rPr lang="en-CA" sz="1700" dirty="0"/>
              <a:t>assignments will be given to practice what we have learned in class.</a:t>
            </a:r>
          </a:p>
          <a:p>
            <a:pPr marL="0" indent="0">
              <a:buNone/>
            </a:pPr>
            <a:endParaRPr lang="en-CA" sz="1700" dirty="0"/>
          </a:p>
          <a:p>
            <a:pPr marL="0" indent="0">
              <a:buNone/>
            </a:pPr>
            <a:r>
              <a:rPr lang="en-CA" sz="1700" dirty="0"/>
              <a:t>*Assignments include both in class and out of class assignments.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48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0" y="914400"/>
            <a:ext cx="6675120" cy="131359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Final portfolio</a:t>
            </a:r>
            <a:br>
              <a:rPr lang="en-CA" sz="3600" dirty="0"/>
            </a:br>
            <a:r>
              <a:rPr lang="en-CA" sz="3600" dirty="0"/>
              <a:t>(40%)</a:t>
            </a:r>
            <a:r>
              <a:rPr lang="en-US" sz="2800" i="1" dirty="0"/>
              <a:t>	</a:t>
            </a:r>
            <a:br>
              <a:rPr lang="en-CA" i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CA" sz="1700" dirty="0"/>
              <a:t>Your portfolio is a collection of your epistemological and ontological views, your research rationale, research questions, research design, research questions, interview schedule, transcriptions, observation data, coding, and discussion.</a:t>
            </a:r>
          </a:p>
          <a:p>
            <a:pPr marL="0" indent="0">
              <a:buNone/>
            </a:pPr>
            <a:endParaRPr lang="en-CA" sz="1700" dirty="0"/>
          </a:p>
          <a:p>
            <a:pPr marL="0" indent="0">
              <a:buNone/>
            </a:pPr>
            <a:r>
              <a:rPr lang="en-CA" sz="1700" dirty="0"/>
              <a:t>All of these tasks will be done in class but can be revised before submitting your final portfolio.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805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275469"/>
            <a:ext cx="3122611" cy="302655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3352" y="4416810"/>
            <a:ext cx="4248472" cy="15812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George Elliott Koichi Whitehead</a:t>
            </a:r>
          </a:p>
          <a:p>
            <a:pPr algn="ctr"/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경일</a:t>
            </a:r>
          </a:p>
          <a:p>
            <a:pPr algn="ctr"/>
            <a:r>
              <a:rPr lang="en-US" sz="2000" b="1" dirty="0" err="1"/>
              <a:t>Prof.G</a:t>
            </a:r>
            <a:endParaRPr lang="en-US" sz="2000" b="1" dirty="0"/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14" y="652148"/>
            <a:ext cx="3075342" cy="2952328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81" y="836285"/>
            <a:ext cx="2133489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81" y="3292447"/>
            <a:ext cx="34544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7341" y="620688"/>
            <a:ext cx="234495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21" y="104496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7648468" y="4302022"/>
            <a:ext cx="2222367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t="23974"/>
          <a:stretch/>
        </p:blipFill>
        <p:spPr bwMode="auto">
          <a:xfrm>
            <a:off x="9480075" y="3534795"/>
            <a:ext cx="2559490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Details and Information &amp; 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424936" cy="129614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Homepage: profgwhitehead.weebly.com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944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1730" y="1125801"/>
            <a:ext cx="41937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TEFL/ TESL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(in progress)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21" y="2934096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511" y="619753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0857" y="1974323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ClassRoom-1\Desktop\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755913"/>
            <a:ext cx="2301875" cy="1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2244245"/>
            <a:ext cx="2293143" cy="1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72" y="4345644"/>
            <a:ext cx="2293143" cy="16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48" y="5029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.ac.uk/gallery/campus/images/fieldingjohns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05" y="4295900"/>
            <a:ext cx="2514600" cy="1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" y="1169060"/>
            <a:ext cx="273730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8" y="1090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16 Year Career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40410"/>
            <a:ext cx="1579289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5" y="1150278"/>
            <a:ext cx="2725221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0296" y="1165349"/>
            <a:ext cx="2592288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54133" r="77950" b="33814"/>
          <a:stretch/>
        </p:blipFill>
        <p:spPr bwMode="auto">
          <a:xfrm>
            <a:off x="9764543" y="3998143"/>
            <a:ext cx="984684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830" y="1170467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8" y="4172831"/>
            <a:ext cx="2279104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6" y="3876470"/>
            <a:ext cx="1436527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38370"/>
            <a:ext cx="1517049" cy="15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1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Image result for hankuk university of foreign stu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Image result for international graduate school of engli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438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4" cstate="print"/>
          <a:srcRect t="34166" b="34167"/>
          <a:stretch>
            <a:fillRect/>
          </a:stretch>
        </p:blipFill>
        <p:spPr bwMode="auto">
          <a:xfrm>
            <a:off x="533400" y="1143000"/>
            <a:ext cx="3248525" cy="2133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9677" r="50968" b="29032"/>
          <a:stretch>
            <a:fillRect/>
          </a:stretch>
        </p:blipFill>
        <p:spPr bwMode="auto">
          <a:xfrm>
            <a:off x="4724400" y="1143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</a:t>
            </a:r>
            <a:r>
              <a:rPr lang="en-CA" dirty="0" err="1"/>
              <a:t>Darakwon</a:t>
            </a:r>
            <a:r>
              <a:rPr lang="en-CA" dirty="0"/>
              <a:t> Publishing (Author, Editor, Advisor)</a:t>
            </a:r>
          </a:p>
          <a:p>
            <a:pPr marL="201168" lvl="1" indent="0">
              <a:buNone/>
            </a:pPr>
            <a:r>
              <a:rPr lang="en-US" b="1" u="sng" dirty="0"/>
              <a:t>Books</a:t>
            </a:r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(2018). </a:t>
            </a:r>
            <a:r>
              <a:rPr lang="en-US" i="1" dirty="0"/>
              <a:t>Middle School English 1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(2019). </a:t>
            </a:r>
            <a:r>
              <a:rPr lang="en-US" i="1" dirty="0"/>
              <a:t>Middle School English 2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 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(2020). </a:t>
            </a:r>
            <a:r>
              <a:rPr lang="en-US" i="1" dirty="0"/>
              <a:t>Middle School English 3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  <a:endParaRPr lang="en-US" sz="1600" dirty="0"/>
          </a:p>
          <a:p>
            <a:pPr marL="201168" lvl="1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KSAT </a:t>
            </a:r>
          </a:p>
        </p:txBody>
      </p:sp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CA" dirty="0"/>
              <a:t>Hiver, P., &amp; Whitehead, G. (2018). Teaching metacognitively: Adaptive inside-out thinking in the L2 classroom. In C. </a:t>
            </a:r>
            <a:r>
              <a:rPr lang="en-CA" dirty="0" err="1"/>
              <a:t>Bjørke</a:t>
            </a:r>
            <a:r>
              <a:rPr lang="en-CA" dirty="0"/>
              <a:t>, M. </a:t>
            </a:r>
            <a:r>
              <a:rPr lang="en-CA" dirty="0" err="1"/>
              <a:t>Dypedahl</a:t>
            </a:r>
            <a:r>
              <a:rPr lang="en-CA" dirty="0"/>
              <a:t>, &amp; Å. </a:t>
            </a:r>
            <a:r>
              <a:rPr lang="en-CA" dirty="0" err="1"/>
              <a:t>Haukås</a:t>
            </a:r>
            <a:r>
              <a:rPr lang="en-CA" dirty="0"/>
              <a:t> (Eds.), Metacognition in Language Learning and Teaching. New York, NY: Routledge. 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Hiver, P., &amp; Whitehead, G. (2018).  Sites of struggle: The co-construction of language teacher agency and teacher identity through classroom practice. System [Special Issue] </a:t>
            </a:r>
            <a:r>
              <a:rPr lang="en-CA" dirty="0" err="1"/>
              <a:t>Interdisciplinarity</a:t>
            </a:r>
            <a:r>
              <a:rPr lang="en-CA" dirty="0"/>
              <a:t> in Language Teacher Agency: Theoretical and Analytical Explorations.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Whitehead, G. (2017). Teachers’ voices: Obstacles to communicative language teaching in South Korea. Asian EFL Journal, 18 (4). </a:t>
            </a:r>
          </a:p>
          <a:p>
            <a:endParaRPr lang="en-US" dirty="0"/>
          </a:p>
          <a:p>
            <a:r>
              <a:rPr lang="en-US" dirty="0"/>
              <a:t>Whitehead, G. (2016). The rise and fall of the National English Ability Test: Examining Korean high school English teachers’ perspectives. Asian EFL Journal, 19(4). 124-155. </a:t>
            </a:r>
          </a:p>
          <a:p>
            <a:endParaRPr lang="en-US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RELC Journal, 47(1), 79-95 DOI: 10.1177/0033688216631203.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Asian EFL Journal  </a:t>
            </a:r>
            <a:r>
              <a:rPr lang="en-US" dirty="0"/>
              <a:t>- Editor/ Reviewer  (https://www.asian-efl-journal.com/)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Asian ESP Journal </a:t>
            </a:r>
            <a:r>
              <a:rPr lang="en-US" dirty="0"/>
              <a:t>– Editor/ Reviewer (https://www.asian-esp-journal.com/)</a:t>
            </a:r>
          </a:p>
          <a:p>
            <a:endParaRPr lang="en-US" dirty="0"/>
          </a:p>
          <a:p>
            <a:r>
              <a:rPr lang="en-US" b="1" dirty="0"/>
              <a:t>System</a:t>
            </a:r>
            <a:r>
              <a:rPr lang="en-US" dirty="0"/>
              <a:t> – Guest reviewer (https://www.journals.elsevier.com/system)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DC9208-FBE7-4E4A-AD44-2539E6461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872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Bookman Old Style</vt:lpstr>
      <vt:lpstr>Palatino Linotype</vt:lpstr>
      <vt:lpstr>Wingdings</vt:lpstr>
      <vt:lpstr>Gallery</vt:lpstr>
      <vt:lpstr>Qualitative Research Methods</vt:lpstr>
      <vt:lpstr>About me</vt:lpstr>
      <vt:lpstr>PowerPoint Presentation</vt:lpstr>
      <vt:lpstr>PowerPoint Presentation</vt:lpstr>
      <vt:lpstr>PowerPoint Presentation</vt:lpstr>
      <vt:lpstr>PowerPoint Presentation</vt:lpstr>
      <vt:lpstr>Additional Work </vt:lpstr>
      <vt:lpstr>Journal Publications</vt:lpstr>
      <vt:lpstr>Reviewing &amp; Editing</vt:lpstr>
      <vt:lpstr>PowerPoint Presentation</vt:lpstr>
      <vt:lpstr>Contact </vt:lpstr>
      <vt:lpstr>Qualitative Research Methods</vt:lpstr>
      <vt:lpstr>The course</vt:lpstr>
      <vt:lpstr>Course Overview</vt:lpstr>
      <vt:lpstr>Course Evaluation</vt:lpstr>
      <vt:lpstr>Attendance (20%)</vt:lpstr>
      <vt:lpstr>Participation, Professionalism, Excellence (20%)</vt:lpstr>
      <vt:lpstr>Assignments (20%) </vt:lpstr>
      <vt:lpstr>Final portfolio (40%)  </vt:lpstr>
      <vt:lpstr>Additional Details and Information &amp; Course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2014-02-18T12:39:48Z</dcterms:created>
  <dcterms:modified xsi:type="dcterms:W3CDTF">2018-09-06T18:00:31Z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TC038958549991</vt:lpwstr>
  </property>
</Properties>
</file>