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2" r:id="rId2"/>
  </p:sldMasterIdLst>
  <p:notesMasterIdLst>
    <p:notesMasterId r:id="rId19"/>
  </p:notesMasterIdLst>
  <p:handoutMasterIdLst>
    <p:handoutMasterId r:id="rId20"/>
  </p:handoutMasterIdLst>
  <p:sldIdLst>
    <p:sldId id="318" r:id="rId3"/>
    <p:sldId id="355" r:id="rId4"/>
    <p:sldId id="310" r:id="rId5"/>
    <p:sldId id="313" r:id="rId6"/>
    <p:sldId id="352" r:id="rId7"/>
    <p:sldId id="353" r:id="rId8"/>
    <p:sldId id="354" r:id="rId9"/>
    <p:sldId id="321" r:id="rId10"/>
    <p:sldId id="346" r:id="rId11"/>
    <p:sldId id="347" r:id="rId12"/>
    <p:sldId id="348" r:id="rId13"/>
    <p:sldId id="349" r:id="rId14"/>
    <p:sldId id="350" r:id="rId15"/>
    <p:sldId id="351" r:id="rId16"/>
    <p:sldId id="324" r:id="rId17"/>
    <p:sldId id="336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A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>
      <p:cViewPr varScale="1">
        <p:scale>
          <a:sx n="74" d="100"/>
          <a:sy n="74" d="100"/>
        </p:scale>
        <p:origin x="66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E89CCF-2561-4C5B-84B8-64714A207314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28BA71-2AB0-47CB-96CA-8BD4911FDD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7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2E2963-F212-4FE6-B7B1-6FEA78F41EC8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5906C4-339A-48E3-8368-C40F4FEE5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8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54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06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97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4978398"/>
            <a:ext cx="7315200" cy="57463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554166"/>
            <a:ext cx="7315200" cy="313485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38400" y="1143000"/>
            <a:ext cx="7315200" cy="3757613"/>
          </a:xfrm>
          <a:prstGeom prst="roundRect">
            <a:avLst>
              <a:gd name="adj" fmla="val 8555"/>
            </a:avLst>
          </a:prstGeom>
          <a:solidFill>
            <a:schemeClr val="bg1"/>
          </a:solidFill>
          <a:ln w="19050">
            <a:noFill/>
          </a:ln>
        </p:spPr>
        <p:txBody>
          <a:bodyPr tIns="182880"/>
          <a:lstStyle>
            <a:lvl1pPr marL="0" indent="0" algn="ctr">
              <a:buNone/>
              <a:defRPr/>
            </a:lvl1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1752600"/>
            <a:ext cx="3122611" cy="30265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122612" cy="1140526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1942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890770" y="800100"/>
            <a:ext cx="6766560" cy="5257800"/>
          </a:xfrm>
          <a:prstGeom prst="roundRect">
            <a:avLst>
              <a:gd name="adj" fmla="val 3488"/>
            </a:avLst>
          </a:prstGeom>
          <a:solidFill>
            <a:schemeClr val="bg1"/>
          </a:solidFill>
          <a:ln w="19050">
            <a:noFill/>
          </a:ln>
        </p:spPr>
        <p:txBody>
          <a:bodyPr tIns="182880"/>
          <a:lstStyle>
            <a:lvl1pPr marL="0" indent="0" algn="ctr">
              <a:buNone/>
              <a:defRPr/>
            </a:lvl1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4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lternate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45471" y="800100"/>
            <a:ext cx="5394960" cy="5257800"/>
          </a:xfrm>
          <a:prstGeom prst="roundRect">
            <a:avLst>
              <a:gd name="adj" fmla="val 3304"/>
            </a:avLst>
          </a:prstGeom>
          <a:solidFill>
            <a:schemeClr val="bg1"/>
          </a:solidFill>
          <a:ln w="19050">
            <a:noFill/>
          </a:ln>
        </p:spPr>
        <p:txBody>
          <a:bodyPr tIns="182880"/>
          <a:lstStyle>
            <a:lvl1pPr marL="0" indent="0" algn="ctr">
              <a:buNone/>
              <a:defRPr/>
            </a:lvl1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1959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264790" y="800100"/>
            <a:ext cx="5394960" cy="5257800"/>
          </a:xfrm>
          <a:prstGeom prst="roundRect">
            <a:avLst>
              <a:gd name="adj" fmla="val 3670"/>
            </a:avLst>
          </a:prstGeom>
          <a:solidFill>
            <a:schemeClr val="bg1"/>
          </a:solidFill>
          <a:ln w="19050">
            <a:noFill/>
          </a:ln>
        </p:spPr>
        <p:txBody>
          <a:bodyPr tIns="182880"/>
          <a:lstStyle>
            <a:lvl1pPr marL="0" indent="0" algn="ctr">
              <a:buNone/>
              <a:defRPr/>
            </a:lvl1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0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ree Vertica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714244" y="1051560"/>
            <a:ext cx="2834640" cy="4754880"/>
          </a:xfrm>
          <a:prstGeom prst="roundRect">
            <a:avLst>
              <a:gd name="adj" fmla="val 5867"/>
            </a:avLst>
          </a:prstGeom>
          <a:solidFill>
            <a:schemeClr val="bg1"/>
          </a:solidFill>
          <a:ln w="19050">
            <a:noFill/>
          </a:ln>
        </p:spPr>
        <p:txBody>
          <a:bodyPr tIns="182880"/>
          <a:lstStyle>
            <a:lvl1pPr marL="0" indent="0" algn="ctr">
              <a:buNone/>
              <a:defRPr/>
            </a:lvl1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2053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678680" y="1051560"/>
            <a:ext cx="2834640" cy="4754880"/>
          </a:xfrm>
          <a:prstGeom prst="roundRect">
            <a:avLst>
              <a:gd name="adj" fmla="val 5867"/>
            </a:avLst>
          </a:prstGeom>
          <a:solidFill>
            <a:schemeClr val="bg1"/>
          </a:solidFill>
          <a:ln w="19050">
            <a:noFill/>
          </a:ln>
        </p:spPr>
        <p:txBody>
          <a:bodyPr tIns="182880"/>
          <a:lstStyle>
            <a:lvl1pPr marL="0" indent="0" algn="ctr">
              <a:buNone/>
              <a:defRPr/>
            </a:lvl1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218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8639939" y="1051560"/>
            <a:ext cx="2834640" cy="4754880"/>
          </a:xfrm>
          <a:prstGeom prst="roundRect">
            <a:avLst>
              <a:gd name="adj" fmla="val 5867"/>
            </a:avLst>
          </a:prstGeom>
          <a:solidFill>
            <a:schemeClr val="bg1"/>
          </a:solidFill>
          <a:ln w="19050">
            <a:noFill/>
          </a:ln>
        </p:spPr>
        <p:txBody>
          <a:bodyPr tIns="182880"/>
          <a:lstStyle>
            <a:lvl1pPr marL="0" indent="0" algn="ctr">
              <a:buNone/>
              <a:defRPr/>
            </a:lvl1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0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58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31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55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02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10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4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41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6271497E-3E2C-4316-A318-5E79FDB96CB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4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7" cstate="print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1497E-3E2C-4316-A318-5E79FDB96CB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60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suwonunigeorge.weebl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mailto:g.whitehead@ubc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81000" y="3428301"/>
            <a:ext cx="5159051" cy="574635"/>
          </a:xfrm>
        </p:spPr>
        <p:txBody>
          <a:bodyPr>
            <a:noAutofit/>
          </a:bodyPr>
          <a:lstStyle/>
          <a:p>
            <a:r>
              <a:rPr lang="en-US" sz="4000" b="1" dirty="0"/>
              <a:t>Qualitative Research Interviewing in Education: Theories and Methods</a:t>
            </a:r>
            <a:endParaRPr lang="en-US" sz="7200" b="1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4761464-AACE-EF61-7C2F-54CEC46B7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914400" y="4135063"/>
            <a:ext cx="7315200" cy="313485"/>
          </a:xfrm>
        </p:spPr>
        <p:txBody>
          <a:bodyPr>
            <a:normAutofit fontScale="92500" lnSpcReduction="10000"/>
          </a:bodyPr>
          <a:lstStyle/>
          <a:p>
            <a:r>
              <a:rPr lang="en-US" sz="1400" dirty="0"/>
              <a:t>LLED 503 Course Introduction</a:t>
            </a:r>
            <a:endParaRPr lang="en-US" dirty="0"/>
          </a:p>
          <a:p>
            <a:endParaRPr lang="en-US" dirty="0"/>
          </a:p>
        </p:txBody>
      </p:sp>
      <p:pic>
        <p:nvPicPr>
          <p:cNvPr id="1030" name="Picture 6" descr="Dialogue: It's not just the stuff between the quotation marks | Word by Word">
            <a:extLst>
              <a:ext uri="{FF2B5EF4-FFF2-40B4-BE49-F238E27FC236}">
                <a16:creationId xmlns:a16="http://schemas.microsoft.com/office/drawing/2014/main" id="{C5776B3A-D8EC-002F-5A98-9EE1C12DD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6200"/>
            <a:ext cx="60960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518790E-BE8E-45FE-886E-EEB20E7F7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3992055"/>
            <a:ext cx="1013349" cy="101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82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0"/>
            <a:ext cx="9448800" cy="1154163"/>
          </a:xfrm>
        </p:spPr>
        <p:txBody>
          <a:bodyPr>
            <a:noAutofit/>
          </a:bodyPr>
          <a:lstStyle/>
          <a:p>
            <a:r>
              <a:rPr lang="en-US" sz="3200" dirty="0"/>
              <a:t>Assignment 1: Mock qualitative research plan draft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153153"/>
            <a:ext cx="8991600" cy="4638048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dirty="0"/>
              <a:t>Over the first few weeks of the course, you will be filling in different sections of a mock research plan.</a:t>
            </a:r>
          </a:p>
          <a:p>
            <a:r>
              <a:rPr lang="en-US" b="1" i="1" dirty="0"/>
              <a:t>To be submitted prior to crafting interview schedules and protocol.</a:t>
            </a:r>
          </a:p>
          <a:p>
            <a:r>
              <a:rPr lang="en-US" dirty="0"/>
              <a:t>The mock plan will include:</a:t>
            </a:r>
          </a:p>
          <a:p>
            <a:pPr lvl="1"/>
            <a:r>
              <a:rPr lang="en-US" sz="2000" dirty="0"/>
              <a:t>your research area of focus</a:t>
            </a:r>
          </a:p>
          <a:p>
            <a:pPr lvl="1"/>
            <a:r>
              <a:rPr lang="en-US" sz="2000" dirty="0"/>
              <a:t>rationale for the focus of this study and an explanation of what it will contribute to the field</a:t>
            </a:r>
          </a:p>
          <a:p>
            <a:pPr lvl="1"/>
            <a:r>
              <a:rPr lang="en-US" sz="2000" dirty="0"/>
              <a:t>an outline of the possible participants and rationale for their inclusion</a:t>
            </a:r>
          </a:p>
          <a:p>
            <a:pPr lvl="1"/>
            <a:r>
              <a:rPr lang="en-US" sz="2000" dirty="0"/>
              <a:t> a description of the data collection strategies you will use along with a rationale for your choice of these strategies</a:t>
            </a:r>
          </a:p>
          <a:p>
            <a:endParaRPr lang="en-US" sz="1700" b="1" dirty="0"/>
          </a:p>
        </p:txBody>
      </p:sp>
      <p:pic>
        <p:nvPicPr>
          <p:cNvPr id="6146" name="Picture 2" descr="Make a Plan – PrepareDE">
            <a:extLst>
              <a:ext uri="{FF2B5EF4-FFF2-40B4-BE49-F238E27FC236}">
                <a16:creationId xmlns:a16="http://schemas.microsoft.com/office/drawing/2014/main" id="{F801375D-4DA2-80D8-2B29-616693907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5743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91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597618"/>
            <a:ext cx="9677400" cy="1154163"/>
          </a:xfrm>
        </p:spPr>
        <p:txBody>
          <a:bodyPr>
            <a:noAutofit/>
          </a:bodyPr>
          <a:lstStyle/>
          <a:p>
            <a:r>
              <a:rPr lang="en-US" sz="3200" dirty="0"/>
              <a:t>Assignment 2: Interview schedule and protocol draft/ Ethics forms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209800"/>
            <a:ext cx="8763000" cy="274320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dirty="0"/>
              <a:t>Includes:</a:t>
            </a:r>
          </a:p>
          <a:p>
            <a:pPr lvl="1"/>
            <a:r>
              <a:rPr lang="en-US" sz="2000" dirty="0"/>
              <a:t>Interview questions </a:t>
            </a:r>
          </a:p>
          <a:p>
            <a:pPr lvl="1"/>
            <a:r>
              <a:rPr lang="en-US" sz="2000" dirty="0"/>
              <a:t>Outline of your interview procedures</a:t>
            </a:r>
          </a:p>
          <a:p>
            <a:pPr lvl="1"/>
            <a:r>
              <a:rPr lang="en-US" sz="2000" dirty="0"/>
              <a:t>Study information sheet and consent form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i="1" dirty="0"/>
              <a:t>To be submitted prior to conducting interviews with peers</a:t>
            </a:r>
            <a:endParaRPr lang="en-CA" b="1" i="1" dirty="0"/>
          </a:p>
        </p:txBody>
      </p:sp>
      <p:pic>
        <p:nvPicPr>
          <p:cNvPr id="5122" name="Picture 2" descr="How to Use Open-Ended Survey Questions | SurveyLegend">
            <a:extLst>
              <a:ext uri="{FF2B5EF4-FFF2-40B4-BE49-F238E27FC236}">
                <a16:creationId xmlns:a16="http://schemas.microsoft.com/office/drawing/2014/main" id="{C0B6D2B6-096F-4DEF-072F-4C6A3C3F5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242" y="2447925"/>
            <a:ext cx="3363686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89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10668000" cy="1154163"/>
          </a:xfrm>
        </p:spPr>
        <p:txBody>
          <a:bodyPr>
            <a:noAutofit/>
          </a:bodyPr>
          <a:lstStyle/>
          <a:p>
            <a:r>
              <a:rPr lang="en-US" sz="3200" dirty="0"/>
              <a:t>Assignment 3: One-on-one interview and focus group practice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209800"/>
            <a:ext cx="8153400" cy="365760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dirty="0"/>
              <a:t>You will </a:t>
            </a:r>
            <a:r>
              <a:rPr lang="en-US" b="1" dirty="0"/>
              <a:t>conduct </a:t>
            </a:r>
            <a:r>
              <a:rPr lang="en-US" dirty="0"/>
              <a:t>and</a:t>
            </a:r>
            <a:r>
              <a:rPr lang="en-US" b="1" dirty="0"/>
              <a:t> transcribe </a:t>
            </a:r>
            <a:r>
              <a:rPr lang="en-US" dirty="0"/>
              <a:t>a set of 2 interviews with classmates and with a larger focus group of 3-4 participants.</a:t>
            </a:r>
          </a:p>
          <a:p>
            <a:pPr lvl="1"/>
            <a:r>
              <a:rPr lang="en-US" dirty="0"/>
              <a:t>Each of you will lead a total of 3 sessions as the researcher (2 x one-on-one, 1 x focus group).</a:t>
            </a:r>
          </a:p>
          <a:p>
            <a:r>
              <a:rPr lang="en-US" dirty="0"/>
              <a:t>Provide a </a:t>
            </a:r>
            <a:r>
              <a:rPr lang="en-US" b="1" dirty="0"/>
              <a:t>reflective report </a:t>
            </a:r>
            <a:r>
              <a:rPr lang="en-US" dirty="0"/>
              <a:t>that describes your interview experience and outlines specific things that went well and areas that may require improvement. </a:t>
            </a:r>
          </a:p>
        </p:txBody>
      </p:sp>
      <p:pic>
        <p:nvPicPr>
          <p:cNvPr id="4098" name="Picture 2" descr="Speech Bubble Images - Free Download on Freepik">
            <a:extLst>
              <a:ext uri="{FF2B5EF4-FFF2-40B4-BE49-F238E27FC236}">
                <a16:creationId xmlns:a16="http://schemas.microsoft.com/office/drawing/2014/main" id="{7FDBA292-5ED4-DB3A-D5F4-6EF25A7587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61" b="11661"/>
          <a:stretch/>
        </p:blipFill>
        <p:spPr bwMode="auto">
          <a:xfrm>
            <a:off x="381000" y="3009900"/>
            <a:ext cx="2668635" cy="20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77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838200"/>
            <a:ext cx="8153400" cy="1154163"/>
          </a:xfrm>
        </p:spPr>
        <p:txBody>
          <a:bodyPr>
            <a:noAutofit/>
          </a:bodyPr>
          <a:lstStyle/>
          <a:p>
            <a:r>
              <a:rPr lang="en-US" sz="3200" dirty="0"/>
              <a:t>Final Interview with instructor: One-on-one interview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209800"/>
            <a:ext cx="8153400" cy="365760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dirty="0"/>
              <a:t>You will practice </a:t>
            </a:r>
            <a:r>
              <a:rPr lang="en-US" b="1" dirty="0"/>
              <a:t>recruiting</a:t>
            </a:r>
            <a:r>
              <a:rPr lang="en-US" dirty="0"/>
              <a:t> and </a:t>
            </a:r>
            <a:r>
              <a:rPr lang="en-US" b="1" dirty="0"/>
              <a:t>conducting </a:t>
            </a:r>
            <a:r>
              <a:rPr lang="en-US" dirty="0"/>
              <a:t>an ethical 10–15 minute interview with your instructor.  </a:t>
            </a:r>
          </a:p>
          <a:p>
            <a:pPr lvl="1"/>
            <a:r>
              <a:rPr lang="en-US" dirty="0"/>
              <a:t>Practicing all of the steps you have learned in the course</a:t>
            </a:r>
          </a:p>
          <a:p>
            <a:endParaRPr lang="en-US" dirty="0"/>
          </a:p>
          <a:p>
            <a:r>
              <a:rPr lang="en-US" b="1" dirty="0"/>
              <a:t>Note: </a:t>
            </a:r>
            <a:r>
              <a:rPr lang="en-US" i="1" dirty="0"/>
              <a:t>You may use the same interview schedule that you have created and refined during the course. </a:t>
            </a:r>
            <a:endParaRPr lang="en-CA" sz="1700" i="1" dirty="0"/>
          </a:p>
        </p:txBody>
      </p:sp>
      <p:pic>
        <p:nvPicPr>
          <p:cNvPr id="3074" name="Picture 2" descr="Talking to Yourself: How to Nail the One-Way Interview - Platform Magazine">
            <a:extLst>
              <a:ext uri="{FF2B5EF4-FFF2-40B4-BE49-F238E27FC236}">
                <a16:creationId xmlns:a16="http://schemas.microsoft.com/office/drawing/2014/main" id="{6923A243-9302-418E-D7BC-D96E36915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2438400" cy="1832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16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988" y="609600"/>
            <a:ext cx="4908612" cy="1154163"/>
          </a:xfrm>
        </p:spPr>
        <p:txBody>
          <a:bodyPr>
            <a:noAutofit/>
          </a:bodyPr>
          <a:lstStyle/>
          <a:p>
            <a:r>
              <a:rPr lang="en-US" dirty="0"/>
              <a:t>Final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209800"/>
            <a:ext cx="8153400" cy="365760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CA" b="1" dirty="0"/>
              <a:t>Final copies </a:t>
            </a:r>
            <a:r>
              <a:rPr lang="en-CA" dirty="0"/>
              <a:t>of the following which incorporate feedback that you received during the course</a:t>
            </a:r>
          </a:p>
          <a:p>
            <a:pPr lvl="1"/>
            <a:r>
              <a:rPr lang="en-US" dirty="0"/>
              <a:t>Mock qualitative research plan</a:t>
            </a:r>
          </a:p>
          <a:p>
            <a:pPr lvl="1"/>
            <a:r>
              <a:rPr lang="en-US" dirty="0"/>
              <a:t>Interview schedule(s) and protocol</a:t>
            </a:r>
          </a:p>
          <a:p>
            <a:pPr lvl="1"/>
            <a:r>
              <a:rPr lang="en-US" dirty="0"/>
              <a:t>Participant information sheet and consent form</a:t>
            </a:r>
          </a:p>
          <a:p>
            <a:pPr lvl="1"/>
            <a:r>
              <a:rPr lang="en-US" dirty="0"/>
              <a:t>Transcriptions of interviews and focus groups conducted</a:t>
            </a:r>
          </a:p>
          <a:p>
            <a:pPr lvl="1"/>
            <a:r>
              <a:rPr lang="en-US" dirty="0"/>
              <a:t>Data analysis (coding set)</a:t>
            </a:r>
          </a:p>
          <a:p>
            <a:pPr lvl="1"/>
            <a:endParaRPr lang="en-CA" sz="1500" dirty="0"/>
          </a:p>
        </p:txBody>
      </p:sp>
      <p:pic>
        <p:nvPicPr>
          <p:cNvPr id="2050" name="Picture 2" descr="How to Install Zip File in Linux - Ubiq BI">
            <a:extLst>
              <a:ext uri="{FF2B5EF4-FFF2-40B4-BE49-F238E27FC236}">
                <a16:creationId xmlns:a16="http://schemas.microsoft.com/office/drawing/2014/main" id="{00F65A5C-3B32-DE95-7D95-E14B1A165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2819400"/>
            <a:ext cx="35718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74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Details and Information &amp; Course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828800"/>
            <a:ext cx="8424936" cy="1296144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dirty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Homepage: profgwhitehead.weebly.com </a:t>
            </a: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124944"/>
            <a:ext cx="2172072" cy="217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7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Contact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38600" y="1853754"/>
            <a:ext cx="5105400" cy="3450613"/>
          </a:xfrm>
        </p:spPr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b="1" dirty="0"/>
              <a:t>Email</a:t>
            </a:r>
            <a:r>
              <a:rPr lang="en-CA" dirty="0"/>
              <a:t>: </a:t>
            </a:r>
            <a:r>
              <a:rPr lang="en-CA" dirty="0">
                <a:hlinkClick r:id="rId2"/>
              </a:rPr>
              <a:t>g.whitehead@ubc.ca</a:t>
            </a:r>
            <a:endParaRPr lang="en-CA" dirty="0"/>
          </a:p>
          <a:p>
            <a:r>
              <a:rPr lang="en-CA" b="1" dirty="0"/>
              <a:t>Office: </a:t>
            </a:r>
            <a:r>
              <a:rPr lang="en-CA" dirty="0"/>
              <a:t>PCN 3008</a:t>
            </a:r>
          </a:p>
          <a:p>
            <a:r>
              <a:rPr lang="en-CA" b="1" dirty="0"/>
              <a:t>Phone: </a:t>
            </a:r>
            <a:r>
              <a:rPr lang="en-US" dirty="0"/>
              <a:t>604.822.6987</a:t>
            </a:r>
            <a:endParaRPr lang="en-CA" dirty="0"/>
          </a:p>
        </p:txBody>
      </p:sp>
      <p:pic>
        <p:nvPicPr>
          <p:cNvPr id="8194" name="Picture 2" descr="8 easy ways to save a contact to your iPhone">
            <a:extLst>
              <a:ext uri="{FF2B5EF4-FFF2-40B4-BE49-F238E27FC236}">
                <a16:creationId xmlns:a16="http://schemas.microsoft.com/office/drawing/2014/main" id="{E08DC453-3A9F-8BD1-AAAD-8CEB9984A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B2C6F"/>
              </a:clrFrom>
              <a:clrTo>
                <a:srgbClr val="2B2C6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514600"/>
            <a:ext cx="36576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93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886E75-FC77-4A82-B7CF-C30D264E7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Materials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167D7E-7297-4C1A-A501-AC5C33D40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921" y="2209800"/>
            <a:ext cx="4226679" cy="3450613"/>
          </a:xfrm>
        </p:spPr>
        <p:txBody>
          <a:bodyPr/>
          <a:lstStyle/>
          <a:p>
            <a:r>
              <a:rPr lang="en-US" dirty="0"/>
              <a:t>profgwhitehead.weebly.com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2C86645-E8CF-4AB5-9BE8-A3F4EDA68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674" y="3268356"/>
            <a:ext cx="1333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6AE88BC1-5C08-4DAA-8FD3-21E6F77AD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246697"/>
            <a:ext cx="1333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9FAD1D8-2F29-43F3-A1E9-D06852ED7352}"/>
              </a:ext>
            </a:extLst>
          </p:cNvPr>
          <p:cNvSpPr txBox="1"/>
          <p:nvPr/>
        </p:nvSpPr>
        <p:spPr>
          <a:xfrm>
            <a:off x="7791450" y="2209800"/>
            <a:ext cx="2667000" cy="437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UBC Canvas</a:t>
            </a:r>
          </a:p>
        </p:txBody>
      </p:sp>
    </p:spTree>
    <p:extLst>
      <p:ext uri="{BB962C8B-B14F-4D97-AF65-F5344CB8AC3E}">
        <p14:creationId xmlns:p14="http://schemas.microsoft.com/office/powerpoint/2010/main" val="391279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7848" y="0"/>
            <a:ext cx="3888432" cy="944562"/>
          </a:xfrm>
        </p:spPr>
        <p:txBody>
          <a:bodyPr>
            <a:normAutofit/>
          </a:bodyPr>
          <a:lstStyle/>
          <a:p>
            <a:r>
              <a:rPr lang="en-US" dirty="0"/>
              <a:t>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9577064" cy="4111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Through this course you will: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develop a deeper understanding of the background and rationale for quantitative and qualitative approaches to research.</a:t>
            </a:r>
            <a:endParaRPr lang="en-CA" b="1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familiarize yourself with background theory and rationale for qualitative interviewing.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refine your abilities to plan and conduct different kinds of qualitative interviews.</a:t>
            </a:r>
            <a:endParaRPr lang="en-CA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develop the ability to analyze qualitative interview data.</a:t>
            </a:r>
            <a:endParaRPr lang="en-CA" b="1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develop higher confidence in designing and conducting your own qualitative research study in which interviewing is a main data collection strategy.</a:t>
            </a:r>
            <a:endParaRPr lang="en-CA" b="1" dirty="0"/>
          </a:p>
          <a:p>
            <a:pPr marL="0" indent="0">
              <a:buNone/>
            </a:pPr>
            <a:endParaRPr lang="en-CA" b="1" dirty="0"/>
          </a:p>
        </p:txBody>
      </p:sp>
      <p:pic>
        <p:nvPicPr>
          <p:cNvPr id="2050" name="Picture 2" descr="http://previews.123rf.com/images/lightwise/lightwise1109/lightwise110900289/10743679-Internet-Verbindungen-und-Netzwerke-rund-um-den-Globus-vertreten-durch-eine-globale-internationale-r-Lizenzfreie-Bild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137" y="-172645"/>
            <a:ext cx="2458263" cy="196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reviews.123rf.com/images/lightwise/lightwise1109/lightwise110900289/10743679-Internet-Verbindungen-und-Netzwerke-rund-um-den-Globus-vertreten-durch-eine-globale-internationale-r-Lizenzfreie-Bild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-172645"/>
            <a:ext cx="2458263" cy="196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4DBBCE84-C5BE-C6D5-96A6-B31F17B77E0D}"/>
              </a:ext>
            </a:extLst>
          </p:cNvPr>
          <p:cNvSpPr/>
          <p:nvPr/>
        </p:nvSpPr>
        <p:spPr>
          <a:xfrm>
            <a:off x="3429000" y="76200"/>
            <a:ext cx="8001000" cy="60198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52725"/>
            <a:ext cx="3124200" cy="701675"/>
          </a:xfrm>
        </p:spPr>
        <p:txBody>
          <a:bodyPr>
            <a:normAutofit fontScale="90000"/>
          </a:bodyPr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2CB134-E144-47AB-A157-356C3F280BCC}"/>
              </a:ext>
            </a:extLst>
          </p:cNvPr>
          <p:cNvSpPr txBox="1"/>
          <p:nvPr/>
        </p:nvSpPr>
        <p:spPr>
          <a:xfrm>
            <a:off x="3657600" y="152400"/>
            <a:ext cx="8229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/>
              <a:t>Introductions: Exploring the Nature of Qualitative Research and Interviewing </a:t>
            </a:r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/>
              <a:t>Getting Situated: Exploring Ontological, Epistemological, and Methodological Assumptions</a:t>
            </a:r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/>
              <a:t>Approaches to Qualitative Inquiry</a:t>
            </a:r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/>
              <a:t>Designing Qualitative Interview Studies </a:t>
            </a:r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FontTx/>
              <a:buAutoNum type="arabicPeriod"/>
            </a:pPr>
            <a:r>
              <a:rPr lang="en-US" sz="1600" dirty="0"/>
              <a:t>Formulating Research Questions</a:t>
            </a:r>
          </a:p>
          <a:p>
            <a:pPr marL="342900" indent="-342900">
              <a:buFontTx/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/>
              <a:t>Introduction to One-on-one Interviews and Focus Groups</a:t>
            </a:r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/>
              <a:t>Designing Interview Questions &amp; Protocols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/>
          </a:p>
          <a:p>
            <a:pPr marL="342900" indent="-342900">
              <a:buFont typeface="+mj-lt"/>
              <a:buAutoNum type="arabicPeriod" startAt="8"/>
            </a:pPr>
            <a:r>
              <a:rPr lang="en-US" sz="1600" dirty="0"/>
              <a:t>Ethical Considerations &amp; Participant Recruitment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/>
          </a:p>
          <a:p>
            <a:pPr marL="342900" indent="-342900">
              <a:buFont typeface="+mj-lt"/>
              <a:buAutoNum type="arabicPeriod" startAt="8"/>
            </a:pPr>
            <a:r>
              <a:rPr lang="en-US" sz="1600" dirty="0"/>
              <a:t>Doing One-on-one Interviews: Practice and Reflection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/>
          </a:p>
          <a:p>
            <a:pPr marL="342900" indent="-342900">
              <a:buFont typeface="+mj-lt"/>
              <a:buAutoNum type="arabicPeriod" startAt="8"/>
            </a:pPr>
            <a:r>
              <a:rPr lang="en-US" sz="1600" dirty="0"/>
              <a:t>Doing Focus Groups: Practice and Reflection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/>
          </a:p>
          <a:p>
            <a:pPr marL="342900" indent="-342900">
              <a:buFont typeface="+mj-lt"/>
              <a:buAutoNum type="arabicPeriod" startAt="8"/>
            </a:pPr>
            <a:r>
              <a:rPr lang="en-US" sz="1600" dirty="0"/>
              <a:t>Transcribing Interviews </a:t>
            </a:r>
          </a:p>
          <a:p>
            <a:pPr marL="342900" indent="-342900">
              <a:buFont typeface="+mj-lt"/>
              <a:buAutoNum type="arabicPeriod" startAt="8"/>
            </a:pPr>
            <a:endParaRPr lang="en-US" sz="1600" dirty="0"/>
          </a:p>
          <a:p>
            <a:pPr marL="342900" indent="-342900">
              <a:buFont typeface="+mj-lt"/>
              <a:buAutoNum type="arabicPeriod" startAt="8"/>
            </a:pPr>
            <a:r>
              <a:rPr lang="en-US" sz="1600" dirty="0"/>
              <a:t> Analyzing Interviews: Profiles and Themes </a:t>
            </a:r>
          </a:p>
          <a:p>
            <a:pPr marL="342900" indent="-342900">
              <a:buAutoNum type="arabicPeriod"/>
            </a:pPr>
            <a:endParaRPr lang="en-US" sz="1200" dirty="0"/>
          </a:p>
          <a:p>
            <a:pPr marL="342900" indent="-342900">
              <a:buAutoNum type="arabicPeriod"/>
            </a:pPr>
            <a:endParaRPr lang="en-US" sz="1200" dirty="0"/>
          </a:p>
          <a:p>
            <a:endParaRPr lang="en-US" sz="1200" dirty="0"/>
          </a:p>
          <a:p>
            <a:pPr marL="342900" indent="-342900">
              <a:buAutoNum type="arabicPeriod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8696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9C76-EFC8-41B8-8B7C-8CBBBDCB9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168D5-A7B3-4A6B-AD2C-ED59FB1E5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The following texts are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available online through the UBC library</a:t>
            </a:r>
            <a:r>
              <a:rPr lang="en-US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Roulston, K. (2010).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Reflective interviewing: A guide to theory and practice</a:t>
            </a:r>
            <a:r>
              <a:rPr lang="en-US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. Sage. [required]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800" dirty="0"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Seidman, I. (2019). </a:t>
            </a:r>
            <a:r>
              <a:rPr lang="en-US" sz="1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Interviewing as qualitative research: A guide for researchers in education and the social sciences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(5</a:t>
            </a:r>
            <a:r>
              <a:rPr lang="en-US" sz="1800" baseline="30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th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ed.). Teachers college press.</a:t>
            </a:r>
            <a:r>
              <a:rPr lang="en-US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[required]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31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9C76-EFC8-41B8-8B7C-8CBBBDCB9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168D5-A7B3-4A6B-AD2C-ED59FB1E5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7685504" cy="34506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The following texts are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available online through the UBC library</a:t>
            </a:r>
            <a:r>
              <a:rPr lang="en-US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Roulston, K. (2010).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Reflective interviewing: A guide to theory and practice</a:t>
            </a:r>
            <a:r>
              <a:rPr lang="en-US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. Sage. [required]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800" dirty="0"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Seidman, I. (2019). </a:t>
            </a:r>
            <a:r>
              <a:rPr lang="en-US" sz="1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Interviewing as qualitative research: A guide for researchers in education and the social sciences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(5</a:t>
            </a:r>
            <a:r>
              <a:rPr lang="en-US" sz="1800" baseline="30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th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ed.). Teachers college press.</a:t>
            </a:r>
            <a:r>
              <a:rPr lang="en-US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[required]</a:t>
            </a:r>
          </a:p>
          <a:p>
            <a:endParaRPr lang="en-US" dirty="0"/>
          </a:p>
        </p:txBody>
      </p:sp>
      <p:pic>
        <p:nvPicPr>
          <p:cNvPr id="1026" name="Picture 2" descr="Reflective Interviewing: A Guide to Theory and Practice: Roulston, Kathryn:  9781412948579: Books - Amazon.ca">
            <a:extLst>
              <a:ext uri="{FF2B5EF4-FFF2-40B4-BE49-F238E27FC236}">
                <a16:creationId xmlns:a16="http://schemas.microsoft.com/office/drawing/2014/main" id="{2B48FBB7-6630-46AA-872B-ADEF27D12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1853754"/>
            <a:ext cx="1092198" cy="156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terviewing as Qualitative Research 9780807761489 | Teachers College Press">
            <a:extLst>
              <a:ext uri="{FF2B5EF4-FFF2-40B4-BE49-F238E27FC236}">
                <a16:creationId xmlns:a16="http://schemas.microsoft.com/office/drawing/2014/main" id="{19648063-ED25-476D-A901-982A8DC8D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741038"/>
            <a:ext cx="1092199" cy="160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494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45F7E-67C2-48EE-9FA7-1FFC00918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55748-28BD-4D28-A061-6A83E236A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9310D0-B21D-4904-A30E-1DF2CBABC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696" y="304800"/>
            <a:ext cx="9520158" cy="549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70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988" y="609600"/>
            <a:ext cx="4908612" cy="1154163"/>
          </a:xfrm>
        </p:spPr>
        <p:txBody>
          <a:bodyPr>
            <a:noAutofit/>
          </a:bodyPr>
          <a:lstStyle/>
          <a:p>
            <a:r>
              <a:rPr lang="en-US" dirty="0"/>
              <a:t>Course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209800"/>
            <a:ext cx="8153400" cy="365760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00" dirty="0"/>
              <a:t>1. Class engagement						15%</a:t>
            </a:r>
            <a:endParaRPr lang="en-CA" sz="1700" dirty="0"/>
          </a:p>
          <a:p>
            <a:pPr marL="0" indent="0">
              <a:buNone/>
            </a:pPr>
            <a:r>
              <a:rPr lang="en-US" sz="1700" dirty="0"/>
              <a:t>2. Assignment 1: Mock qualitative research plan draft			15%</a:t>
            </a:r>
            <a:endParaRPr lang="en-CA" sz="1700" dirty="0"/>
          </a:p>
          <a:p>
            <a:pPr marL="0" indent="0">
              <a:buNone/>
            </a:pPr>
            <a:r>
              <a:rPr lang="en-US" sz="1700" dirty="0"/>
              <a:t>3. Assignment 2: Interview schedule and protocol draft/ Ethics forms 	15%</a:t>
            </a:r>
            <a:endParaRPr lang="en-CA" sz="1700" dirty="0"/>
          </a:p>
          <a:p>
            <a:pPr marL="0" indent="0">
              <a:buNone/>
            </a:pPr>
            <a:r>
              <a:rPr lang="en-US" sz="1700" dirty="0"/>
              <a:t>4. Assignment 3: One-on-one interview and focus group practice 		15%</a:t>
            </a:r>
          </a:p>
          <a:p>
            <a:pPr marL="0" indent="0">
              <a:buNone/>
            </a:pPr>
            <a:r>
              <a:rPr lang="en-US" sz="1700" dirty="0"/>
              <a:t>5. Final Interview with instructor: One-on-one interview 			20%</a:t>
            </a:r>
          </a:p>
          <a:p>
            <a:pPr marL="0" indent="0">
              <a:buNone/>
            </a:pPr>
            <a:r>
              <a:rPr lang="en-US" sz="1700" dirty="0"/>
              <a:t>6. Final portfolio							20%</a:t>
            </a:r>
            <a:endParaRPr lang="en-CA" sz="1700" dirty="0"/>
          </a:p>
          <a:p>
            <a:pPr marL="0" indent="0">
              <a:buNone/>
            </a:pPr>
            <a:endParaRPr lang="en-US" sz="1700" b="1" dirty="0"/>
          </a:p>
          <a:p>
            <a:pPr marL="0" indent="0">
              <a:buNone/>
            </a:pPr>
            <a:r>
              <a:rPr lang="en-US" sz="1700" b="1" dirty="0"/>
              <a:t>Total	</a:t>
            </a:r>
            <a:r>
              <a:rPr lang="en-US" sz="1700" dirty="0"/>
              <a:t>							100%</a:t>
            </a:r>
            <a:endParaRPr lang="en-CA" sz="1700" dirty="0"/>
          </a:p>
        </p:txBody>
      </p:sp>
      <p:pic>
        <p:nvPicPr>
          <p:cNvPr id="1026" name="Picture 2" descr="Rethinking Evaluation – Have we had enough of R/E/E/I/S? | Independent  Evaluation Group">
            <a:extLst>
              <a:ext uri="{FF2B5EF4-FFF2-40B4-BE49-F238E27FC236}">
                <a16:creationId xmlns:a16="http://schemas.microsoft.com/office/drawing/2014/main" id="{D07F4B38-C54F-8B43-5977-09CD19E1A5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t="4117" r="46251" b="4117"/>
          <a:stretch/>
        </p:blipFill>
        <p:spPr bwMode="auto">
          <a:xfrm>
            <a:off x="381000" y="2514600"/>
            <a:ext cx="2387202" cy="227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62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94" y="-239763"/>
            <a:ext cx="4908612" cy="1154163"/>
          </a:xfrm>
        </p:spPr>
        <p:txBody>
          <a:bodyPr>
            <a:noAutofit/>
          </a:bodyPr>
          <a:lstStyle/>
          <a:p>
            <a:r>
              <a:rPr lang="en-US" dirty="0"/>
              <a:t>Class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295400"/>
            <a:ext cx="8686800" cy="464820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dirty="0"/>
              <a:t>Includes attendance and engagement in class	</a:t>
            </a:r>
          </a:p>
          <a:p>
            <a:r>
              <a:rPr lang="en-US" b="1" dirty="0"/>
              <a:t>Attendance </a:t>
            </a:r>
          </a:p>
          <a:p>
            <a:pPr lvl="1"/>
            <a:r>
              <a:rPr lang="en-US" sz="2000" dirty="0"/>
              <a:t>Late (5 minutes +) – 1% deduction</a:t>
            </a:r>
          </a:p>
          <a:p>
            <a:pPr lvl="1"/>
            <a:r>
              <a:rPr lang="en-US" sz="2000" dirty="0"/>
              <a:t>Absent – 2% deduction</a:t>
            </a:r>
          </a:p>
          <a:p>
            <a:r>
              <a:rPr lang="en-US" b="1" dirty="0"/>
              <a:t>Engagement </a:t>
            </a:r>
          </a:p>
          <a:p>
            <a:pPr lvl="1"/>
            <a:r>
              <a:rPr lang="en-US" sz="2000" dirty="0"/>
              <a:t>Active participation in lesson discussions and activities	</a:t>
            </a:r>
          </a:p>
          <a:p>
            <a:pPr lvl="1"/>
            <a:r>
              <a:rPr lang="en-US" sz="2000" dirty="0"/>
              <a:t>Completed assigned course readings for the topic</a:t>
            </a:r>
          </a:p>
          <a:p>
            <a:pPr lvl="1"/>
            <a:r>
              <a:rPr lang="en-US" sz="2000" dirty="0"/>
              <a:t>Ask questions (in-class or privately)</a:t>
            </a:r>
          </a:p>
          <a:p>
            <a:pPr lvl="1"/>
            <a:r>
              <a:rPr lang="en-US" sz="2000" dirty="0"/>
              <a:t>Engage in a professional and respectful manner with peers and course instructor</a:t>
            </a:r>
            <a:r>
              <a:rPr lang="en-US" sz="1500" dirty="0"/>
              <a:t>		</a:t>
            </a:r>
            <a:endParaRPr lang="en-CA" sz="1500" dirty="0"/>
          </a:p>
        </p:txBody>
      </p:sp>
      <p:pic>
        <p:nvPicPr>
          <p:cNvPr id="7170" name="Picture 2" descr="Student Engagement in the Online Classroom: Eight Quick Tips to Spark  Students' Learning | Faculty Focus">
            <a:extLst>
              <a:ext uri="{FF2B5EF4-FFF2-40B4-BE49-F238E27FC236}">
                <a16:creationId xmlns:a16="http://schemas.microsoft.com/office/drawing/2014/main" id="{2C5C477A-18D0-EF29-5E9E-FF5657BA1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EEE6"/>
              </a:clrFrom>
              <a:clrTo>
                <a:srgbClr val="FFEE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247425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96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Retro Wedding">
      <a:dk1>
        <a:srgbClr val="5B9B8A"/>
      </a:dk1>
      <a:lt1>
        <a:sysClr val="window" lastClr="FFFFFF"/>
      </a:lt1>
      <a:dk2>
        <a:srgbClr val="000000"/>
      </a:dk2>
      <a:lt2>
        <a:srgbClr val="B8D5CD"/>
      </a:lt2>
      <a:accent1>
        <a:srgbClr val="CF3C32"/>
      </a:accent1>
      <a:accent2>
        <a:srgbClr val="F06B47"/>
      </a:accent2>
      <a:accent3>
        <a:srgbClr val="F4C064"/>
      </a:accent3>
      <a:accent4>
        <a:srgbClr val="67DDC6"/>
      </a:accent4>
      <a:accent5>
        <a:srgbClr val="B9D7D0"/>
      </a:accent5>
      <a:accent6>
        <a:srgbClr val="563C21"/>
      </a:accent6>
      <a:hlink>
        <a:srgbClr val="CF3C32"/>
      </a:hlink>
      <a:folHlink>
        <a:srgbClr val="969696"/>
      </a:folHlink>
    </a:clrScheme>
    <a:fontScheme name="Segoe Script-Bookman Old Style">
      <a:majorFont>
        <a:latin typeface="Segoe Scrip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tro Wedding">
      <a:dk1>
        <a:srgbClr val="5B9B8A"/>
      </a:dk1>
      <a:lt1>
        <a:sysClr val="window" lastClr="FFFFFF"/>
      </a:lt1>
      <a:dk2>
        <a:srgbClr val="000000"/>
      </a:dk2>
      <a:lt2>
        <a:srgbClr val="B8D5CD"/>
      </a:lt2>
      <a:accent1>
        <a:srgbClr val="CF3C32"/>
      </a:accent1>
      <a:accent2>
        <a:srgbClr val="F06B47"/>
      </a:accent2>
      <a:accent3>
        <a:srgbClr val="F4C064"/>
      </a:accent3>
      <a:accent4>
        <a:srgbClr val="67DDC6"/>
      </a:accent4>
      <a:accent5>
        <a:srgbClr val="B9D7D0"/>
      </a:accent5>
      <a:accent6>
        <a:srgbClr val="563C21"/>
      </a:accent6>
      <a:hlink>
        <a:srgbClr val="CF3C32"/>
      </a:hlink>
      <a:folHlink>
        <a:srgbClr val="969696"/>
      </a:folHlink>
    </a:clrScheme>
    <a:fontScheme name="Segoe Script-Bookman Old Style">
      <a:majorFont>
        <a:latin typeface="Segoe Scrip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8DC9208-FBE7-4E4A-AD44-2539E64610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820</Words>
  <Application>Microsoft Office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Bookman Old Style</vt:lpstr>
      <vt:lpstr>Palatino Linotype</vt:lpstr>
      <vt:lpstr>Symbol</vt:lpstr>
      <vt:lpstr>Times New Roman</vt:lpstr>
      <vt:lpstr>Gallery</vt:lpstr>
      <vt:lpstr>Qualitative Research Interviewing in Education: Theories and Methods</vt:lpstr>
      <vt:lpstr>Course Materials</vt:lpstr>
      <vt:lpstr>The course</vt:lpstr>
      <vt:lpstr>Course Overview</vt:lpstr>
      <vt:lpstr>Course Readings</vt:lpstr>
      <vt:lpstr>Course Readings</vt:lpstr>
      <vt:lpstr>PowerPoint Presentation</vt:lpstr>
      <vt:lpstr>Course Evaluation</vt:lpstr>
      <vt:lpstr>Class Engagement</vt:lpstr>
      <vt:lpstr>Assignment 1: Mock qualitative research plan draft </vt:lpstr>
      <vt:lpstr>Assignment 2: Interview schedule and protocol draft/ Ethics forms  </vt:lpstr>
      <vt:lpstr>Assignment 3: One-on-one interview and focus group practice  </vt:lpstr>
      <vt:lpstr>Final Interview with instructor: One-on-one interview  </vt:lpstr>
      <vt:lpstr>Final portfolio</vt:lpstr>
      <vt:lpstr>Additional Details and Information &amp; Course Materials</vt:lpstr>
      <vt:lpstr>Contact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Research Methods</dc:title>
  <dc:creator/>
  <cp:lastModifiedBy/>
  <cp:revision>11</cp:revision>
  <dcterms:created xsi:type="dcterms:W3CDTF">2014-02-18T12:39:48Z</dcterms:created>
  <dcterms:modified xsi:type="dcterms:W3CDTF">2024-05-14T20:43:17Z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TC038958549991</vt:lpwstr>
  </property>
</Properties>
</file>