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6" r:id="rId9"/>
    <p:sldId id="265" r:id="rId10"/>
    <p:sldId id="268" r:id="rId11"/>
    <p:sldId id="267" r:id="rId12"/>
    <p:sldId id="270" r:id="rId13"/>
    <p:sldId id="269" r:id="rId14"/>
    <p:sldId id="271" r:id="rId15"/>
    <p:sldId id="272" r:id="rId16"/>
    <p:sldId id="273" r:id="rId17"/>
    <p:sldId id="389" r:id="rId18"/>
    <p:sldId id="388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8F3B0-D6CF-4A2C-8DB3-07CB44DCC21D}" v="176" dt="2019-09-20T07:27:42.395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6182" autoAdjust="0"/>
  </p:normalViewPr>
  <p:slideViewPr>
    <p:cSldViewPr showGuides="1">
      <p:cViewPr varScale="1">
        <p:scale>
          <a:sx n="110" d="100"/>
          <a:sy n="110" d="100"/>
        </p:scale>
        <p:origin x="378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10/5/2021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10/5/2021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opuniversities.com/university-rankings/university-subject-rankings/2019/education-train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8714" y="685800"/>
            <a:ext cx="6979206" cy="3298825"/>
          </a:xfrm>
        </p:spPr>
        <p:txBody>
          <a:bodyPr>
            <a:normAutofit/>
          </a:bodyPr>
          <a:lstStyle/>
          <a:p>
            <a:pPr algn="ctr"/>
            <a:r>
              <a:rPr lang="es-UY" altLang="ja-JP" b="1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Pursuing</a:t>
            </a:r>
            <a:r>
              <a:rPr lang="es-UY" altLang="ja-JP" b="1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a Doctoral </a:t>
            </a:r>
            <a:r>
              <a:rPr lang="es-UY" altLang="ja-JP" b="1" dirty="0" err="1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Degree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74317" y="4267200"/>
            <a:ext cx="3048000" cy="711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Key Considerations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27FB-1121-4FE6-9FC4-91A398D0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EB97-81F6-4D85-83B3-DB2D57F63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412" y="942788"/>
            <a:ext cx="6805427" cy="5892800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Doctoral students are expected to be independent.</a:t>
            </a:r>
          </a:p>
          <a:p>
            <a:endParaRPr lang="en-CA" dirty="0"/>
          </a:p>
          <a:p>
            <a:r>
              <a:rPr lang="en-CA" dirty="0"/>
              <a:t>Whichever path you choose most of the work is going to be up to you.</a:t>
            </a:r>
          </a:p>
          <a:p>
            <a:endParaRPr lang="en-CA" dirty="0"/>
          </a:p>
          <a:p>
            <a:r>
              <a:rPr lang="en-CA" dirty="0"/>
              <a:t>You should not expect supervisors to manage everything.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321D7-8171-4B63-B3E4-5A3ABEA9E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8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5B5B-ED36-46E6-805D-5EB0FBF9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Benefits &amp; Drawbacks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ACBB70-264F-4A1F-A49D-930CCF4A6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08692"/>
              </p:ext>
            </p:extLst>
          </p:nvPr>
        </p:nvGraphicFramePr>
        <p:xfrm>
          <a:off x="1117837" y="1964043"/>
          <a:ext cx="10156826" cy="210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52775">
                  <a:extLst>
                    <a:ext uri="{9D8B030D-6E8A-4147-A177-3AD203B41FA5}">
                      <a16:colId xmlns:a16="http://schemas.microsoft.com/office/drawing/2014/main" val="3824220639"/>
                    </a:ext>
                  </a:extLst>
                </a:gridCol>
                <a:gridCol w="5104051">
                  <a:extLst>
                    <a:ext uri="{9D8B030D-6E8A-4147-A177-3AD203B41FA5}">
                      <a16:colId xmlns:a16="http://schemas.microsoft.com/office/drawing/2014/main" val="276516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7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Can do from the comfort of your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Little to no peer interaction/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3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Can work at your own 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Hard to attend workshops and university events/ Time differences for Online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6139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CA" sz="1800" dirty="0"/>
                        <a:t>Learn to self-manage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Can fall off schedule if you are not good at self managing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4464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E70EB07-6D2E-4ADB-BC7B-14AB286E5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60376"/>
              </p:ext>
            </p:extLst>
          </p:nvPr>
        </p:nvGraphicFramePr>
        <p:xfrm>
          <a:off x="1132062" y="4596163"/>
          <a:ext cx="10156826" cy="183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78413">
                  <a:extLst>
                    <a:ext uri="{9D8B030D-6E8A-4147-A177-3AD203B41FA5}">
                      <a16:colId xmlns:a16="http://schemas.microsoft.com/office/drawing/2014/main" val="3824220639"/>
                    </a:ext>
                  </a:extLst>
                </a:gridCol>
                <a:gridCol w="5078413">
                  <a:extLst>
                    <a:ext uri="{9D8B030D-6E8A-4147-A177-3AD203B41FA5}">
                      <a16:colId xmlns:a16="http://schemas.microsoft.com/office/drawing/2014/main" val="2765163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7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Peer and group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You have to be 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30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Can check in with supervisor easily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Schedule may be more demanding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6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You can get have access to everything on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942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6F96C6-2FDE-4E8A-AF5C-BF024F284A00}"/>
              </a:ext>
            </a:extLst>
          </p:cNvPr>
          <p:cNvSpPr txBox="1"/>
          <p:nvPr/>
        </p:nvSpPr>
        <p:spPr>
          <a:xfrm>
            <a:off x="1115721" y="1432677"/>
            <a:ext cx="322450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CA" dirty="0"/>
              <a:t>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1F9C9-CAD1-4807-9F33-B2D1C5A86ED0}"/>
              </a:ext>
            </a:extLst>
          </p:cNvPr>
          <p:cNvSpPr txBox="1"/>
          <p:nvPr/>
        </p:nvSpPr>
        <p:spPr>
          <a:xfrm>
            <a:off x="1132062" y="4152965"/>
            <a:ext cx="3224503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CA" dirty="0"/>
              <a:t>Offline</a:t>
            </a:r>
          </a:p>
        </p:txBody>
      </p:sp>
    </p:spTree>
    <p:extLst>
      <p:ext uri="{BB962C8B-B14F-4D97-AF65-F5344CB8AC3E}">
        <p14:creationId xmlns:p14="http://schemas.microsoft.com/office/powerpoint/2010/main" val="1903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A8E0F47-9606-4EF9-81A3-358AB312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47016"/>
            <a:ext cx="3351927" cy="2844800"/>
          </a:xfrm>
        </p:spPr>
        <p:txBody>
          <a:bodyPr/>
          <a:lstStyle/>
          <a:p>
            <a:r>
              <a:rPr lang="en-CA" sz="4400" b="0" dirty="0"/>
              <a:t>Choosing and applying to a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1A954-4381-4350-BDD8-C8A7CB3D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Image result for world korea">
            <a:extLst>
              <a:ext uri="{FF2B5EF4-FFF2-40B4-BE49-F238E27FC236}">
                <a16:creationId xmlns:a16="http://schemas.microsoft.com/office/drawing/2014/main" id="{3B63FDCD-ED1B-436E-8A87-3DF549EA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86" y="1570036"/>
            <a:ext cx="7350227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7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FC46-DF0C-4754-A4DE-6FB0045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Korea or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E01B-075A-49CE-B250-64D21A5D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7263103" cy="4470400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Depends where you want to work in the future.</a:t>
            </a:r>
          </a:p>
          <a:p>
            <a:r>
              <a:rPr lang="en-CA" dirty="0"/>
              <a:t>Consider that at present, field experts mostly reside outside of Korea.</a:t>
            </a:r>
          </a:p>
          <a:p>
            <a:r>
              <a:rPr lang="en-CA" dirty="0"/>
              <a:t>Most high ranking Universities in Education exist abroad.</a:t>
            </a:r>
          </a:p>
          <a:p>
            <a:r>
              <a:rPr lang="en-CA" dirty="0"/>
              <a:t>The more recognized your doctoral university is internationally the more opportunities you will have both inside and outside Korea.</a:t>
            </a:r>
          </a:p>
          <a:p>
            <a:endParaRPr lang="en-CA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34E4EF7-0F53-4408-AB82-A9F8118AA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9" t="14435" r="48749" b="34798"/>
          <a:stretch/>
        </p:blipFill>
        <p:spPr>
          <a:xfrm>
            <a:off x="8532812" y="1905000"/>
            <a:ext cx="3124200" cy="34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BAD6-08E7-4424-BCA5-730A319A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school do I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11A7-7D5E-4678-AE5A-20DD9701D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It is more important to consider your supervisor than your school.</a:t>
            </a:r>
          </a:p>
          <a:p>
            <a:r>
              <a:rPr lang="en-CA" dirty="0"/>
              <a:t>Know what you want to study. </a:t>
            </a:r>
          </a:p>
          <a:p>
            <a:r>
              <a:rPr lang="en-CA" dirty="0"/>
              <a:t>Look a supervisor who is well known in the research area you want to pursue.</a:t>
            </a:r>
          </a:p>
          <a:p>
            <a:r>
              <a:rPr lang="en-CA" dirty="0"/>
              <a:t>Do some research on potential supervisors, make a list of your top choices.</a:t>
            </a:r>
          </a:p>
          <a:p>
            <a:r>
              <a:rPr lang="en-CA" dirty="0"/>
              <a:t>A well known supervisor will also help you network with other big names which can create a strong professional network during your studies. </a:t>
            </a:r>
          </a:p>
          <a:p>
            <a:r>
              <a:rPr lang="en-CA" dirty="0"/>
              <a:t>Consider cost, location, program requirements as well.</a:t>
            </a:r>
          </a:p>
          <a:p>
            <a:r>
              <a:rPr lang="en-CA" dirty="0"/>
              <a:t>Ask a professor for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4340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2BD1-A660-422E-AA36-A45B7B8B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B7596-CEC1-42D0-B0F5-B9354C6FA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549400"/>
            <a:ext cx="10157354" cy="5308600"/>
          </a:xfrm>
        </p:spPr>
        <p:txBody>
          <a:bodyPr>
            <a:normAutofit fontScale="55000" lnSpcReduction="20000"/>
          </a:bodyPr>
          <a:lstStyle/>
          <a:p>
            <a:r>
              <a:rPr lang="en-CA" sz="2500" dirty="0"/>
              <a:t>Go to the university website that you are applying to</a:t>
            </a:r>
          </a:p>
          <a:p>
            <a:r>
              <a:rPr lang="en-CA" sz="2500" dirty="0"/>
              <a:t>Look at their deadlines and required documents</a:t>
            </a:r>
          </a:p>
          <a:p>
            <a:r>
              <a:rPr lang="en-CA" sz="2500" dirty="0"/>
              <a:t>Write a research proposal ( Around 3000 words)</a:t>
            </a:r>
          </a:p>
          <a:p>
            <a:pPr lvl="1"/>
            <a:r>
              <a:rPr lang="en-CA" sz="2500" dirty="0"/>
              <a:t>a working title and key words</a:t>
            </a:r>
          </a:p>
          <a:p>
            <a:pPr lvl="1"/>
            <a:r>
              <a:rPr lang="en-CA" sz="2500" dirty="0"/>
              <a:t>a summary of the aims and objectives of your research</a:t>
            </a:r>
          </a:p>
          <a:p>
            <a:pPr lvl="1"/>
            <a:r>
              <a:rPr lang="en-CA" sz="2500" dirty="0"/>
              <a:t>an outline of the ways you meet these aims and objectives, referring to research methods and specific resources you use</a:t>
            </a:r>
          </a:p>
          <a:p>
            <a:pPr lvl="1"/>
            <a:r>
              <a:rPr lang="en-CA" sz="2500" dirty="0"/>
              <a:t>evidence of your awareness of relevant literature and theoretical approaches</a:t>
            </a:r>
          </a:p>
          <a:p>
            <a:pPr lvl="1"/>
            <a:r>
              <a:rPr lang="en-CA" sz="2500" dirty="0"/>
              <a:t>an overview of the expected outcomes and the original contribution your research will make to existing bodies of knowledge</a:t>
            </a:r>
          </a:p>
          <a:p>
            <a:pPr lvl="1"/>
            <a:r>
              <a:rPr lang="en-CA" sz="2500" dirty="0"/>
              <a:t>a brief statement on how your research interests tie in with those found in the department, school or centre</a:t>
            </a:r>
          </a:p>
          <a:p>
            <a:r>
              <a:rPr lang="en-CA" sz="2500" dirty="0"/>
              <a:t>Academic reference letters (usually 2)</a:t>
            </a:r>
          </a:p>
          <a:p>
            <a:r>
              <a:rPr lang="en-CA" sz="2500" dirty="0"/>
              <a:t>CV</a:t>
            </a:r>
          </a:p>
          <a:p>
            <a:r>
              <a:rPr lang="en-CA" sz="2500" dirty="0"/>
              <a:t>Personal statement</a:t>
            </a:r>
          </a:p>
          <a:p>
            <a:r>
              <a:rPr lang="en-CA" sz="2500" dirty="0"/>
              <a:t>Transcripts</a:t>
            </a:r>
          </a:p>
          <a:p>
            <a:r>
              <a:rPr lang="en-CA" sz="2500" dirty="0"/>
              <a:t> IELTS, TOEFL or Pearson, and the test must be less than three years old at the time of admission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F01C-3D46-4FE4-9888-5B1DD526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1FE8-EBFA-4A3C-BCD1-BC2BE384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216" y="1981200"/>
            <a:ext cx="4697677" cy="4470400"/>
          </a:xfrm>
        </p:spPr>
        <p:txBody>
          <a:bodyPr>
            <a:noAutofit/>
          </a:bodyPr>
          <a:lstStyle/>
          <a:p>
            <a:r>
              <a:rPr lang="en-CA" sz="1400" dirty="0"/>
              <a:t>Have a clear idea of a topic you want to study before going any further. </a:t>
            </a:r>
          </a:p>
          <a:p>
            <a:r>
              <a:rPr lang="en-CA" sz="1400" dirty="0"/>
              <a:t>Choose a topic that you are passionate about, you are going to spend years reading and writing about it!</a:t>
            </a:r>
          </a:p>
          <a:p>
            <a:r>
              <a:rPr lang="en-CA" sz="1400" dirty="0"/>
              <a:t>Pursuing a doctoral degree is a huge investment of time and often money (look for scholarships!).</a:t>
            </a:r>
          </a:p>
          <a:p>
            <a:r>
              <a:rPr lang="en-CA" sz="1400" dirty="0"/>
              <a:t>It is 3-7 years of constant daily work ( but you still have free time if you manage yourself well </a:t>
            </a:r>
            <a:r>
              <a:rPr lang="en-CA" sz="1400" dirty="0">
                <a:sym typeface="Wingdings" panose="05000000000000000000" pitchFamily="2" charset="2"/>
              </a:rPr>
              <a:t>.</a:t>
            </a:r>
            <a:endParaRPr lang="en-CA" sz="1400" dirty="0"/>
          </a:p>
          <a:p>
            <a:r>
              <a:rPr lang="en-CA" sz="1400" dirty="0"/>
              <a:t>It is physically and mentally demanding.</a:t>
            </a:r>
          </a:p>
          <a:p>
            <a:pPr lvl="1"/>
            <a:r>
              <a:rPr lang="en-CA" sz="1400" dirty="0"/>
              <a:t>Many doctoral student at some point thinks about quitting.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0203C0-9E87-438D-ADAD-1F25AC9CF77E}"/>
              </a:ext>
            </a:extLst>
          </p:cNvPr>
          <p:cNvSpPr txBox="1">
            <a:spLocks/>
          </p:cNvSpPr>
          <p:nvPr/>
        </p:nvSpPr>
        <p:spPr>
          <a:xfrm>
            <a:off x="6323012" y="1981200"/>
            <a:ext cx="4697677" cy="4470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It is important to find a good life balance that you can maintain long-term.</a:t>
            </a:r>
          </a:p>
          <a:p>
            <a:r>
              <a:rPr lang="en-CA" sz="1400" dirty="0"/>
              <a:t>At the doctoral level it is about finding things out on your own.</a:t>
            </a:r>
          </a:p>
          <a:p>
            <a:r>
              <a:rPr lang="en-CA" sz="1400" dirty="0"/>
              <a:t>Just a degree alone is often not enough to get a good job.</a:t>
            </a:r>
          </a:p>
          <a:p>
            <a:pPr lvl="1"/>
            <a:r>
              <a:rPr lang="en-CA" sz="1400" dirty="0"/>
              <a:t>Publications</a:t>
            </a:r>
          </a:p>
          <a:p>
            <a:pPr lvl="1"/>
            <a:r>
              <a:rPr lang="en-CA" sz="1400" dirty="0"/>
              <a:t>Presentations</a:t>
            </a:r>
          </a:p>
          <a:p>
            <a:pPr lvl="1"/>
            <a:r>
              <a:rPr lang="en-CA" sz="1400" dirty="0"/>
              <a:t>Networking</a:t>
            </a:r>
          </a:p>
          <a:p>
            <a:r>
              <a:rPr lang="en-CA" sz="1400" dirty="0"/>
              <a:t>Before applying for a PhD think about why you are doing it? How will it help your future? What are you future plans after graduating?</a:t>
            </a:r>
          </a:p>
        </p:txBody>
      </p:sp>
    </p:spTree>
    <p:extLst>
      <p:ext uri="{BB962C8B-B14F-4D97-AF65-F5344CB8AC3E}">
        <p14:creationId xmlns:p14="http://schemas.microsoft.com/office/powerpoint/2010/main" val="14437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04F5-EFAD-424B-A56F-F4B78641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not to pursue a doctorate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2A32-0804-4855-B218-A4DDFA72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don’t like self studying.</a:t>
            </a:r>
          </a:p>
          <a:p>
            <a:r>
              <a:rPr lang="en-US" dirty="0"/>
              <a:t>If you complain about having homework.</a:t>
            </a:r>
          </a:p>
          <a:p>
            <a:r>
              <a:rPr lang="en-US" dirty="0"/>
              <a:t>If you get behind on work often.</a:t>
            </a:r>
          </a:p>
          <a:p>
            <a:r>
              <a:rPr lang="en-US" dirty="0"/>
              <a:t>If you are poor at self management and motivation.</a:t>
            </a:r>
          </a:p>
          <a:p>
            <a:r>
              <a:rPr lang="en-US" dirty="0"/>
              <a:t>If you have no topic of study in mind.</a:t>
            </a:r>
          </a:p>
          <a:p>
            <a:r>
              <a:rPr lang="en-US" dirty="0"/>
              <a:t>If you have no clear reason why you are doing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0751-0988-48C6-AFD6-E531BE9F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1413B-45C6-4073-91A4-A53FE9B0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88" y="2603715"/>
            <a:ext cx="7331939" cy="3415410"/>
          </a:xfrm>
        </p:spPr>
        <p:txBody>
          <a:bodyPr>
            <a:normAutofit/>
          </a:bodyPr>
          <a:lstStyle/>
          <a:p>
            <a:r>
              <a:rPr lang="en-CA" dirty="0"/>
              <a:t>All of today’s materials can be downloaded from my website</a:t>
            </a:r>
          </a:p>
          <a:p>
            <a:pPr marL="0" indent="0">
              <a:buNone/>
            </a:pPr>
            <a:r>
              <a:rPr lang="en-CA" dirty="0"/>
              <a:t>				</a:t>
            </a:r>
            <a:r>
              <a:rPr lang="en-CA" sz="1999" dirty="0"/>
              <a:t> 	</a:t>
            </a:r>
            <a:r>
              <a:rPr lang="en-CA" sz="1999" b="1" dirty="0"/>
              <a:t>profgwhitehead.weebly.com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F5FE7-D194-477C-B502-68E55CA32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827" y="1676400"/>
            <a:ext cx="4091913" cy="40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EdD vs. PhD</a:t>
            </a:r>
          </a:p>
          <a:p>
            <a:r>
              <a:rPr lang="en-US" dirty="0"/>
              <a:t>Part-time vs. Full-time</a:t>
            </a:r>
          </a:p>
          <a:p>
            <a:r>
              <a:rPr lang="en-US" dirty="0"/>
              <a:t>Online vs. Offline</a:t>
            </a:r>
          </a:p>
          <a:p>
            <a:r>
              <a:rPr lang="en-US" dirty="0"/>
              <a:t>In Korea vs. Abroad</a:t>
            </a:r>
          </a:p>
          <a:p>
            <a:r>
              <a:rPr lang="en-US" dirty="0"/>
              <a:t>What school do I choose?</a:t>
            </a:r>
          </a:p>
          <a:p>
            <a:r>
              <a:rPr lang="en-US" dirty="0"/>
              <a:t>How do I apply?</a:t>
            </a:r>
          </a:p>
          <a:p>
            <a:endParaRPr lang="en-US" dirty="0"/>
          </a:p>
        </p:txBody>
      </p:sp>
      <p:pic>
        <p:nvPicPr>
          <p:cNvPr id="1026" name="Picture 2" descr="https://i.pinimg.com/originals/9b/47/08/9b470898e7be562616b30f2a3b5cbcb1.png">
            <a:extLst>
              <a:ext uri="{FF2B5EF4-FFF2-40B4-BE49-F238E27FC236}">
                <a16:creationId xmlns:a16="http://schemas.microsoft.com/office/drawing/2014/main" id="{B294EBA1-E2DF-45AB-8AF5-5C8ACC15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1905000"/>
            <a:ext cx="3905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A8E0F47-9606-4EF9-81A3-358AB312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47016"/>
            <a:ext cx="3351927" cy="2844800"/>
          </a:xfrm>
        </p:spPr>
        <p:txBody>
          <a:bodyPr/>
          <a:lstStyle/>
          <a:p>
            <a:r>
              <a:rPr lang="en-CA" sz="4400" b="0" dirty="0"/>
              <a:t>EdD vs PhD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092682-ACF1-4FE3-862D-9F7536B66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What’s the difference?</a:t>
            </a:r>
          </a:p>
        </p:txBody>
      </p:sp>
      <p:pic>
        <p:nvPicPr>
          <p:cNvPr id="2054" name="Picture 6" descr="Image result for left or right sign">
            <a:extLst>
              <a:ext uri="{FF2B5EF4-FFF2-40B4-BE49-F238E27FC236}">
                <a16:creationId xmlns:a16="http://schemas.microsoft.com/office/drawing/2014/main" id="{80B56BB2-5107-4D4C-A464-9B89A301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67212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C044BF-67B2-4AE1-AE89-6AF4263CBA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405350"/>
              </p:ext>
            </p:extLst>
          </p:nvPr>
        </p:nvGraphicFramePr>
        <p:xfrm>
          <a:off x="493712" y="609600"/>
          <a:ext cx="11201400" cy="546678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1336507152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4178672985"/>
                    </a:ext>
                  </a:extLst>
                </a:gridCol>
              </a:tblGrid>
              <a:tr h="742383">
                <a:tc>
                  <a:txBody>
                    <a:bodyPr/>
                    <a:lstStyle/>
                    <a:p>
                      <a:pPr algn="ctr"/>
                      <a:r>
                        <a:rPr lang="en-CA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PhD in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32243"/>
                  </a:ext>
                </a:extLst>
              </a:tr>
              <a:tr h="7423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for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practitioners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pursuing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leadership roles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21898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Prepares graduates for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 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post secondary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42536"/>
                  </a:ext>
                </a:extLst>
              </a:tr>
              <a:tr h="742383">
                <a:tc>
                  <a:txBody>
                    <a:bodyPr/>
                    <a:lstStyle/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1" dirty="0"/>
                        <a:t>Practice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1" dirty="0"/>
                        <a:t>Research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28033"/>
                  </a:ext>
                </a:extLst>
              </a:tr>
              <a:tr h="13059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suited for experienced educators and mid- to senior-level working professionals who want to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 and implement change within their organization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suited for individuals who want to pursue a career in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academia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university level.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42765"/>
                  </a:ext>
                </a:extLst>
              </a:tr>
              <a:tr h="119127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and resolving problems of policy/ practice.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mastering a specific topic. </a:t>
                      </a:r>
                    </a:p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PhD </a:t>
                      </a:r>
                      <a:r>
                        <a:rPr lang="en-CA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candidates conduct original research </a:t>
                      </a: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hopes of driving change in their field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88959"/>
                  </a:ext>
                </a:extLst>
              </a:tr>
              <a:tr h="74238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Dean, Educational Administration, Principal, Teacher Educator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University Professor, Researcher, Education Director. Policy Researcher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97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5651E86-EA0D-464C-B86F-792CB76BED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134926"/>
              </p:ext>
            </p:extLst>
          </p:nvPr>
        </p:nvGraphicFramePr>
        <p:xfrm>
          <a:off x="1751012" y="4110944"/>
          <a:ext cx="10020300" cy="23423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42483969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33650715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4178672985"/>
                    </a:ext>
                  </a:extLst>
                </a:gridCol>
              </a:tblGrid>
              <a:tr h="55417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b="1" dirty="0"/>
                        <a:t>Consider your career path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leadership</a:t>
                      </a:r>
                      <a:endParaRPr lang="en-CA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121898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&amp;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42536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800" b="1" dirty="0"/>
                        <a:t>Consider the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800" dirty="0"/>
                        <a:t>Problem and solution focused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Independent research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28033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4-7 Years</a:t>
                      </a:r>
                      <a:endParaRPr lang="en-C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3-4 Years</a:t>
                      </a:r>
                      <a:endParaRPr lang="en-C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42765"/>
                  </a:ext>
                </a:extLst>
              </a:tr>
              <a:tr h="50797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CA" sz="1800" b="1" dirty="0"/>
                        <a:t>Future 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Educational Leadership,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Researcher, Academic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763988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F72CEB9-E3BD-4563-9BFF-CA7E9CB92322}"/>
              </a:ext>
            </a:extLst>
          </p:cNvPr>
          <p:cNvGrpSpPr/>
          <p:nvPr/>
        </p:nvGrpSpPr>
        <p:grpSpPr>
          <a:xfrm>
            <a:off x="4418012" y="69510"/>
            <a:ext cx="7105650" cy="3262959"/>
            <a:chOff x="4951412" y="223157"/>
            <a:chExt cx="6705600" cy="6553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B7789E-2794-4E52-A17F-EE806C82E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1412" y="223157"/>
              <a:ext cx="6705600" cy="6553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9BEBE7-8421-4A43-81C3-9D70B8840B8E}"/>
                </a:ext>
              </a:extLst>
            </p:cNvPr>
            <p:cNvSpPr/>
            <p:nvPr/>
          </p:nvSpPr>
          <p:spPr>
            <a:xfrm>
              <a:off x="5198456" y="3429000"/>
              <a:ext cx="14863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EdD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451CA-6EFF-4EEB-BBE8-87972C3BF818}"/>
                </a:ext>
              </a:extLst>
            </p:cNvPr>
            <p:cNvSpPr/>
            <p:nvPr/>
          </p:nvSpPr>
          <p:spPr>
            <a:xfrm>
              <a:off x="9904412" y="3429000"/>
              <a:ext cx="147187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PhD</a:t>
              </a:r>
            </a:p>
          </p:txBody>
        </p:sp>
      </p:grpSp>
      <p:pic>
        <p:nvPicPr>
          <p:cNvPr id="4098" name="Picture 2" descr="Image result for phd vs edd">
            <a:extLst>
              <a:ext uri="{FF2B5EF4-FFF2-40B4-BE49-F238E27FC236}">
                <a16:creationId xmlns:a16="http://schemas.microsoft.com/office/drawing/2014/main" id="{7FBE629A-40F3-469D-83FD-C940D0B18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9080"/>
          <a:stretch/>
        </p:blipFill>
        <p:spPr bwMode="auto">
          <a:xfrm>
            <a:off x="546428" y="253193"/>
            <a:ext cx="3567082" cy="30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A8E0F47-9606-4EF9-81A3-358AB312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47016"/>
            <a:ext cx="3351927" cy="2844800"/>
          </a:xfrm>
        </p:spPr>
        <p:txBody>
          <a:bodyPr/>
          <a:lstStyle/>
          <a:p>
            <a:r>
              <a:rPr lang="en-US" sz="4400" dirty="0"/>
              <a:t>Part-time vs. Full-time</a:t>
            </a:r>
            <a:endParaRPr lang="en-CA" sz="4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43181-788E-43C6-9B91-E0462EE1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58A6A152-3D8E-4C82-991B-CC1406E3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6096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9A36-0C3E-4654-977B-9B5EA14E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Part-time vs. Full-time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C78E-5DD9-44C2-958A-0AAEEB7C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Full-time</a:t>
            </a:r>
          </a:p>
          <a:p>
            <a:pPr lvl="1"/>
            <a:r>
              <a:rPr lang="en-CA" dirty="0"/>
              <a:t>For those who are not currently working</a:t>
            </a:r>
          </a:p>
          <a:p>
            <a:pPr lvl="1"/>
            <a:r>
              <a:rPr lang="en-CA" dirty="0"/>
              <a:t>For those who can spend 5-8 hours a day on doctoral work (like a full-time job)</a:t>
            </a:r>
          </a:p>
          <a:p>
            <a:pPr lvl="1"/>
            <a:r>
              <a:rPr lang="en-CA" dirty="0"/>
              <a:t>Full-time students can finish doctoral work in around 3-4 years</a:t>
            </a:r>
          </a:p>
          <a:p>
            <a:pPr lvl="1"/>
            <a:endParaRPr lang="en-CA" dirty="0"/>
          </a:p>
          <a:p>
            <a:r>
              <a:rPr lang="en-CA" dirty="0"/>
              <a:t>Part-time</a:t>
            </a:r>
          </a:p>
          <a:p>
            <a:pPr lvl="1"/>
            <a:r>
              <a:rPr lang="en-CA" dirty="0"/>
              <a:t>For those with jobs</a:t>
            </a:r>
          </a:p>
          <a:p>
            <a:pPr lvl="1"/>
            <a:r>
              <a:rPr lang="en-CA" dirty="0"/>
              <a:t>For those who do not have the time to treat doctoral work like a full time job</a:t>
            </a:r>
          </a:p>
          <a:p>
            <a:pPr lvl="1"/>
            <a:r>
              <a:rPr lang="en-CA" dirty="0"/>
              <a:t>Part-time students can finish their doctoral work in 5-7 years</a:t>
            </a:r>
          </a:p>
        </p:txBody>
      </p:sp>
    </p:spTree>
    <p:extLst>
      <p:ext uri="{BB962C8B-B14F-4D97-AF65-F5344CB8AC3E}">
        <p14:creationId xmlns:p14="http://schemas.microsoft.com/office/powerpoint/2010/main" val="29573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A8E0F47-9606-4EF9-81A3-358AB312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47016"/>
            <a:ext cx="3351927" cy="2844800"/>
          </a:xfrm>
        </p:spPr>
        <p:txBody>
          <a:bodyPr/>
          <a:lstStyle/>
          <a:p>
            <a:r>
              <a:rPr lang="en-US" sz="4400" dirty="0"/>
              <a:t>Online vs. Offline</a:t>
            </a:r>
            <a:endParaRPr lang="en-CA" sz="4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43181-788E-43C6-9B91-E0462EE1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Image result for online offline">
            <a:extLst>
              <a:ext uri="{FF2B5EF4-FFF2-40B4-BE49-F238E27FC236}">
                <a16:creationId xmlns:a16="http://schemas.microsoft.com/office/drawing/2014/main" id="{9CC9810B-19ED-4E86-A428-23A7194B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37" y="1209675"/>
            <a:ext cx="7239001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858D-4288-4109-881D-81A98D4E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vs.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C1408-7FDA-42C2-BDAD-F235E8B7C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851400"/>
          </a:xfrm>
        </p:spPr>
        <p:txBody>
          <a:bodyPr>
            <a:normAutofit/>
          </a:bodyPr>
          <a:lstStyle/>
          <a:p>
            <a:r>
              <a:rPr lang="en-CA" dirty="0"/>
              <a:t>Online</a:t>
            </a:r>
          </a:p>
          <a:p>
            <a:pPr lvl="1"/>
            <a:r>
              <a:rPr lang="en-CA" dirty="0"/>
              <a:t>For those who want to do most of the work by distance ( still requires visits to the university)</a:t>
            </a:r>
          </a:p>
          <a:p>
            <a:pPr lvl="1"/>
            <a:r>
              <a:rPr lang="en-CA" dirty="0"/>
              <a:t>For those who are good at self managing, organizing, and self motivation</a:t>
            </a:r>
          </a:p>
          <a:p>
            <a:pPr lvl="1"/>
            <a:r>
              <a:rPr lang="en-CA" dirty="0"/>
              <a:t>For those who are unable to attend university in person due to family or work obligations</a:t>
            </a:r>
          </a:p>
          <a:p>
            <a:pPr lvl="1"/>
            <a:endParaRPr lang="en-CA" dirty="0"/>
          </a:p>
          <a:p>
            <a:r>
              <a:rPr lang="en-CA" dirty="0"/>
              <a:t>Offline</a:t>
            </a:r>
          </a:p>
          <a:p>
            <a:pPr lvl="1"/>
            <a:r>
              <a:rPr lang="en-CA" dirty="0"/>
              <a:t>For those who would like access to a lot of  peer and faculty support</a:t>
            </a:r>
          </a:p>
          <a:p>
            <a:pPr lvl="1"/>
            <a:r>
              <a:rPr lang="en-CA" dirty="0"/>
              <a:t>For those who are able to go to campus regularly ( 3-5 days a week)</a:t>
            </a:r>
          </a:p>
          <a:p>
            <a:pPr lvl="1"/>
            <a:r>
              <a:rPr lang="en-CA" dirty="0"/>
              <a:t>For those who would like more more structure</a:t>
            </a:r>
          </a:p>
        </p:txBody>
      </p:sp>
    </p:spTree>
    <p:extLst>
      <p:ext uri="{BB962C8B-B14F-4D97-AF65-F5344CB8AC3E}">
        <p14:creationId xmlns:p14="http://schemas.microsoft.com/office/powerpoint/2010/main" val="662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400</TotalTime>
  <Words>1053</Words>
  <Application>Microsoft Office PowerPoint</Application>
  <PresentationFormat>Custom</PresentationFormat>
  <Paragraphs>141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Impact</vt:lpstr>
      <vt:lpstr>Class open house presentation</vt:lpstr>
      <vt:lpstr>Pursuing a Doctoral Degree</vt:lpstr>
      <vt:lpstr>Things to consider</vt:lpstr>
      <vt:lpstr>EdD vs PhD</vt:lpstr>
      <vt:lpstr>PowerPoint Presentation</vt:lpstr>
      <vt:lpstr>PowerPoint Presentation</vt:lpstr>
      <vt:lpstr>Part-time vs. Full-time</vt:lpstr>
      <vt:lpstr>Part-time vs. Full-time</vt:lpstr>
      <vt:lpstr>Online vs. Offline</vt:lpstr>
      <vt:lpstr>Online vs. Offline</vt:lpstr>
      <vt:lpstr>Note</vt:lpstr>
      <vt:lpstr>Benefits &amp; Drawbacks</vt:lpstr>
      <vt:lpstr>Choosing and applying to a school</vt:lpstr>
      <vt:lpstr>Korea or Abroad</vt:lpstr>
      <vt:lpstr>What school do I choose?</vt:lpstr>
      <vt:lpstr>How to apply</vt:lpstr>
      <vt:lpstr>Additional things to consider</vt:lpstr>
      <vt:lpstr>When not to pursue a doctorate</vt:lpstr>
      <vt:lpstr>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a Doctoral Degree</dc:title>
  <dc:creator>Whitehead George</dc:creator>
  <cp:lastModifiedBy>Reviewer</cp:lastModifiedBy>
  <cp:revision>19</cp:revision>
  <dcterms:created xsi:type="dcterms:W3CDTF">2019-09-18T08:46:48Z</dcterms:created>
  <dcterms:modified xsi:type="dcterms:W3CDTF">2021-10-05T02:23:54Z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