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>
      <p:cViewPr varScale="1">
        <p:scale>
          <a:sx n="63" d="100"/>
          <a:sy n="63" d="100"/>
        </p:scale>
        <p:origin x="90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2/13/2018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2/13/2018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2/13/2018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2/13/2018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2/13/2018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2/13/2018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Publishing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19204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Where to start?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/>
              <a:t>Finding the right journal</a:t>
            </a:r>
          </a:p>
          <a:p>
            <a:pPr lvl="1"/>
            <a:r>
              <a:rPr lang="en-CA" dirty="0"/>
              <a:t>Article type (teaching, research, qualitative, quantitative)</a:t>
            </a:r>
          </a:p>
          <a:p>
            <a:pPr lvl="1"/>
            <a:r>
              <a:rPr lang="en-CA" dirty="0"/>
              <a:t>Article topic</a:t>
            </a:r>
          </a:p>
          <a:p>
            <a:r>
              <a:rPr lang="en-CA" dirty="0"/>
              <a:t>Understanding indexing and impact</a:t>
            </a:r>
          </a:p>
          <a:p>
            <a:r>
              <a:rPr lang="en-CA" dirty="0"/>
              <a:t>Searching for the journal’s guidelines</a:t>
            </a:r>
          </a:p>
          <a:p>
            <a:pPr lvl="1"/>
            <a:r>
              <a:rPr lang="en-CA" dirty="0"/>
              <a:t>Styling</a:t>
            </a:r>
          </a:p>
          <a:p>
            <a:pPr lvl="1"/>
            <a:r>
              <a:rPr lang="en-CA" dirty="0"/>
              <a:t>Word count</a:t>
            </a:r>
          </a:p>
          <a:p>
            <a:pPr lvl="1"/>
            <a:r>
              <a:rPr lang="en-CA" dirty="0"/>
              <a:t>Referencing</a:t>
            </a:r>
          </a:p>
          <a:p>
            <a:pPr lvl="1"/>
            <a:r>
              <a:rPr lang="en-CA" dirty="0"/>
              <a:t>Blind review</a:t>
            </a:r>
          </a:p>
          <a:p>
            <a:pPr lvl="1"/>
            <a:r>
              <a:rPr lang="en-CA" dirty="0"/>
              <a:t>Pay?</a:t>
            </a:r>
          </a:p>
          <a:p>
            <a:r>
              <a:rPr lang="en-CA" dirty="0"/>
              <a:t>Understanding the submission process</a:t>
            </a:r>
          </a:p>
          <a:p>
            <a:pPr lvl="1"/>
            <a:r>
              <a:rPr lang="en-CA" dirty="0"/>
              <a:t>How to submit</a:t>
            </a:r>
          </a:p>
          <a:p>
            <a:pPr lvl="1"/>
            <a:r>
              <a:rPr lang="en-CA" dirty="0"/>
              <a:t>Files to submit</a:t>
            </a:r>
          </a:p>
          <a:p>
            <a:pPr lvl="1"/>
            <a:r>
              <a:rPr lang="en-CA" dirty="0"/>
              <a:t>Process (Double-blind peer review)</a:t>
            </a:r>
          </a:p>
        </p:txBody>
      </p:sp>
    </p:spTree>
    <p:extLst>
      <p:ext uri="{BB962C8B-B14F-4D97-AF65-F5344CB8AC3E}">
        <p14:creationId xmlns:p14="http://schemas.microsoft.com/office/powerpoint/2010/main" val="901058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Scoping out journals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http://www.scimagojr.com/journalsearch.php</a:t>
            </a:r>
          </a:p>
        </p:txBody>
      </p:sp>
    </p:spTree>
    <p:extLst>
      <p:ext uri="{BB962C8B-B14F-4D97-AF65-F5344CB8AC3E}">
        <p14:creationId xmlns:p14="http://schemas.microsoft.com/office/powerpoint/2010/main" val="2954266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Rejection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 journal with a rejection rate of 90% means that 9 in 10 submissions are rejected.</a:t>
            </a:r>
          </a:p>
          <a:p>
            <a:endParaRPr lang="en-CA" dirty="0"/>
          </a:p>
          <a:p>
            <a:r>
              <a:rPr lang="en-CA" dirty="0"/>
              <a:t>Top journal have a rejection rate of 90% or above.</a:t>
            </a:r>
          </a:p>
          <a:p>
            <a:endParaRPr lang="en-CA" dirty="0"/>
          </a:p>
          <a:p>
            <a:r>
              <a:rPr lang="en-CA" dirty="0"/>
              <a:t> Other established journals in our field probably have a rejection rate of about 70-80%; thus, only 2-3 in 10 submissions have a chance of being included in the journals. </a:t>
            </a:r>
          </a:p>
        </p:txBody>
      </p:sp>
    </p:spTree>
    <p:extLst>
      <p:ext uri="{BB962C8B-B14F-4D97-AF65-F5344CB8AC3E}">
        <p14:creationId xmlns:p14="http://schemas.microsoft.com/office/powerpoint/2010/main" val="2401592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23CB7-AB07-4BA7-A1F4-CF9A1F83E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Public profiles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2BDAA-8798-4BD8-B5C0-2FDA271F2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Google Scholar</a:t>
            </a:r>
          </a:p>
          <a:p>
            <a:r>
              <a:rPr lang="en-CA" dirty="0" err="1"/>
              <a:t>Researchgate</a:t>
            </a:r>
            <a:endParaRPr lang="en-CA" dirty="0"/>
          </a:p>
          <a:p>
            <a:r>
              <a:rPr lang="en-CA"/>
              <a:t>Academia</a:t>
            </a:r>
          </a:p>
        </p:txBody>
      </p:sp>
    </p:spTree>
    <p:extLst>
      <p:ext uri="{BB962C8B-B14F-4D97-AF65-F5344CB8AC3E}">
        <p14:creationId xmlns:p14="http://schemas.microsoft.com/office/powerpoint/2010/main" val="37325077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9</TotalTime>
  <Words>140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Rockwell</vt:lpstr>
      <vt:lpstr>Rockwell Condensed</vt:lpstr>
      <vt:lpstr>Wingdings</vt:lpstr>
      <vt:lpstr>Wood Type</vt:lpstr>
      <vt:lpstr>Publishing</vt:lpstr>
      <vt:lpstr>Where to start?</vt:lpstr>
      <vt:lpstr>Scoping out journals</vt:lpstr>
      <vt:lpstr>Rejection rates</vt:lpstr>
      <vt:lpstr>Public profiles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Publishing</dc:title>
  <dc:creator>Whitehead, George E.K. (Prof.)</dc:creator>
  <cp:lastModifiedBy>Whitehead, George E.K. (Prof.)</cp:lastModifiedBy>
  <cp:revision>6</cp:revision>
  <dcterms:created xsi:type="dcterms:W3CDTF">2017-07-24T03:13:01Z</dcterms:created>
  <dcterms:modified xsi:type="dcterms:W3CDTF">2018-02-13T02:59:33Z</dcterms:modified>
</cp:coreProperties>
</file>