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388" r:id="rId3"/>
    <p:sldId id="387" r:id="rId4"/>
    <p:sldId id="357" r:id="rId5"/>
    <p:sldId id="275" r:id="rId6"/>
    <p:sldId id="381" r:id="rId7"/>
    <p:sldId id="274" r:id="rId8"/>
    <p:sldId id="385" r:id="rId9"/>
    <p:sldId id="295" r:id="rId10"/>
    <p:sldId id="262" r:id="rId11"/>
    <p:sldId id="257" r:id="rId12"/>
    <p:sldId id="258" r:id="rId13"/>
    <p:sldId id="260" r:id="rId14"/>
    <p:sldId id="329" r:id="rId15"/>
    <p:sldId id="280" r:id="rId16"/>
    <p:sldId id="277" r:id="rId17"/>
    <p:sldId id="330" r:id="rId18"/>
    <p:sldId id="386" r:id="rId19"/>
    <p:sldId id="356" r:id="rId20"/>
    <p:sldId id="328" r:id="rId21"/>
    <p:sldId id="311" r:id="rId22"/>
    <p:sldId id="341" r:id="rId23"/>
    <p:sldId id="294" r:id="rId24"/>
    <p:sldId id="331" r:id="rId25"/>
    <p:sldId id="332" r:id="rId26"/>
    <p:sldId id="333" r:id="rId27"/>
    <p:sldId id="350" r:id="rId28"/>
    <p:sldId id="351" r:id="rId29"/>
    <p:sldId id="349" r:id="rId30"/>
    <p:sldId id="352" r:id="rId31"/>
    <p:sldId id="353" r:id="rId32"/>
    <p:sldId id="354" r:id="rId33"/>
    <p:sldId id="382" r:id="rId34"/>
    <p:sldId id="383" r:id="rId35"/>
    <p:sldId id="305" r:id="rId36"/>
    <p:sldId id="306" r:id="rId37"/>
    <p:sldId id="272" r:id="rId38"/>
    <p:sldId id="389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2F4229-87B9-41DA-ABB0-39E83421120D}" v="4" dt="2019-09-06T06:52:14.6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hitehead George" userId="35473e5ee2092c29" providerId="LiveId" clId="{BC2F4229-87B9-41DA-ABB0-39E83421120D}"/>
    <pc:docChg chg="custSel addSld delSld modSld">
      <pc:chgData name="Whitehead George" userId="35473e5ee2092c29" providerId="LiveId" clId="{BC2F4229-87B9-41DA-ABB0-39E83421120D}" dt="2019-09-06T06:52:14.603" v="696"/>
      <pc:docMkLst>
        <pc:docMk/>
      </pc:docMkLst>
      <pc:sldChg chg="modSp">
        <pc:chgData name="Whitehead George" userId="35473e5ee2092c29" providerId="LiveId" clId="{BC2F4229-87B9-41DA-ABB0-39E83421120D}" dt="2019-09-06T06:49:50.774" v="693" actId="20577"/>
        <pc:sldMkLst>
          <pc:docMk/>
          <pc:sldMk cId="3416640076" sldId="258"/>
        </pc:sldMkLst>
        <pc:spChg chg="mod">
          <ac:chgData name="Whitehead George" userId="35473e5ee2092c29" providerId="LiveId" clId="{BC2F4229-87B9-41DA-ABB0-39E83421120D}" dt="2019-09-06T06:49:50.774" v="693" actId="20577"/>
          <ac:spMkLst>
            <pc:docMk/>
            <pc:sldMk cId="3416640076" sldId="258"/>
            <ac:spMk id="3" creationId="{00000000-0000-0000-0000-000000000000}"/>
          </ac:spMkLst>
        </pc:spChg>
      </pc:sldChg>
      <pc:sldChg chg="del">
        <pc:chgData name="Whitehead George" userId="35473e5ee2092c29" providerId="LiveId" clId="{BC2F4229-87B9-41DA-ABB0-39E83421120D}" dt="2019-09-06T06:38:47.793" v="2" actId="2696"/>
        <pc:sldMkLst>
          <pc:docMk/>
          <pc:sldMk cId="1493866286" sldId="261"/>
        </pc:sldMkLst>
      </pc:sldChg>
      <pc:sldChg chg="modSp">
        <pc:chgData name="Whitehead George" userId="35473e5ee2092c29" providerId="LiveId" clId="{BC2F4229-87B9-41DA-ABB0-39E83421120D}" dt="2019-09-06T06:48:56.447" v="679" actId="20577"/>
        <pc:sldMkLst>
          <pc:docMk/>
          <pc:sldMk cId="4021235842" sldId="262"/>
        </pc:sldMkLst>
        <pc:spChg chg="mod">
          <ac:chgData name="Whitehead George" userId="35473e5ee2092c29" providerId="LiveId" clId="{BC2F4229-87B9-41DA-ABB0-39E83421120D}" dt="2019-09-06T06:48:56.447" v="679" actId="20577"/>
          <ac:spMkLst>
            <pc:docMk/>
            <pc:sldMk cId="4021235842" sldId="262"/>
            <ac:spMk id="3" creationId="{00000000-0000-0000-0000-000000000000}"/>
          </ac:spMkLst>
        </pc:spChg>
      </pc:sldChg>
      <pc:sldChg chg="modSp">
        <pc:chgData name="Whitehead George" userId="35473e5ee2092c29" providerId="LiveId" clId="{BC2F4229-87B9-41DA-ABB0-39E83421120D}" dt="2019-09-06T06:40:12.670" v="23" actId="1076"/>
        <pc:sldMkLst>
          <pc:docMk/>
          <pc:sldMk cId="2034010326" sldId="275"/>
        </pc:sldMkLst>
        <pc:spChg chg="mod">
          <ac:chgData name="Whitehead George" userId="35473e5ee2092c29" providerId="LiveId" clId="{BC2F4229-87B9-41DA-ABB0-39E83421120D}" dt="2019-09-06T06:40:12.670" v="23" actId="1076"/>
          <ac:spMkLst>
            <pc:docMk/>
            <pc:sldMk cId="2034010326" sldId="275"/>
            <ac:spMk id="3" creationId="{00000000-0000-0000-0000-000000000000}"/>
          </ac:spMkLst>
        </pc:spChg>
      </pc:sldChg>
      <pc:sldChg chg="del">
        <pc:chgData name="Whitehead George" userId="35473e5ee2092c29" providerId="LiveId" clId="{BC2F4229-87B9-41DA-ABB0-39E83421120D}" dt="2019-09-06T06:50:46.073" v="695" actId="2696"/>
        <pc:sldMkLst>
          <pc:docMk/>
          <pc:sldMk cId="2515357958" sldId="355"/>
        </pc:sldMkLst>
      </pc:sldChg>
      <pc:sldChg chg="add modTransition">
        <pc:chgData name="Whitehead George" userId="35473e5ee2092c29" providerId="LiveId" clId="{BC2F4229-87B9-41DA-ABB0-39E83421120D}" dt="2019-09-06T06:38:44.408" v="1"/>
        <pc:sldMkLst>
          <pc:docMk/>
          <pc:sldMk cId="367177498" sldId="381"/>
        </pc:sldMkLst>
      </pc:sldChg>
      <pc:sldChg chg="add modTransition">
        <pc:chgData name="Whitehead George" userId="35473e5ee2092c29" providerId="LiveId" clId="{BC2F4229-87B9-41DA-ABB0-39E83421120D}" dt="2019-09-06T06:52:14.603" v="696"/>
        <pc:sldMkLst>
          <pc:docMk/>
          <pc:sldMk cId="329085220" sldId="382"/>
        </pc:sldMkLst>
      </pc:sldChg>
      <pc:sldChg chg="add modTransition">
        <pc:chgData name="Whitehead George" userId="35473e5ee2092c29" providerId="LiveId" clId="{BC2F4229-87B9-41DA-ABB0-39E83421120D}" dt="2019-09-06T06:52:14.603" v="696"/>
        <pc:sldMkLst>
          <pc:docMk/>
          <pc:sldMk cId="3575934139" sldId="383"/>
        </pc:sldMkLst>
      </pc:sldChg>
      <pc:sldChg chg="add modTransition">
        <pc:chgData name="Whitehead George" userId="35473e5ee2092c29" providerId="LiveId" clId="{BC2F4229-87B9-41DA-ABB0-39E83421120D}" dt="2019-09-06T06:38:14.903" v="0"/>
        <pc:sldMkLst>
          <pc:docMk/>
          <pc:sldMk cId="840192004" sldId="385"/>
        </pc:sldMkLst>
      </pc:sldChg>
      <pc:sldChg chg="add modTransition">
        <pc:chgData name="Whitehead George" userId="35473e5ee2092c29" providerId="LiveId" clId="{BC2F4229-87B9-41DA-ABB0-39E83421120D}" dt="2019-09-06T06:50:43.763" v="694"/>
        <pc:sldMkLst>
          <pc:docMk/>
          <pc:sldMk cId="53426443" sldId="38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smtClean="0"/>
              <a:pPr/>
              <a:t>9/21/2019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8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smtClean="0"/>
              <a:pPr/>
              <a:t>9/21/2019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9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smtClean="0"/>
              <a:pPr/>
              <a:t>9/21/2019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329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smtClean="0"/>
              <a:pPr/>
              <a:t>9/21/2019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645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smtClean="0"/>
              <a:pPr/>
              <a:t>9/21/2019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839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smtClean="0"/>
              <a:pPr/>
              <a:t>9/21/2019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08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smtClean="0"/>
              <a:pPr/>
              <a:t>9/21/2019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0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smtClean="0"/>
              <a:pPr/>
              <a:t>9/21/2019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862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smtClean="0"/>
              <a:pPr/>
              <a:t>9/21/2019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026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smtClean="0"/>
              <a:pPr/>
              <a:t>9/21/2019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81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smtClean="0"/>
              <a:pPr/>
              <a:t>9/21/2019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404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smtClean="0"/>
              <a:pPr/>
              <a:t>9/21/2019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881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smtClean="0"/>
              <a:pPr/>
              <a:t>9/21/2019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731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smtClean="0"/>
              <a:pPr/>
              <a:t>9/21/2019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619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smtClean="0"/>
              <a:pPr/>
              <a:t>9/21/2019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931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smtClean="0"/>
              <a:pPr/>
              <a:t>9/21/2019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88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smtClean="0"/>
              <a:pPr/>
              <a:t>9/21/2019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152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smtClean="0"/>
              <a:pPr/>
              <a:t>9/21/2019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27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topia.org/pbl-research-annotated-bibliography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topia.org/pbl-research-annotated-bibliography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dingpbl.org/w/page/24328306/PBL%20Gallery" TargetMode="External"/><Relationship Id="rId2" Type="http://schemas.openxmlformats.org/officeDocument/2006/relationships/hyperlink" Target="http://www.bi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rsoshouse.com/pbl/pblin.html" TargetMode="External"/><Relationship Id="rId5" Type="http://schemas.openxmlformats.org/officeDocument/2006/relationships/hyperlink" Target="http://www.elltoolbox.com/pbl.html" TargetMode="External"/><Relationship Id="rId4" Type="http://schemas.openxmlformats.org/officeDocument/2006/relationships/hyperlink" Target="https://21centuryedtech.wordpress.com/2013/09/15/the-pbl-super-highway-over-45-links-to-great-project-based-learning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gekw@hufs.ac.kr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Project%20Based%20Learning-%20Explained.%20(1).mp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An%20Introduction%20to%20Project-Based%20Learning.mp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 </a:t>
            </a:r>
            <a:br>
              <a:rPr lang="en-CA" dirty="0"/>
            </a:br>
            <a:r>
              <a:rPr lang="en-CA" b="1" dirty="0"/>
              <a:t>Making it Work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b="1" dirty="0"/>
              <a:t>Adapted Project Based Learning for South Korean English Classrooms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7836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Education in the 21</a:t>
            </a:r>
            <a:r>
              <a:rPr lang="en-CA" baseline="30000" dirty="0"/>
              <a:t>st</a:t>
            </a:r>
            <a:r>
              <a:rPr lang="en-CA" dirty="0"/>
              <a:t> Century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499"/>
            <a:ext cx="8761412" cy="3844597"/>
          </a:xfrm>
        </p:spPr>
        <p:txBody>
          <a:bodyPr>
            <a:normAutofit/>
          </a:bodyPr>
          <a:lstStyle/>
          <a:p>
            <a:r>
              <a:rPr lang="en-CA" b="1" dirty="0"/>
              <a:t>Passively learning, memorizing facts, and being tested on factual knowledge </a:t>
            </a:r>
            <a:r>
              <a:rPr lang="en-CA" dirty="0"/>
              <a:t>is </a:t>
            </a:r>
            <a:r>
              <a:rPr lang="en-CA" b="1" dirty="0"/>
              <a:t>no longer sufficient </a:t>
            </a:r>
            <a:r>
              <a:rPr lang="en-CA" dirty="0"/>
              <a:t>to prepare students to survive in today's world. </a:t>
            </a:r>
          </a:p>
          <a:p>
            <a:endParaRPr lang="en-CA" dirty="0"/>
          </a:p>
          <a:p>
            <a:r>
              <a:rPr lang="en-CA" dirty="0"/>
              <a:t>In the</a:t>
            </a:r>
            <a:r>
              <a:rPr lang="en-CA" b="1" dirty="0"/>
              <a:t> </a:t>
            </a:r>
            <a:r>
              <a:rPr lang="en-CA" dirty="0"/>
              <a:t>21st century </a:t>
            </a:r>
            <a:r>
              <a:rPr lang="en-CA" b="1" dirty="0"/>
              <a:t>factual knowledge can be found at the tip of your fingers.  </a:t>
            </a:r>
            <a:r>
              <a:rPr lang="en-CA" dirty="0"/>
              <a:t>It is </a:t>
            </a:r>
            <a:r>
              <a:rPr lang="en-CA" b="1" dirty="0"/>
              <a:t>knowing how to apply knowledge </a:t>
            </a:r>
            <a:r>
              <a:rPr lang="en-CA" dirty="0"/>
              <a:t>that has become essential. </a:t>
            </a:r>
          </a:p>
          <a:p>
            <a:endParaRPr lang="en-CA" b="1" dirty="0"/>
          </a:p>
          <a:p>
            <a:r>
              <a:rPr lang="en-CA" dirty="0"/>
              <a:t>Schools need to focus more on developing applicable life skills. </a:t>
            </a:r>
            <a:r>
              <a:rPr lang="en-CA" b="1" dirty="0"/>
              <a:t>Skills that can help them thrive </a:t>
            </a:r>
            <a:r>
              <a:rPr lang="en-CA" dirty="0"/>
              <a:t>in the  21</a:t>
            </a:r>
            <a:r>
              <a:rPr lang="en-CA" baseline="30000" dirty="0"/>
              <a:t>st</a:t>
            </a:r>
            <a:r>
              <a:rPr lang="en-CA" dirty="0"/>
              <a:t> century. 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2123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project based learning?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Project-based learning if founded in the beliefs that students learn best by </a:t>
            </a:r>
            <a:r>
              <a:rPr lang="en-CA" b="1" dirty="0"/>
              <a:t>experiencing</a:t>
            </a:r>
            <a:r>
              <a:rPr lang="en-CA" dirty="0"/>
              <a:t> and </a:t>
            </a:r>
            <a:r>
              <a:rPr lang="en-CA" b="1" dirty="0"/>
              <a:t>dealing with real-world issues </a:t>
            </a:r>
            <a:r>
              <a:rPr lang="en-CA" dirty="0"/>
              <a:t>that are meaningful to them </a:t>
            </a:r>
            <a:r>
              <a:rPr lang="en-CA" b="1" dirty="0"/>
              <a:t>. </a:t>
            </a:r>
          </a:p>
          <a:p>
            <a:endParaRPr lang="en-CA" b="1" dirty="0"/>
          </a:p>
          <a:p>
            <a:pPr marL="0" indent="0">
              <a:buNone/>
            </a:pPr>
            <a:endParaRPr lang="en-CA" i="1" dirty="0"/>
          </a:p>
          <a:p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2487659" y="401778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i="1" dirty="0"/>
              <a:t>"One of the major advantages of project work is that it makes school more like real life. It's an in-depth investigation of a real-world topic worthy of children's attention and effort.“</a:t>
            </a:r>
          </a:p>
          <a:p>
            <a:endParaRPr lang="en-CA" i="1" dirty="0"/>
          </a:p>
          <a:p>
            <a:r>
              <a:rPr lang="en-CA" cap="all" dirty="0"/>
              <a:t>-EDUCATION RESEARCHER SYLVIA CHARD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2103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does PBL involve?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students focused on </a:t>
            </a:r>
            <a:r>
              <a:rPr lang="en-CA" b="1" dirty="0"/>
              <a:t>real-world </a:t>
            </a:r>
            <a:r>
              <a:rPr lang="en-CA" dirty="0"/>
              <a:t>meaningful issues and problem solving</a:t>
            </a:r>
          </a:p>
          <a:p>
            <a:pPr lvl="0"/>
            <a:r>
              <a:rPr lang="en-CA" b="1" dirty="0"/>
              <a:t>Skills </a:t>
            </a:r>
            <a:r>
              <a:rPr lang="en-CA" dirty="0"/>
              <a:t>that transfer outside of the classroom</a:t>
            </a:r>
            <a:endParaRPr lang="en-CA" b="1" dirty="0"/>
          </a:p>
          <a:p>
            <a:pPr lvl="0"/>
            <a:r>
              <a:rPr lang="en-CA" dirty="0"/>
              <a:t>increased </a:t>
            </a:r>
            <a:r>
              <a:rPr lang="en-CA" b="1" dirty="0"/>
              <a:t>student control</a:t>
            </a:r>
            <a:r>
              <a:rPr lang="en-CA" dirty="0"/>
              <a:t> over his or her learning</a:t>
            </a:r>
          </a:p>
          <a:p>
            <a:pPr lvl="0"/>
            <a:r>
              <a:rPr lang="en-CA" dirty="0"/>
              <a:t>teachers serving as </a:t>
            </a:r>
            <a:r>
              <a:rPr lang="en-CA" b="1" dirty="0"/>
              <a:t>coaches and facilitators</a:t>
            </a:r>
            <a:r>
              <a:rPr lang="en-CA" dirty="0"/>
              <a:t> of inquiry and reflection</a:t>
            </a:r>
          </a:p>
          <a:p>
            <a:pPr lvl="0"/>
            <a:r>
              <a:rPr lang="en-CA" dirty="0"/>
              <a:t>students collaborating in </a:t>
            </a:r>
            <a:r>
              <a:rPr lang="en-CA" b="1" dirty="0"/>
              <a:t>pairs or groups</a:t>
            </a:r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1154953" y="60198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/>
              <a:t>(</a:t>
            </a:r>
            <a:r>
              <a:rPr lang="en-CA" u="sng" dirty="0">
                <a:hlinkClick r:id="rId2"/>
              </a:rPr>
              <a:t>Barron &amp; Darling-Hammond, 2008</a:t>
            </a:r>
            <a:r>
              <a:rPr lang="en-CA" dirty="0"/>
              <a:t>; </a:t>
            </a:r>
            <a:r>
              <a:rPr lang="en-CA" u="sng" dirty="0">
                <a:hlinkClick r:id="rId2"/>
              </a:rPr>
              <a:t>Thomas, 2000</a:t>
            </a:r>
            <a:r>
              <a:rPr lang="en-CA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1664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Learning Outcomes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PBL vs. Traditional instruction</a:t>
            </a:r>
          </a:p>
          <a:p>
            <a:pPr lvl="1"/>
            <a:r>
              <a:rPr lang="en-CA" dirty="0"/>
              <a:t>PBL increases long-term retention of content,</a:t>
            </a:r>
            <a:r>
              <a:rPr lang="en-CA" b="1" dirty="0"/>
              <a:t> helps students perform as well as or better than traditional learners </a:t>
            </a:r>
            <a:r>
              <a:rPr lang="en-CA" dirty="0"/>
              <a:t>in </a:t>
            </a:r>
            <a:r>
              <a:rPr lang="en-CA" b="1" dirty="0"/>
              <a:t>high-stakes tests, </a:t>
            </a:r>
            <a:r>
              <a:rPr lang="en-CA" dirty="0"/>
              <a:t>improves problem-solving and collaboration skills, and improves students' attitudes towards learning (</a:t>
            </a:r>
            <a:r>
              <a:rPr lang="en-CA" u="sng" dirty="0">
                <a:hlinkClick r:id="rId2"/>
              </a:rPr>
              <a:t>Strobel &amp; van Barneveld, 2009</a:t>
            </a:r>
            <a:r>
              <a:rPr lang="en-CA" dirty="0"/>
              <a:t>; </a:t>
            </a:r>
            <a:r>
              <a:rPr lang="en-CA" u="sng" dirty="0">
                <a:hlinkClick r:id="rId2"/>
              </a:rPr>
              <a:t>Walker &amp; Leary, 2009</a:t>
            </a:r>
            <a:r>
              <a:rPr lang="en-CA" dirty="0"/>
              <a:t>). </a:t>
            </a:r>
          </a:p>
          <a:p>
            <a:endParaRPr lang="en-CA" dirty="0"/>
          </a:p>
          <a:p>
            <a:pPr lvl="1"/>
            <a:r>
              <a:rPr lang="en-CA" dirty="0"/>
              <a:t>Schools where PBL is practiced find a </a:t>
            </a:r>
            <a:r>
              <a:rPr lang="en-CA" b="1" dirty="0"/>
              <a:t>decline in absenteeism</a:t>
            </a:r>
            <a:r>
              <a:rPr lang="en-CA" dirty="0"/>
              <a:t>, </a:t>
            </a:r>
            <a:r>
              <a:rPr lang="en-CA" b="1" dirty="0"/>
              <a:t>an increase in cooperative learning skills, </a:t>
            </a:r>
            <a:r>
              <a:rPr lang="en-CA" dirty="0"/>
              <a:t>and </a:t>
            </a:r>
            <a:r>
              <a:rPr lang="en-CA" b="1" dirty="0"/>
              <a:t>improvement in student achievement</a:t>
            </a:r>
            <a:r>
              <a:rPr lang="en-CA" dirty="0"/>
              <a:t>. When technology is used to promote critical thinking and communication, these benefits are enhanced.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7744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56A523-B533-4494-82F8-4FE93441E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C74D47-51E3-4277-8588-F363EFF7C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some obstacles to PBL in your teaching context?</a:t>
            </a:r>
          </a:p>
        </p:txBody>
      </p:sp>
    </p:spTree>
    <p:extLst>
      <p:ext uri="{BB962C8B-B14F-4D97-AF65-F5344CB8AC3E}">
        <p14:creationId xmlns:p14="http://schemas.microsoft.com/office/powerpoint/2010/main" val="57824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Designing PBL Lessons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478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Original PBL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dirty="0"/>
              <a:t>1) Entry event ( Reading, Video, Story, Discussion, Pictures, etc.)</a:t>
            </a:r>
          </a:p>
          <a:p>
            <a:r>
              <a:rPr lang="en-CA" dirty="0"/>
              <a:t>2) Teacher gives students a driving question (Kind of like a research question)</a:t>
            </a:r>
          </a:p>
          <a:p>
            <a:r>
              <a:rPr lang="en-CA" dirty="0"/>
              <a:t>3) The students take time discussing the driving question and thinking about a project they can do</a:t>
            </a:r>
          </a:p>
          <a:p>
            <a:r>
              <a:rPr lang="en-CA" dirty="0"/>
              <a:t>4) Each group chooses their own project</a:t>
            </a:r>
          </a:p>
          <a:p>
            <a:r>
              <a:rPr lang="en-CA" dirty="0"/>
              <a:t>5) Students work on the project in groups</a:t>
            </a:r>
          </a:p>
          <a:p>
            <a:r>
              <a:rPr lang="en-CA" dirty="0"/>
              <a:t>6) Students present their project</a:t>
            </a:r>
          </a:p>
          <a:p>
            <a:r>
              <a:rPr lang="en-CA" dirty="0"/>
              <a:t>7) Students get feedback</a:t>
            </a:r>
          </a:p>
          <a:p>
            <a:r>
              <a:rPr lang="en-CA" dirty="0"/>
              <a:t>8) Students present again</a:t>
            </a:r>
          </a:p>
        </p:txBody>
      </p:sp>
    </p:spTree>
    <p:extLst>
      <p:ext uri="{BB962C8B-B14F-4D97-AF65-F5344CB8AC3E}">
        <p14:creationId xmlns:p14="http://schemas.microsoft.com/office/powerpoint/2010/main" val="192466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02F3D5-D2C6-46D9-BB82-2328D9372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PBL Lesson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58DF779-81FA-42FA-84B6-3D73F44D6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Students watch a video, read, or see pictures about global warming.</a:t>
            </a:r>
          </a:p>
          <a:p>
            <a:r>
              <a:rPr lang="en-US" dirty="0"/>
              <a:t>Teacher discusses the topic with students </a:t>
            </a:r>
          </a:p>
          <a:p>
            <a:r>
              <a:rPr lang="en-US" dirty="0"/>
              <a:t>Teacher puts the driving question on the board “ What daily actions of humans are contributing most to global warming?” (Students discuss)</a:t>
            </a:r>
          </a:p>
          <a:p>
            <a:r>
              <a:rPr lang="en-US" dirty="0"/>
              <a:t>Teacher then asks students to think about “ what can your group do to raise other students awareness of this trash issue?”</a:t>
            </a:r>
          </a:p>
          <a:p>
            <a:r>
              <a:rPr lang="en-US" dirty="0"/>
              <a:t>Some groups choose a video, some choose a poster, one groups chooses brochure</a:t>
            </a:r>
          </a:p>
          <a:p>
            <a:r>
              <a:rPr lang="en-US" dirty="0"/>
              <a:t>They create it</a:t>
            </a:r>
          </a:p>
          <a:p>
            <a:r>
              <a:rPr lang="en-US" dirty="0"/>
              <a:t>They present/share it</a:t>
            </a:r>
          </a:p>
          <a:p>
            <a:r>
              <a:rPr lang="en-US" dirty="0"/>
              <a:t>They get feedback and revise</a:t>
            </a:r>
          </a:p>
          <a:p>
            <a:r>
              <a:rPr lang="en-US" dirty="0"/>
              <a:t>Present again</a:t>
            </a:r>
          </a:p>
        </p:txBody>
      </p:sp>
    </p:spTree>
    <p:extLst>
      <p:ext uri="{BB962C8B-B14F-4D97-AF65-F5344CB8AC3E}">
        <p14:creationId xmlns:p14="http://schemas.microsoft.com/office/powerpoint/2010/main" val="279670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4D40CB-5487-49F8-AF53-766C334EB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PBL for Korean English Classrooms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BB3BC7-E9F7-412F-A37E-E11C284B6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Entry event</a:t>
            </a:r>
          </a:p>
          <a:p>
            <a:pPr lvl="1"/>
            <a:r>
              <a:rPr lang="en-US" dirty="0"/>
              <a:t>Discussion of the topic &amp; problem that will be focused on</a:t>
            </a:r>
          </a:p>
          <a:p>
            <a:r>
              <a:rPr lang="en-US" dirty="0"/>
              <a:t>Teacher gives the students a project to do</a:t>
            </a:r>
          </a:p>
          <a:p>
            <a:r>
              <a:rPr lang="en-US" dirty="0"/>
              <a:t>Students work on the project in groups</a:t>
            </a:r>
          </a:p>
          <a:p>
            <a:r>
              <a:rPr lang="en-US" dirty="0"/>
              <a:t>Students present the project</a:t>
            </a:r>
          </a:p>
        </p:txBody>
      </p:sp>
    </p:spTree>
    <p:extLst>
      <p:ext uri="{BB962C8B-B14F-4D97-AF65-F5344CB8AC3E}">
        <p14:creationId xmlns:p14="http://schemas.microsoft.com/office/powerpoint/2010/main" val="5342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5839B0-D2F3-4BED-8C0F-823AADDFD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Teacher’s job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EBB171C-53C1-40AC-8623-A1F7ACE0D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5645895" cy="3416300"/>
          </a:xfrm>
        </p:spPr>
        <p:txBody>
          <a:bodyPr/>
          <a:lstStyle/>
          <a:p>
            <a:r>
              <a:rPr lang="en-US" dirty="0"/>
              <a:t>What is a problem or issue related to the topic that is relevant and relatable to my students?</a:t>
            </a:r>
          </a:p>
          <a:p>
            <a:endParaRPr lang="en-US" dirty="0"/>
          </a:p>
          <a:p>
            <a:r>
              <a:rPr lang="en-US" dirty="0"/>
              <a:t>What kind of project can students do to address the problem?</a:t>
            </a:r>
          </a:p>
          <a:p>
            <a:endParaRPr lang="en-US" dirty="0"/>
          </a:p>
          <a:p>
            <a:r>
              <a:rPr lang="en-US" dirty="0"/>
              <a:t>How will they present it?</a:t>
            </a:r>
          </a:p>
          <a:p>
            <a:endParaRPr lang="en-US" dirty="0"/>
          </a:p>
          <a:p>
            <a:r>
              <a:rPr lang="en-US" dirty="0"/>
              <a:t>How will it be assessed?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4BB77DD1-7F4E-4FC9-90D3-095144750D0C}"/>
              </a:ext>
            </a:extLst>
          </p:cNvPr>
          <p:cNvSpPr txBox="1">
            <a:spLocks/>
          </p:cNvSpPr>
          <p:nvPr/>
        </p:nvSpPr>
        <p:spPr>
          <a:xfrm>
            <a:off x="9007943" y="2343150"/>
            <a:ext cx="1816845" cy="52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/>
              <a:t>Technology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930C625-607D-4430-A3CC-F41A85235B46}"/>
              </a:ext>
            </a:extLst>
          </p:cNvPr>
          <p:cNvSpPr/>
          <p:nvPr/>
        </p:nvSpPr>
        <p:spPr>
          <a:xfrm>
            <a:off x="8115300" y="2863850"/>
            <a:ext cx="3657600" cy="3365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3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220751-0988-48C6-AFD6-E531BE9FE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Notice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F71413B-45C6-4073-91A4-A53FE9B0C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28" y="2603500"/>
            <a:ext cx="7333849" cy="3416300"/>
          </a:xfrm>
        </p:spPr>
        <p:txBody>
          <a:bodyPr/>
          <a:lstStyle/>
          <a:p>
            <a:r>
              <a:rPr lang="en-CA" dirty="0"/>
              <a:t>All of today’s materials can be downloaded from my website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pPr marL="0" indent="0">
              <a:buNone/>
            </a:pPr>
            <a:r>
              <a:rPr lang="en-CA" dirty="0"/>
              <a:t>				</a:t>
            </a:r>
            <a:r>
              <a:rPr lang="en-CA" sz="2000" dirty="0"/>
              <a:t> </a:t>
            </a:r>
            <a:r>
              <a:rPr lang="en-CA" sz="2000" b="1" dirty="0"/>
              <a:t>profgwhitehead.weebly.com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F1F5FE7-D194-477C-B502-68E55CA324B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69877" y="2765021"/>
            <a:ext cx="4092979" cy="409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Project task ideas (try </a:t>
            </a:r>
            <a:r>
              <a:rPr lang="en-CA"/>
              <a:t>to think of more)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3" y="2052864"/>
            <a:ext cx="2959846" cy="4572000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endParaRPr lang="en-CA" dirty="0"/>
          </a:p>
          <a:p>
            <a:r>
              <a:rPr lang="en-CA" b="1" dirty="0"/>
              <a:t>Design</a:t>
            </a:r>
          </a:p>
          <a:p>
            <a:pPr lvl="1"/>
            <a:r>
              <a:rPr lang="en-CA" dirty="0"/>
              <a:t>A new product</a:t>
            </a:r>
          </a:p>
          <a:p>
            <a:pPr lvl="1"/>
            <a:r>
              <a:rPr lang="en-CA" dirty="0"/>
              <a:t>A new way of doing something</a:t>
            </a:r>
          </a:p>
          <a:p>
            <a:pPr lvl="1"/>
            <a:r>
              <a:rPr lang="en-CA" dirty="0"/>
              <a:t>A better something (menu, phone, etc.)</a:t>
            </a:r>
          </a:p>
          <a:p>
            <a:r>
              <a:rPr lang="en-CA" b="1" dirty="0"/>
              <a:t>Make/ Create</a:t>
            </a:r>
          </a:p>
          <a:p>
            <a:pPr lvl="1"/>
            <a:r>
              <a:rPr lang="en-CA" dirty="0"/>
              <a:t>A plan</a:t>
            </a:r>
          </a:p>
          <a:p>
            <a:pPr lvl="1"/>
            <a:r>
              <a:rPr lang="en-CA" dirty="0"/>
              <a:t>A poster</a:t>
            </a:r>
          </a:p>
          <a:p>
            <a:pPr lvl="1"/>
            <a:r>
              <a:rPr lang="en-CA" dirty="0"/>
              <a:t>A storybook</a:t>
            </a:r>
          </a:p>
          <a:p>
            <a:pPr lvl="1"/>
            <a:r>
              <a:rPr lang="en-CA" dirty="0"/>
              <a:t>A brochure</a:t>
            </a:r>
          </a:p>
          <a:p>
            <a:pPr lvl="1"/>
            <a:r>
              <a:rPr lang="en-CA" dirty="0"/>
              <a:t>An advertisement</a:t>
            </a:r>
          </a:p>
          <a:p>
            <a:pPr lvl="1"/>
            <a:r>
              <a:rPr lang="en-CA" dirty="0"/>
              <a:t>A video</a:t>
            </a:r>
          </a:p>
          <a:p>
            <a:pPr lvl="1"/>
            <a:r>
              <a:rPr lang="en-CA" dirty="0"/>
              <a:t>A play/ drama</a:t>
            </a:r>
          </a:p>
          <a:p>
            <a:pPr lvl="1"/>
            <a:endParaRPr lang="en-CA" dirty="0"/>
          </a:p>
          <a:p>
            <a:endParaRPr lang="en-C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86576" y="2052864"/>
            <a:ext cx="2959846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  <a:p>
            <a:r>
              <a:rPr lang="en-CA" sz="1700" b="1" dirty="0"/>
              <a:t>Build</a:t>
            </a:r>
          </a:p>
          <a:p>
            <a:pPr lvl="1"/>
            <a:r>
              <a:rPr lang="en-CA" sz="1500" dirty="0"/>
              <a:t>A model</a:t>
            </a:r>
          </a:p>
          <a:p>
            <a:pPr lvl="1"/>
            <a:r>
              <a:rPr lang="en-CA" sz="1500" dirty="0"/>
              <a:t>A structure</a:t>
            </a:r>
          </a:p>
          <a:p>
            <a:r>
              <a:rPr lang="en-CA" sz="1700" b="1" dirty="0"/>
              <a:t>Write</a:t>
            </a:r>
          </a:p>
          <a:p>
            <a:pPr lvl="1"/>
            <a:r>
              <a:rPr lang="en-CA" sz="1500" dirty="0"/>
              <a:t>A letter</a:t>
            </a:r>
          </a:p>
          <a:p>
            <a:pPr lvl="1"/>
            <a:r>
              <a:rPr lang="en-CA" sz="1500" dirty="0"/>
              <a:t>A poem</a:t>
            </a:r>
          </a:p>
          <a:p>
            <a:pPr lvl="1"/>
            <a:r>
              <a:rPr lang="en-CA" sz="1500" dirty="0"/>
              <a:t>A short story</a:t>
            </a:r>
          </a:p>
          <a:p>
            <a:pPr lvl="1"/>
            <a:r>
              <a:rPr lang="en-CA" sz="1500" dirty="0"/>
              <a:t>A book</a:t>
            </a:r>
          </a:p>
          <a:p>
            <a:pPr lvl="1"/>
            <a:r>
              <a:rPr lang="en-CA" sz="1500" dirty="0"/>
              <a:t>A speech</a:t>
            </a:r>
          </a:p>
          <a:p>
            <a:pPr lvl="1"/>
            <a:r>
              <a:rPr lang="en-CA" sz="1500" dirty="0"/>
              <a:t>Rewrite something</a:t>
            </a:r>
          </a:p>
          <a:p>
            <a:endParaRPr lang="en-CA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618198" y="2211614"/>
            <a:ext cx="2959846" cy="4254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1500" dirty="0"/>
          </a:p>
          <a:p>
            <a:r>
              <a:rPr lang="en-CA" sz="1700" b="1" dirty="0"/>
              <a:t>Prepare </a:t>
            </a:r>
          </a:p>
          <a:p>
            <a:pPr lvl="1"/>
            <a:r>
              <a:rPr lang="en-CA" sz="1500" dirty="0"/>
              <a:t>To present your ideas</a:t>
            </a:r>
          </a:p>
          <a:p>
            <a:pPr lvl="1"/>
            <a:r>
              <a:rPr lang="en-CA" sz="1500" dirty="0"/>
              <a:t>To debate</a:t>
            </a:r>
          </a:p>
          <a:p>
            <a:pPr lvl="1"/>
            <a:r>
              <a:rPr lang="en-CA" sz="1500" dirty="0"/>
              <a:t>To teach a lesson</a:t>
            </a:r>
          </a:p>
          <a:p>
            <a:pPr lvl="1"/>
            <a:endParaRPr lang="en-CA" sz="1500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10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General Topics from Textbooks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3403600"/>
            <a:ext cx="8761412" cy="1511300"/>
          </a:xfrm>
        </p:spPr>
        <p:txBody>
          <a:bodyPr>
            <a:normAutofit/>
          </a:bodyPr>
          <a:lstStyle/>
          <a:p>
            <a:r>
              <a:rPr lang="en-CA" dirty="0"/>
              <a:t>What are some general topics of themes that you cover in your classes or that are in the textbooks you use?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4696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8116" y="2218605"/>
            <a:ext cx="2750295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/>
          </a:p>
          <a:p>
            <a:r>
              <a:rPr lang="en-CA" dirty="0"/>
              <a:t>Food</a:t>
            </a:r>
          </a:p>
          <a:p>
            <a:r>
              <a:rPr lang="en-CA" dirty="0"/>
              <a:t>Travel</a:t>
            </a:r>
          </a:p>
          <a:p>
            <a:r>
              <a:rPr lang="en-CA" dirty="0"/>
              <a:t>Health &amp; Beauty</a:t>
            </a:r>
          </a:p>
          <a:p>
            <a:r>
              <a:rPr lang="en-CA" dirty="0"/>
              <a:t>Other?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78116" y="5622205"/>
            <a:ext cx="3370217" cy="101566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CA" sz="1500" dirty="0"/>
              <a:t>TIP: </a:t>
            </a:r>
          </a:p>
          <a:p>
            <a:r>
              <a:rPr lang="en-CA" sz="1500" dirty="0"/>
              <a:t>Think about issues in your school, community, current events, student’s lives and interests.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5AEA51E8-4367-4830-BAAE-85AF3C0A1CC4}"/>
              </a:ext>
            </a:extLst>
          </p:cNvPr>
          <p:cNvSpPr txBox="1">
            <a:spLocks/>
          </p:cNvSpPr>
          <p:nvPr/>
        </p:nvSpPr>
        <p:spPr>
          <a:xfrm>
            <a:off x="1352550" y="2451100"/>
            <a:ext cx="5257799" cy="3968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is a problem or issue related to the topic that is relevant and relatable to my students?</a:t>
            </a:r>
          </a:p>
          <a:p>
            <a:endParaRPr lang="en-US" dirty="0"/>
          </a:p>
          <a:p>
            <a:r>
              <a:rPr lang="en-US" dirty="0"/>
              <a:t>What kind of project can students do to address the problem?</a:t>
            </a:r>
          </a:p>
          <a:p>
            <a:endParaRPr lang="en-US" dirty="0"/>
          </a:p>
          <a:p>
            <a:r>
              <a:rPr lang="en-US" dirty="0"/>
              <a:t>How will they present it?</a:t>
            </a:r>
          </a:p>
          <a:p>
            <a:endParaRPr lang="en-US" dirty="0"/>
          </a:p>
          <a:p>
            <a:r>
              <a:rPr lang="en-US" dirty="0"/>
              <a:t>How will it be assessed?</a:t>
            </a:r>
          </a:p>
        </p:txBody>
      </p:sp>
    </p:spTree>
    <p:extLst>
      <p:ext uri="{BB962C8B-B14F-4D97-AF65-F5344CB8AC3E}">
        <p14:creationId xmlns:p14="http://schemas.microsoft.com/office/powerpoint/2010/main" val="381485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will it be presented?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As a presentation in front of the class</a:t>
            </a:r>
          </a:p>
          <a:p>
            <a:r>
              <a:rPr lang="en-CA" dirty="0"/>
              <a:t>A performance </a:t>
            </a:r>
          </a:p>
          <a:p>
            <a:r>
              <a:rPr lang="en-CA" dirty="0"/>
              <a:t>As a video</a:t>
            </a:r>
          </a:p>
          <a:p>
            <a:r>
              <a:rPr lang="en-CA" dirty="0"/>
              <a:t>Group to group</a:t>
            </a:r>
          </a:p>
          <a:p>
            <a:r>
              <a:rPr lang="en-CA" dirty="0"/>
              <a:t>Roundtable</a:t>
            </a:r>
          </a:p>
          <a:p>
            <a:r>
              <a:rPr lang="en-CA" dirty="0"/>
              <a:t>Panel</a:t>
            </a:r>
          </a:p>
          <a:p>
            <a:r>
              <a:rPr lang="en-CA" dirty="0"/>
              <a:t>Jigsaw</a:t>
            </a:r>
          </a:p>
          <a:p>
            <a:r>
              <a:rPr lang="en-CA" dirty="0"/>
              <a:t>Gallery walk</a:t>
            </a:r>
          </a:p>
          <a:p>
            <a:r>
              <a:rPr lang="en-CA" dirty="0"/>
              <a:t>Rotation fair (my favorite)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dirty="0"/>
              <a:t>TIP:(graphic organizer for audience)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2868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FDDF3D40-1A7A-40CA-82A6-3EF943802F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Assessment in PBL Lessons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C78C1855-8FBB-41C0-8F1B-EB513B8954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1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B2F871-69C7-4CC0-ADCC-8DC71FA02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E7AFCB-19AB-4077-9053-7D52DFA02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21</a:t>
            </a:r>
            <a:r>
              <a:rPr lang="en-US" baseline="30000" dirty="0"/>
              <a:t>st</a:t>
            </a:r>
            <a:r>
              <a:rPr lang="en-US" dirty="0"/>
              <a:t> century skills</a:t>
            </a:r>
          </a:p>
          <a:p>
            <a:endParaRPr lang="en-US" dirty="0"/>
          </a:p>
        </p:txBody>
      </p:sp>
      <p:pic>
        <p:nvPicPr>
          <p:cNvPr id="4" name="Picture 2" descr="https://d13yacurqjgara.cloudfront.net/users/31675/screenshots/1856948/21st-century-skills.png">
            <a:extLst>
              <a:ext uri="{FF2B5EF4-FFF2-40B4-BE49-F238E27FC236}">
                <a16:creationId xmlns="" xmlns:a16="http://schemas.microsoft.com/office/drawing/2014/main" id="{75C2E5E7-C30B-448B-9038-837A6C169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428" y="3668325"/>
            <a:ext cx="3740603" cy="280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72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828FEC-609D-42BC-8935-3457A5CCC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assess…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9E63FE-239E-44C9-9027-7DA083ADC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process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 product</a:t>
            </a:r>
          </a:p>
          <a:p>
            <a:pPr lvl="1"/>
            <a:endParaRPr lang="en-US" dirty="0"/>
          </a:p>
          <a:p>
            <a:r>
              <a:rPr lang="en-US" dirty="0"/>
              <a:t>The presentation </a:t>
            </a:r>
          </a:p>
          <a:p>
            <a:endParaRPr lang="en-US" dirty="0"/>
          </a:p>
          <a:p>
            <a:r>
              <a:rPr lang="en-US" dirty="0"/>
              <a:t>As a whole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89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642A13-CE1A-4A5B-839E-0BC180F11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 Vs. Holistic Rubrics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32DA5D2-0513-4952-812C-86A07E0FA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Analytic rubrics </a:t>
            </a:r>
            <a:r>
              <a:rPr lang="en-US" dirty="0"/>
              <a:t>list the criteria for an assignment and describe these criteria in varying levels of quality. 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b="1" dirty="0"/>
              <a:t>holistic rubric </a:t>
            </a:r>
            <a:r>
              <a:rPr lang="en-US" dirty="0"/>
              <a:t>describes the attributes of each grade or level. It gives an overall score rather than breaking things down and scoring each criteria.</a:t>
            </a:r>
          </a:p>
          <a:p>
            <a:pPr lvl="1"/>
            <a:r>
              <a:rPr lang="en-US" dirty="0"/>
              <a:t>Most student work will likely fit into more than one category for different criteria. The scorer must choose the grade that best fits the student performance.</a:t>
            </a:r>
          </a:p>
        </p:txBody>
      </p:sp>
    </p:spTree>
    <p:extLst>
      <p:ext uri="{BB962C8B-B14F-4D97-AF65-F5344CB8AC3E}">
        <p14:creationId xmlns:p14="http://schemas.microsoft.com/office/powerpoint/2010/main" val="244147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7E5773-40CC-486F-B088-66E1B28A7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 Rubric Sample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C470709-A37B-4F85-BF7D-034E3EF9F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C84D6E3-AD53-4D3C-A087-46F10861E8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35" t="32941" r="5434" b="33590"/>
          <a:stretch/>
        </p:blipFill>
        <p:spPr>
          <a:xfrm>
            <a:off x="0" y="2247900"/>
            <a:ext cx="118872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6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56F170-1084-4657-86EA-25E4CE736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Holistic Rubric Sample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A74816D-BEB9-4801-8B13-E1291EFA5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CB5DCED-92EA-4E96-8C57-C996A425C0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35" t="41961" r="5434" b="31282"/>
          <a:stretch/>
        </p:blipFill>
        <p:spPr>
          <a:xfrm>
            <a:off x="0" y="2518832"/>
            <a:ext cx="12082029" cy="433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7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E1432C-D5E0-4398-8A25-5EC26F90C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Today’s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E294B9-E1F6-48C2-BD0B-D980793FD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Introduction to Project Based Learning	</a:t>
            </a:r>
          </a:p>
          <a:p>
            <a:pPr lvl="1"/>
            <a:r>
              <a:rPr lang="en-CA" dirty="0"/>
              <a:t>Background</a:t>
            </a:r>
          </a:p>
          <a:p>
            <a:pPr lvl="1"/>
            <a:r>
              <a:rPr lang="en-CA" dirty="0"/>
              <a:t>What it is</a:t>
            </a:r>
          </a:p>
          <a:p>
            <a:pPr lvl="1"/>
            <a:r>
              <a:rPr lang="en-CA" dirty="0"/>
              <a:t>What it looks </a:t>
            </a:r>
            <a:r>
              <a:rPr lang="en-CA" dirty="0" smtClean="0"/>
              <a:t>like</a:t>
            </a:r>
          </a:p>
          <a:p>
            <a:r>
              <a:rPr lang="en-US" dirty="0" smtClean="0"/>
              <a:t>Applying PBL to the Korean context</a:t>
            </a:r>
          </a:p>
          <a:p>
            <a:pPr lvl="1"/>
            <a:r>
              <a:rPr lang="en-US" dirty="0" smtClean="0"/>
              <a:t>Designing/Planning PBL lessons</a:t>
            </a:r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0742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828FEC-609D-42BC-8935-3457A5CCC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assess…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9E63FE-239E-44C9-9027-7DA083ADC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the process?</a:t>
            </a:r>
          </a:p>
          <a:p>
            <a:pPr lvl="1"/>
            <a:r>
              <a:rPr lang="en-US" dirty="0"/>
              <a:t>What can be assessed?</a:t>
            </a:r>
          </a:p>
          <a:p>
            <a:pPr lvl="1"/>
            <a:endParaRPr lang="en-US" dirty="0"/>
          </a:p>
          <a:p>
            <a:r>
              <a:rPr lang="en-US" dirty="0"/>
              <a:t>The product?</a:t>
            </a:r>
          </a:p>
          <a:p>
            <a:pPr lvl="1"/>
            <a:r>
              <a:rPr lang="en-US" dirty="0"/>
              <a:t>What can be assessed?</a:t>
            </a:r>
          </a:p>
          <a:p>
            <a:pPr lvl="1"/>
            <a:endParaRPr lang="en-US" dirty="0"/>
          </a:p>
          <a:p>
            <a:r>
              <a:rPr lang="en-US" dirty="0"/>
              <a:t>The presentation </a:t>
            </a:r>
          </a:p>
          <a:p>
            <a:pPr lvl="1"/>
            <a:r>
              <a:rPr lang="en-US" dirty="0"/>
              <a:t>What can be assessed?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19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D36A19-2E63-4D3A-9A26-CE411BB76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be assessed?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57CFDD0-A44A-446A-B2EB-6D996A6EF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602" y="2546350"/>
            <a:ext cx="3531348" cy="4578350"/>
          </a:xfrm>
        </p:spPr>
        <p:txBody>
          <a:bodyPr>
            <a:normAutofit/>
          </a:bodyPr>
          <a:lstStyle/>
          <a:p>
            <a:r>
              <a:rPr lang="en-US" sz="2000" b="1" dirty="0"/>
              <a:t>In the process</a:t>
            </a:r>
          </a:p>
          <a:p>
            <a:endParaRPr lang="en-US" sz="2000" b="1" dirty="0"/>
          </a:p>
          <a:p>
            <a:pPr lvl="1"/>
            <a:r>
              <a:rPr lang="en-US" sz="2000" dirty="0"/>
              <a:t>Collaboration</a:t>
            </a:r>
          </a:p>
          <a:p>
            <a:pPr lvl="1"/>
            <a:r>
              <a:rPr lang="en-US" sz="2000" dirty="0"/>
              <a:t>Participation</a:t>
            </a:r>
          </a:p>
          <a:p>
            <a:pPr lvl="1"/>
            <a:r>
              <a:rPr lang="en-US" sz="2000" dirty="0"/>
              <a:t>Use of L2</a:t>
            </a:r>
          </a:p>
          <a:p>
            <a:pPr lvl="1"/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A04C3F48-5744-4291-87DA-D364AFC0D4D1}"/>
              </a:ext>
            </a:extLst>
          </p:cNvPr>
          <p:cNvSpPr txBox="1">
            <a:spLocks/>
          </p:cNvSpPr>
          <p:nvPr/>
        </p:nvSpPr>
        <p:spPr>
          <a:xfrm>
            <a:off x="4304739" y="2546350"/>
            <a:ext cx="3531348" cy="4578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The product</a:t>
            </a:r>
          </a:p>
          <a:p>
            <a:endParaRPr lang="en-US" sz="2000" b="1" dirty="0"/>
          </a:p>
          <a:p>
            <a:pPr lvl="1"/>
            <a:r>
              <a:rPr lang="en-US" sz="2000" dirty="0"/>
              <a:t>Language accuracy</a:t>
            </a:r>
          </a:p>
          <a:p>
            <a:pPr lvl="1"/>
            <a:r>
              <a:rPr lang="en-US" sz="2000" dirty="0"/>
              <a:t>Organization</a:t>
            </a:r>
          </a:p>
          <a:p>
            <a:pPr lvl="1"/>
            <a:r>
              <a:rPr lang="en-US" sz="2000" dirty="0"/>
              <a:t>Design</a:t>
            </a:r>
          </a:p>
          <a:p>
            <a:pPr lvl="1"/>
            <a:r>
              <a:rPr lang="en-US" sz="2000" dirty="0"/>
              <a:t>Creativity</a:t>
            </a:r>
          </a:p>
          <a:p>
            <a:pPr lvl="1"/>
            <a:r>
              <a:rPr lang="en-US" sz="2000" dirty="0"/>
              <a:t>Overall quality</a:t>
            </a:r>
          </a:p>
          <a:p>
            <a:pPr lvl="1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A3CEF087-F006-404B-93DF-CB70493372B8}"/>
              </a:ext>
            </a:extLst>
          </p:cNvPr>
          <p:cNvSpPr txBox="1">
            <a:spLocks/>
          </p:cNvSpPr>
          <p:nvPr/>
        </p:nvSpPr>
        <p:spPr>
          <a:xfrm>
            <a:off x="8349876" y="2546350"/>
            <a:ext cx="3531348" cy="4578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The presentation</a:t>
            </a:r>
          </a:p>
          <a:p>
            <a:pPr marL="0" indent="0">
              <a:buNone/>
            </a:pPr>
            <a:endParaRPr lang="en-US" sz="2000" b="1" dirty="0"/>
          </a:p>
          <a:p>
            <a:pPr lvl="1"/>
            <a:r>
              <a:rPr lang="en-US" sz="2000" dirty="0"/>
              <a:t>Comprehensibility</a:t>
            </a:r>
          </a:p>
          <a:p>
            <a:pPr lvl="1"/>
            <a:r>
              <a:rPr lang="en-US" sz="2000" dirty="0"/>
              <a:t>Accuracy</a:t>
            </a:r>
          </a:p>
          <a:p>
            <a:pPr lvl="1"/>
            <a:r>
              <a:rPr lang="en-US" sz="2000" dirty="0"/>
              <a:t>Organization/Flow</a:t>
            </a:r>
          </a:p>
        </p:txBody>
      </p:sp>
    </p:spTree>
    <p:extLst>
      <p:ext uri="{BB962C8B-B14F-4D97-AF65-F5344CB8AC3E}">
        <p14:creationId xmlns:p14="http://schemas.microsoft.com/office/powerpoint/2010/main" val="59339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276EC9-2EEE-420E-86EE-2CE96CDB2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Blank Rubric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A0359563-B87A-4C68-A07F-20B9188B43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1035739"/>
              </p:ext>
            </p:extLst>
          </p:nvPr>
        </p:nvGraphicFramePr>
        <p:xfrm>
          <a:off x="1155700" y="2603500"/>
          <a:ext cx="10540998" cy="40255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6833">
                  <a:extLst>
                    <a:ext uri="{9D8B030D-6E8A-4147-A177-3AD203B41FA5}">
                      <a16:colId xmlns="" xmlns:a16="http://schemas.microsoft.com/office/drawing/2014/main" val="2352580056"/>
                    </a:ext>
                  </a:extLst>
                </a:gridCol>
                <a:gridCol w="1756833">
                  <a:extLst>
                    <a:ext uri="{9D8B030D-6E8A-4147-A177-3AD203B41FA5}">
                      <a16:colId xmlns="" xmlns:a16="http://schemas.microsoft.com/office/drawing/2014/main" val="365207030"/>
                    </a:ext>
                  </a:extLst>
                </a:gridCol>
                <a:gridCol w="1756833">
                  <a:extLst>
                    <a:ext uri="{9D8B030D-6E8A-4147-A177-3AD203B41FA5}">
                      <a16:colId xmlns="" xmlns:a16="http://schemas.microsoft.com/office/drawing/2014/main" val="2907145751"/>
                    </a:ext>
                  </a:extLst>
                </a:gridCol>
                <a:gridCol w="1756833">
                  <a:extLst>
                    <a:ext uri="{9D8B030D-6E8A-4147-A177-3AD203B41FA5}">
                      <a16:colId xmlns="" xmlns:a16="http://schemas.microsoft.com/office/drawing/2014/main" val="2795895733"/>
                    </a:ext>
                  </a:extLst>
                </a:gridCol>
                <a:gridCol w="1756833">
                  <a:extLst>
                    <a:ext uri="{9D8B030D-6E8A-4147-A177-3AD203B41FA5}">
                      <a16:colId xmlns="" xmlns:a16="http://schemas.microsoft.com/office/drawing/2014/main" val="685855608"/>
                    </a:ext>
                  </a:extLst>
                </a:gridCol>
                <a:gridCol w="1756833">
                  <a:extLst>
                    <a:ext uri="{9D8B030D-6E8A-4147-A177-3AD203B41FA5}">
                      <a16:colId xmlns="" xmlns:a16="http://schemas.microsoft.com/office/drawing/2014/main" val="2646261681"/>
                    </a:ext>
                  </a:extLst>
                </a:gridCol>
              </a:tblGrid>
              <a:tr h="564243">
                <a:tc>
                  <a:txBody>
                    <a:bodyPr/>
                    <a:lstStyle/>
                    <a:p>
                      <a:r>
                        <a:rPr lang="en-US" dirty="0"/>
                        <a:t>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Student’s 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66058016"/>
                  </a:ext>
                </a:extLst>
              </a:tr>
              <a:tr h="5642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40131800"/>
                  </a:ext>
                </a:extLst>
              </a:tr>
              <a:tr h="5642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98346502"/>
                  </a:ext>
                </a:extLst>
              </a:tr>
              <a:tr h="5642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68464392"/>
                  </a:ext>
                </a:extLst>
              </a:tr>
              <a:tr h="5642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445344"/>
                  </a:ext>
                </a:extLst>
              </a:tr>
              <a:tr h="5642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41455911"/>
                  </a:ext>
                </a:extLst>
              </a:tr>
              <a:tr h="5642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73417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473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D7CF4A-912F-4195-9A48-B3C59F9BE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69E063-A1D2-48B8-827B-AF061F42B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847" y="3004651"/>
            <a:ext cx="1707478" cy="3416300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400" dirty="0"/>
              <a:t>Always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/>
              <a:t>Often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/>
              <a:t>Sometimes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/>
              <a:t>Rarely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/>
              <a:t>Never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512037E6-DA6D-40A9-9317-205660935F64}"/>
              </a:ext>
            </a:extLst>
          </p:cNvPr>
          <p:cNvSpPr txBox="1">
            <a:spLocks/>
          </p:cNvSpPr>
          <p:nvPr/>
        </p:nvSpPr>
        <p:spPr>
          <a:xfrm>
            <a:off x="10248345" y="3004651"/>
            <a:ext cx="1624809" cy="34163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1400" dirty="0"/>
              <a:t>Less than/ more than x number of something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E9777ABE-2706-4082-A031-E93BFB9D5F3E}"/>
              </a:ext>
            </a:extLst>
          </p:cNvPr>
          <p:cNvSpPr txBox="1">
            <a:spLocks/>
          </p:cNvSpPr>
          <p:nvPr/>
        </p:nvSpPr>
        <p:spPr>
          <a:xfrm>
            <a:off x="2262500" y="3004651"/>
            <a:ext cx="1798662" cy="34163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1400" dirty="0"/>
              <a:t>Above expectations/ requirements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/>
              <a:t>Meets expectations/ requirements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/>
              <a:t>Does not meet expectations/ requirements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F4CAD4E9-C51B-4E02-AB39-7FA9AF2CE98E}"/>
              </a:ext>
            </a:extLst>
          </p:cNvPr>
          <p:cNvSpPr txBox="1">
            <a:spLocks/>
          </p:cNvSpPr>
          <p:nvPr/>
        </p:nvSpPr>
        <p:spPr>
          <a:xfrm>
            <a:off x="4297337" y="2982323"/>
            <a:ext cx="1798663" cy="34163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1400" dirty="0"/>
              <a:t>Excellent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/>
              <a:t>Very good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/>
              <a:t>Satisfactory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/>
              <a:t>Less than satisfactory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989C709E-F2A5-4934-B751-24D8F8E9BCCB}"/>
              </a:ext>
            </a:extLst>
          </p:cNvPr>
          <p:cNvSpPr txBox="1">
            <a:spLocks/>
          </p:cNvSpPr>
          <p:nvPr/>
        </p:nvSpPr>
        <p:spPr>
          <a:xfrm>
            <a:off x="6332175" y="2982323"/>
            <a:ext cx="1647086" cy="34163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1400" dirty="0"/>
              <a:t>Exceptional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/>
              <a:t>Satisfactory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/>
              <a:t>Needs work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F9584A0D-5AD7-4CCD-9897-98BEBF314EDE}"/>
              </a:ext>
            </a:extLst>
          </p:cNvPr>
          <p:cNvSpPr txBox="1">
            <a:spLocks/>
          </p:cNvSpPr>
          <p:nvPr/>
        </p:nvSpPr>
        <p:spPr>
          <a:xfrm>
            <a:off x="8213507" y="3004651"/>
            <a:ext cx="1798662" cy="34163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1400" dirty="0"/>
              <a:t>High level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/>
              <a:t>Satisfactory level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/>
              <a:t>Unsatisfactory level</a:t>
            </a:r>
          </a:p>
        </p:txBody>
      </p:sp>
    </p:spTree>
    <p:extLst>
      <p:ext uri="{BB962C8B-B14F-4D97-AF65-F5344CB8AC3E}">
        <p14:creationId xmlns:p14="http://schemas.microsoft.com/office/powerpoint/2010/main" val="32908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583D9C-CB62-4ED6-A8A6-0E9B981F5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6D2B4125-AA87-47BF-B117-B4AF741322E6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0" y="-127000"/>
          <a:ext cx="12192000" cy="6985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38400">
                  <a:extLst>
                    <a:ext uri="{9D8B030D-6E8A-4147-A177-3AD203B41FA5}">
                      <a16:colId xmlns="" xmlns:a16="http://schemas.microsoft.com/office/drawing/2014/main" val="3885234497"/>
                    </a:ext>
                  </a:extLst>
                </a:gridCol>
                <a:gridCol w="2438400">
                  <a:extLst>
                    <a:ext uri="{9D8B030D-6E8A-4147-A177-3AD203B41FA5}">
                      <a16:colId xmlns="" xmlns:a16="http://schemas.microsoft.com/office/drawing/2014/main" val="2479401180"/>
                    </a:ext>
                  </a:extLst>
                </a:gridCol>
                <a:gridCol w="2438400">
                  <a:extLst>
                    <a:ext uri="{9D8B030D-6E8A-4147-A177-3AD203B41FA5}">
                      <a16:colId xmlns="" xmlns:a16="http://schemas.microsoft.com/office/drawing/2014/main" val="3897071246"/>
                    </a:ext>
                  </a:extLst>
                </a:gridCol>
                <a:gridCol w="2438400">
                  <a:extLst>
                    <a:ext uri="{9D8B030D-6E8A-4147-A177-3AD203B41FA5}">
                      <a16:colId xmlns="" xmlns:a16="http://schemas.microsoft.com/office/drawing/2014/main" val="3175482596"/>
                    </a:ext>
                  </a:extLst>
                </a:gridCol>
                <a:gridCol w="2438400">
                  <a:extLst>
                    <a:ext uri="{9D8B030D-6E8A-4147-A177-3AD203B41FA5}">
                      <a16:colId xmlns="" xmlns:a16="http://schemas.microsoft.com/office/drawing/2014/main" val="260258497"/>
                    </a:ext>
                  </a:extLst>
                </a:gridCol>
              </a:tblGrid>
              <a:tr h="72728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5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</a:t>
                      </a:r>
                      <a:endParaRPr lang="en-US" sz="3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27661754"/>
                  </a:ext>
                </a:extLst>
              </a:tr>
              <a:tr h="7272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Always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Often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Sometimes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Rarely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Never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47375022"/>
                  </a:ext>
                </a:extLst>
              </a:tr>
              <a:tr h="7272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Above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Meets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Does not meet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38668038"/>
                  </a:ext>
                </a:extLst>
              </a:tr>
              <a:tr h="101897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Excellent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Very good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Satisfactory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Less than satisfactory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67415077"/>
                  </a:ext>
                </a:extLst>
              </a:tr>
              <a:tr h="7272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Exceptional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Satisfactory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Needs work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91530410"/>
                  </a:ext>
                </a:extLst>
              </a:tr>
              <a:tr h="101897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 level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Satisfactory level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 level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4931652"/>
                  </a:ext>
                </a:extLst>
              </a:tr>
              <a:tr h="101897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Less that 3 mistakes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3-5 mistakes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More than 5 mistakes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59995302"/>
                  </a:ext>
                </a:extLst>
              </a:tr>
              <a:tr h="101897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More than 5 times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3-5 times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Less than 3 times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39272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593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Application Time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Designing projects for your classrooms</a:t>
            </a:r>
          </a:p>
        </p:txBody>
      </p:sp>
    </p:spTree>
    <p:extLst>
      <p:ext uri="{BB962C8B-B14F-4D97-AF65-F5344CB8AC3E}">
        <p14:creationId xmlns:p14="http://schemas.microsoft.com/office/powerpoint/2010/main" val="338227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With your group choose a chapter from a </a:t>
            </a:r>
            <a:r>
              <a:rPr lang="en-US" dirty="0" smtClean="0"/>
              <a:t>textbook </a:t>
            </a:r>
            <a:r>
              <a:rPr lang="en-US" dirty="0"/>
              <a:t>of your choice.  Design a project based lesson for a chapter following PBL guidelines. Think about:</a:t>
            </a:r>
          </a:p>
          <a:p>
            <a:pPr lvl="1"/>
            <a:r>
              <a:rPr lang="en-CA" dirty="0"/>
              <a:t>Entry events (Video, Readings, Main chapter theme, Dialogue, Discussions etc.)</a:t>
            </a:r>
          </a:p>
          <a:p>
            <a:pPr lvl="1"/>
            <a:r>
              <a:rPr lang="en-CA" dirty="0"/>
              <a:t>Real-world problem and connection to students</a:t>
            </a:r>
          </a:p>
          <a:p>
            <a:pPr lvl="1"/>
            <a:r>
              <a:rPr lang="en-CA" dirty="0"/>
              <a:t>Project details (Specifics of the project)</a:t>
            </a:r>
          </a:p>
          <a:p>
            <a:pPr lvl="1"/>
            <a:r>
              <a:rPr lang="en-CA" dirty="0"/>
              <a:t>How learners will share their projects</a:t>
            </a:r>
          </a:p>
          <a:p>
            <a:pPr lvl="1"/>
            <a:r>
              <a:rPr lang="en-CA" dirty="0"/>
              <a:t>How it will be assessed</a:t>
            </a:r>
          </a:p>
          <a:p>
            <a:pPr lvl="1"/>
            <a:endParaRPr lang="en-CA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66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Useful 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www.bie.org</a:t>
            </a:r>
            <a:endParaRPr lang="en-CA" dirty="0"/>
          </a:p>
          <a:p>
            <a:r>
              <a:rPr lang="en-CA" dirty="0">
                <a:hlinkClick r:id="rId3"/>
              </a:rPr>
              <a:t>http://www.leadingpbl.org/w/page/24328306/PBL%20Gallery</a:t>
            </a:r>
            <a:endParaRPr lang="en-CA" dirty="0"/>
          </a:p>
          <a:p>
            <a:r>
              <a:rPr lang="en-CA" dirty="0">
                <a:hlinkClick r:id="rId4"/>
              </a:rPr>
              <a:t>https://21centuryedtech.wordpress.com/2013/09/15/the-pbl-super-highway-over-45-links-to-great-project-based-learning/</a:t>
            </a:r>
            <a:endParaRPr lang="en-CA" dirty="0"/>
          </a:p>
          <a:p>
            <a:r>
              <a:rPr lang="en-CA" dirty="0">
                <a:hlinkClick r:id="rId5"/>
              </a:rPr>
              <a:t>http://www.elltoolbox.com/pbl.html</a:t>
            </a:r>
            <a:endParaRPr lang="en-CA" dirty="0"/>
          </a:p>
          <a:p>
            <a:r>
              <a:rPr lang="en-CA" dirty="0">
                <a:hlinkClick r:id="rId6"/>
              </a:rPr>
              <a:t>http://www.mrsoshouse.com/pbl/pblin.html</a:t>
            </a:r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1454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Thank you for your participation</a:t>
            </a:r>
            <a:endParaRPr lang="ko-KR" altLang="en-US" dirty="0"/>
          </a:p>
        </p:txBody>
      </p:sp>
      <p:sp>
        <p:nvSpPr>
          <p:cNvPr id="5" name="AutoShape 2" descr="hufs gs tesol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AutoShape 4" descr="hufs gs tesol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30" name="Picture 6" descr="Image may contain: 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953" y="4785875"/>
            <a:ext cx="4388735" cy="145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3651" y="2608289"/>
            <a:ext cx="86193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George E.K. Whitehead</a:t>
            </a:r>
          </a:p>
          <a:p>
            <a:endParaRPr lang="en-US" altLang="ko-KR" dirty="0"/>
          </a:p>
          <a:p>
            <a:r>
              <a:rPr lang="en-US" altLang="ko-KR" dirty="0" smtClean="0"/>
              <a:t>Email: </a:t>
            </a:r>
            <a:r>
              <a:rPr lang="en-US" altLang="ko-KR" dirty="0" smtClean="0">
                <a:hlinkClick r:id="rId3"/>
              </a:rPr>
              <a:t>gekw@hufs.ac.kr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Website: profgwhitehead.weebly.com</a:t>
            </a:r>
          </a:p>
          <a:p>
            <a:endParaRPr lang="en-US" altLang="ko-KR" dirty="0"/>
          </a:p>
          <a:p>
            <a:r>
              <a:rPr lang="en-US" altLang="ko-KR" dirty="0" smtClean="0"/>
              <a:t>Facebook group: English language education in </a:t>
            </a:r>
            <a:r>
              <a:rPr lang="en-US" altLang="ko-KR" smtClean="0"/>
              <a:t>South Korea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3787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8046BB-B2FD-4AAF-A875-AB4B361D8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background on PBL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0B1488F-73D7-4711-A403-67A5E81EE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John Dewey </a:t>
            </a:r>
            <a:r>
              <a:rPr lang="en-US" dirty="0"/>
              <a:t>initially promoted the idea of "learning by doing“</a:t>
            </a:r>
          </a:p>
          <a:p>
            <a:endParaRPr lang="en-US" dirty="0"/>
          </a:p>
          <a:p>
            <a:r>
              <a:rPr lang="en-US" dirty="0"/>
              <a:t>‘‘Doing projects’’ is a long-standing tradition in American education.</a:t>
            </a:r>
          </a:p>
          <a:p>
            <a:endParaRPr lang="en-US" dirty="0"/>
          </a:p>
          <a:p>
            <a:r>
              <a:rPr lang="en-US" dirty="0"/>
              <a:t>Hands on learning</a:t>
            </a:r>
          </a:p>
          <a:p>
            <a:endParaRPr lang="en-US" dirty="0"/>
          </a:p>
          <a:p>
            <a:r>
              <a:rPr lang="en-US" dirty="0"/>
              <a:t>Educational research has advanced this idea of teaching and learning into a methodology known as "project-based learning“.</a:t>
            </a:r>
          </a:p>
          <a:p>
            <a:endParaRPr lang="en-US" dirty="0"/>
          </a:p>
          <a:p>
            <a:r>
              <a:rPr lang="en-US" dirty="0"/>
              <a:t>PBL responds to the need for education to adapt to a changing world  (21</a:t>
            </a:r>
            <a:r>
              <a:rPr lang="en-US" baseline="30000" dirty="0"/>
              <a:t>st</a:t>
            </a:r>
            <a:r>
              <a:rPr lang="en-US" dirty="0"/>
              <a:t> century skills)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76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21</a:t>
            </a:r>
            <a:r>
              <a:rPr lang="en-CA" baseline="30000" dirty="0"/>
              <a:t>st</a:t>
            </a:r>
            <a:r>
              <a:rPr lang="en-CA" dirty="0"/>
              <a:t> Century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750144"/>
            <a:ext cx="8761412" cy="557711"/>
          </a:xfrm>
        </p:spPr>
        <p:txBody>
          <a:bodyPr>
            <a:normAutofit/>
          </a:bodyPr>
          <a:lstStyle/>
          <a:p>
            <a:r>
              <a:rPr lang="en-CA" dirty="0"/>
              <a:t>What skills do you feel are important to succeed in our world today?</a:t>
            </a:r>
          </a:p>
        </p:txBody>
      </p:sp>
      <p:pic>
        <p:nvPicPr>
          <p:cNvPr id="7170" name="Picture 2" descr="https://d13yacurqjgara.cloudfront.net/users/31675/screenshots/1856948/21st-century-skil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428" y="3668325"/>
            <a:ext cx="3740603" cy="280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01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FA3E63-F169-460C-BE0C-33D348FE1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687D337-6C79-401C-946A-6209A282A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21st century skills 4 cs">
            <a:extLst>
              <a:ext uri="{FF2B5EF4-FFF2-40B4-BE49-F238E27FC236}">
                <a16:creationId xmlns="" xmlns:a16="http://schemas.microsoft.com/office/drawing/2014/main" id="{D7E6510C-A295-4DDC-908F-52CC669DA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3211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CC90452-2949-4027-8DE5-2BB654CF24DA}"/>
              </a:ext>
            </a:extLst>
          </p:cNvPr>
          <p:cNvSpPr/>
          <p:nvPr/>
        </p:nvSpPr>
        <p:spPr>
          <a:xfrm>
            <a:off x="0" y="1472339"/>
            <a:ext cx="12321153" cy="4184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7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Introduction to PBL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/>
          <a:srcRect l="9344" t="8079" r="9273" b="12399"/>
          <a:stretch/>
        </p:blipFill>
        <p:spPr>
          <a:xfrm>
            <a:off x="1154952" y="2603500"/>
            <a:ext cx="8761413" cy="341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9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Original PBL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dirty="0"/>
              <a:t>1) Entry event ( Reading, Video, Story, Discussion, Pictures, etc.)</a:t>
            </a:r>
          </a:p>
          <a:p>
            <a:r>
              <a:rPr lang="en-CA" dirty="0"/>
              <a:t>2) Teacher gives students a driving question (Kind of like a research question)</a:t>
            </a:r>
          </a:p>
          <a:p>
            <a:r>
              <a:rPr lang="en-CA" dirty="0"/>
              <a:t>3) The students take time discussing the driving question and thinking about a project they can do</a:t>
            </a:r>
          </a:p>
          <a:p>
            <a:r>
              <a:rPr lang="en-CA" dirty="0"/>
              <a:t>4) Each group chooses their own project</a:t>
            </a:r>
          </a:p>
          <a:p>
            <a:r>
              <a:rPr lang="en-CA" dirty="0"/>
              <a:t>5) Students work on the project in groups</a:t>
            </a:r>
          </a:p>
          <a:p>
            <a:r>
              <a:rPr lang="en-CA" dirty="0"/>
              <a:t>6) Students present their project</a:t>
            </a:r>
          </a:p>
          <a:p>
            <a:r>
              <a:rPr lang="en-CA" dirty="0"/>
              <a:t>7) Students get feedback</a:t>
            </a:r>
          </a:p>
          <a:p>
            <a:r>
              <a:rPr lang="en-CA" dirty="0"/>
              <a:t>8) Students present again</a:t>
            </a:r>
          </a:p>
        </p:txBody>
      </p:sp>
    </p:spTree>
    <p:extLst>
      <p:ext uri="{BB962C8B-B14F-4D97-AF65-F5344CB8AC3E}">
        <p14:creationId xmlns:p14="http://schemas.microsoft.com/office/powerpoint/2010/main" val="84019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PBL in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/>
          <a:srcRect l="22223" t="7688" r="22781" b="21478"/>
          <a:stretch/>
        </p:blipFill>
        <p:spPr>
          <a:xfrm>
            <a:off x="1154953" y="2603500"/>
            <a:ext cx="8761413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1058</TotalTime>
  <Words>1154</Words>
  <Application>Microsoft Office PowerPoint</Application>
  <PresentationFormat>사용자 지정</PresentationFormat>
  <Paragraphs>289</Paragraphs>
  <Slides>38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38</vt:i4>
      </vt:variant>
    </vt:vector>
  </HeadingPairs>
  <TitlesOfParts>
    <vt:vector size="39" baseType="lpstr">
      <vt:lpstr>Ion Boardroom</vt:lpstr>
      <vt:lpstr>  Making it Work</vt:lpstr>
      <vt:lpstr>Notice</vt:lpstr>
      <vt:lpstr>Today’s Workshop</vt:lpstr>
      <vt:lpstr>Some background on PBL</vt:lpstr>
      <vt:lpstr>21st Century Skills</vt:lpstr>
      <vt:lpstr>PowerPoint 프레젠테이션</vt:lpstr>
      <vt:lpstr>Introduction to PBL</vt:lpstr>
      <vt:lpstr>Original PBL Flow</vt:lpstr>
      <vt:lpstr>PBL in Action</vt:lpstr>
      <vt:lpstr>Education in the 21st Century</vt:lpstr>
      <vt:lpstr>What is project based learning?</vt:lpstr>
      <vt:lpstr>What does PBL involve?</vt:lpstr>
      <vt:lpstr>Learning Outcomes </vt:lpstr>
      <vt:lpstr>Discussion</vt:lpstr>
      <vt:lpstr>Designing PBL Lessons</vt:lpstr>
      <vt:lpstr>Original PBL Flow</vt:lpstr>
      <vt:lpstr>PBL Lesson Example</vt:lpstr>
      <vt:lpstr>Revised PBL for Korean English Classrooms</vt:lpstr>
      <vt:lpstr>Teacher’s job</vt:lpstr>
      <vt:lpstr>Project task ideas (try to think of more)</vt:lpstr>
      <vt:lpstr>General Topics from Textbooks</vt:lpstr>
      <vt:lpstr>PowerPoint 프레젠테이션</vt:lpstr>
      <vt:lpstr>How will it be presented?</vt:lpstr>
      <vt:lpstr>Assessment in PBL Lessons</vt:lpstr>
      <vt:lpstr>Performative</vt:lpstr>
      <vt:lpstr>When to assess…</vt:lpstr>
      <vt:lpstr>Analytic Vs. Holistic Rubrics</vt:lpstr>
      <vt:lpstr>Analytic Rubric Sample</vt:lpstr>
      <vt:lpstr>Holistic Rubric Sample</vt:lpstr>
      <vt:lpstr>When to assess…</vt:lpstr>
      <vt:lpstr>What can be assessed?</vt:lpstr>
      <vt:lpstr>Blank Rubric</vt:lpstr>
      <vt:lpstr>Wording</vt:lpstr>
      <vt:lpstr>PowerPoint 프레젠테이션</vt:lpstr>
      <vt:lpstr>Application Time</vt:lpstr>
      <vt:lpstr>TASK</vt:lpstr>
      <vt:lpstr>Useful Websites</vt:lpstr>
      <vt:lpstr>Thank you for your participation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BASED LEARNING</dc:title>
  <dc:creator>george.gifle@gmail.com</dc:creator>
  <cp:lastModifiedBy>교샤교육101</cp:lastModifiedBy>
  <cp:revision>145</cp:revision>
  <dcterms:created xsi:type="dcterms:W3CDTF">2016-06-13T00:59:18Z</dcterms:created>
  <dcterms:modified xsi:type="dcterms:W3CDTF">2019-09-21T02:43:06Z</dcterms:modified>
</cp:coreProperties>
</file>