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9" r:id="rId12"/>
    <p:sldId id="260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03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609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661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6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4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4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27/07/2020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2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ingpbl.org/w/page/24328306/PBL%20Gallery" TargetMode="External"/><Relationship Id="rId2" Type="http://schemas.openxmlformats.org/officeDocument/2006/relationships/hyperlink" Target="http://www.bi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soshouse.com/pbl/pblin.html" TargetMode="External"/><Relationship Id="rId5" Type="http://schemas.openxmlformats.org/officeDocument/2006/relationships/hyperlink" Target="http://www.elltoolbox.com/pbl.html" TargetMode="External"/><Relationship Id="rId4" Type="http://schemas.openxmlformats.org/officeDocument/2006/relationships/hyperlink" Target="https://21centuryedtech.wordpress.com/2013/09/15/the-pbl-super-highway-over-45-links-to-great-project-based-learnin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system.2018.04.0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Project Based Learning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Course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DC5D6-615B-440D-BB01-1C37D8212A29}"/>
              </a:ext>
            </a:extLst>
          </p:cNvPr>
          <p:cNvSpPr txBox="1"/>
          <p:nvPr/>
        </p:nvSpPr>
        <p:spPr>
          <a:xfrm>
            <a:off x="4715129" y="4798503"/>
            <a:ext cx="317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with Professor 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59626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http://mcdn1.teacherspayteachers.com/thumbitem/Icebreaker-Its-Question-Time/original-5192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764704"/>
            <a:ext cx="7078166" cy="5318738"/>
          </a:xfrm>
          <a:prstGeom prst="roundRect">
            <a:avLst>
              <a:gd name="adj" fmla="val 87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tialartsbusinessmagazine.com/wp-content/uploads/2013/12/3419755539_5024d2a4d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084"/>
            <a:ext cx="3744416" cy="2145462"/>
          </a:xfrm>
          <a:prstGeom prst="roundRect">
            <a:avLst>
              <a:gd name="adj" fmla="val 115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 rot="20237107">
            <a:off x="4110525" y="4491237"/>
            <a:ext cx="2314766" cy="997168"/>
          </a:xfrm>
          <a:prstGeom prst="rect">
            <a:avLst/>
          </a:prstGeom>
          <a:solidFill>
            <a:srgbClr val="12A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George!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0" y="764704"/>
            <a:ext cx="3730906" cy="2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848" y="0"/>
            <a:ext cx="3888432" cy="944562"/>
          </a:xfrm>
        </p:spPr>
        <p:txBody>
          <a:bodyPr>
            <a:normAutofit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060848"/>
            <a:ext cx="9577064" cy="411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course is designed to: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1. introduce you to the key features of project-based learning.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2. push you to critically reflect on the practicality of PBL in your classroom.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3. experience PBL as learners and as teachers.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4.help you develop your own PBL lessons in connection with the content you are currently teaching.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37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669" y="295755"/>
            <a:ext cx="4330824" cy="1154163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1" y="1420090"/>
            <a:ext cx="9628201" cy="456507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Introduction to Project Based Learning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Key Aspects of PBL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PBL in the Korean Context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Evaluating PBL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Applying PBL </a:t>
            </a:r>
            <a:br>
              <a:rPr lang="en-US" dirty="0"/>
            </a:br>
            <a:endParaRPr lang="en-US" b="1" cap="all" dirty="0"/>
          </a:p>
        </p:txBody>
      </p:sp>
      <p:pic>
        <p:nvPicPr>
          <p:cNvPr id="1026" name="Picture 2" descr="https://21centuryedtech.files.wordpress.com/2011/04/b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7" y="2597965"/>
            <a:ext cx="3782135" cy="22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Details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424936" cy="129614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Homepage: profgwhitehead.weebly.com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944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www.bie.org</a:t>
            </a:r>
            <a:endParaRPr lang="en-CA" dirty="0"/>
          </a:p>
          <a:p>
            <a:r>
              <a:rPr lang="en-CA" dirty="0">
                <a:hlinkClick r:id="rId3"/>
              </a:rPr>
              <a:t>http://www.leadingpbl.org/w/page/24328306/PBL%20Gallery</a:t>
            </a:r>
            <a:endParaRPr lang="en-CA" dirty="0"/>
          </a:p>
          <a:p>
            <a:r>
              <a:rPr lang="en-CA" dirty="0">
                <a:hlinkClick r:id="rId4"/>
              </a:rPr>
              <a:t>https://21centuryedtech.wordpress.com/2013/09/15/the-pbl-super-highway-over-45-links-to-great-project-based-learning/</a:t>
            </a:r>
            <a:endParaRPr lang="en-CA" dirty="0"/>
          </a:p>
          <a:p>
            <a:r>
              <a:rPr lang="en-CA" dirty="0">
                <a:hlinkClick r:id="rId5"/>
              </a:rPr>
              <a:t>http://www.elltoolbox.com/pbl.html</a:t>
            </a:r>
            <a:endParaRPr lang="en-CA" dirty="0"/>
          </a:p>
          <a:p>
            <a:r>
              <a:rPr lang="en-CA" dirty="0">
                <a:hlinkClick r:id="rId6"/>
              </a:rPr>
              <a:t>http://www.mrsoshouse.com/pbl/pblin.html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275469"/>
            <a:ext cx="3122611" cy="302655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3352" y="4416810"/>
            <a:ext cx="4248472" cy="15812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George E.K. Whitehead</a:t>
            </a: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경일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Prof. W</a:t>
            </a:r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14" y="652148"/>
            <a:ext cx="3075342" cy="2952328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81" y="836285"/>
            <a:ext cx="2133489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81" y="3292447"/>
            <a:ext cx="34544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7341" y="620688"/>
            <a:ext cx="234495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21" y="104496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7648468" y="4302022"/>
            <a:ext cx="2222367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t="23974"/>
          <a:stretch/>
        </p:blipFill>
        <p:spPr bwMode="auto">
          <a:xfrm>
            <a:off x="9480075" y="3534795"/>
            <a:ext cx="2559490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8533" y="1125801"/>
            <a:ext cx="48401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TEFL/ TESL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(candidate)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21" y="2934096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511" y="619753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0857" y="1974323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ClassRoom-1\Desktop\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755913"/>
            <a:ext cx="2301875" cy="1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2244245"/>
            <a:ext cx="2293143" cy="1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72" y="4345644"/>
            <a:ext cx="2293143" cy="16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48" y="5029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.ac.uk/gallery/campus/images/fieldingjohns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05" y="4295900"/>
            <a:ext cx="2514600" cy="1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" y="1169060"/>
            <a:ext cx="273730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8" y="1090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20 Year Career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40410"/>
            <a:ext cx="1579289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5" y="1150278"/>
            <a:ext cx="2725221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0296" y="1165349"/>
            <a:ext cx="2592288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54133" r="77950" b="33814"/>
          <a:stretch/>
        </p:blipFill>
        <p:spPr bwMode="auto">
          <a:xfrm>
            <a:off x="9764543" y="3998143"/>
            <a:ext cx="984684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20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8" y="4172831"/>
            <a:ext cx="2279104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6" y="3876470"/>
            <a:ext cx="1436527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38370"/>
            <a:ext cx="1517049" cy="15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1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20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Image result for hankuk university of foreign stu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Image result for international graduate school of engli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438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4" cstate="print"/>
          <a:srcRect t="34166" b="34167"/>
          <a:stretch>
            <a:fillRect/>
          </a:stretch>
        </p:blipFill>
        <p:spPr bwMode="auto">
          <a:xfrm>
            <a:off x="533400" y="1143000"/>
            <a:ext cx="3248525" cy="2133600"/>
          </a:xfrm>
          <a:prstGeom prst="rect">
            <a:avLst/>
          </a:prstGeom>
          <a:noFill/>
        </p:spPr>
      </p:pic>
      <p:pic>
        <p:nvPicPr>
          <p:cNvPr id="22" name="Picture 21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CE01D376-643A-4912-94B0-3FE4B5DDB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34" y="1078345"/>
            <a:ext cx="3379921" cy="2198255"/>
          </a:xfrm>
          <a:prstGeom prst="rect">
            <a:avLst/>
          </a:prstGeom>
        </p:spPr>
      </p:pic>
      <p:pic>
        <p:nvPicPr>
          <p:cNvPr id="20" name="Picture 2" descr="Image result for buffering">
            <a:extLst>
              <a:ext uri="{FF2B5EF4-FFF2-40B4-BE49-F238E27FC236}">
                <a16:creationId xmlns:a16="http://schemas.microsoft.com/office/drawing/2014/main" id="{986742B0-8E0D-4FB1-95EE-36D32173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00" y="1452345"/>
            <a:ext cx="350301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5899" y="1874517"/>
            <a:ext cx="7204094" cy="3593591"/>
          </a:xfrm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r>
              <a:rPr lang="en-CA" dirty="0"/>
              <a:t> </a:t>
            </a:r>
            <a:r>
              <a:rPr lang="en-CA" dirty="0" err="1"/>
              <a:t>Darakwon</a:t>
            </a:r>
            <a:r>
              <a:rPr lang="en-CA" dirty="0"/>
              <a:t> Publishing (Author, Editor, Advisor)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(2018). </a:t>
            </a:r>
            <a:r>
              <a:rPr lang="en-US" i="1" dirty="0"/>
              <a:t>Middle School English 1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</a:p>
          <a:p>
            <a:endParaRPr lang="en-C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(2019). </a:t>
            </a:r>
            <a:r>
              <a:rPr lang="en-US" i="1" dirty="0"/>
              <a:t>Middle School English 2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 </a:t>
            </a:r>
          </a:p>
          <a:p>
            <a:endParaRPr lang="en-C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(2019). </a:t>
            </a:r>
            <a:r>
              <a:rPr lang="en-US" i="1" dirty="0"/>
              <a:t>Middle School English 3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  <a:endParaRPr lang="en-CA" dirty="0"/>
          </a:p>
          <a:p>
            <a:endParaRPr lang="en-CA" sz="1800" dirty="0"/>
          </a:p>
          <a:p>
            <a:pPr marL="201168" lvl="1" indent="0">
              <a:buNone/>
            </a:pPr>
            <a:endParaRPr lang="en-CA" dirty="0"/>
          </a:p>
          <a:p>
            <a:r>
              <a:rPr lang="en-CA" dirty="0"/>
              <a:t>KSAT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56B58-5AA4-4484-A00C-91346D17B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 t="22508" r="46467" b="25092"/>
          <a:stretch/>
        </p:blipFill>
        <p:spPr>
          <a:xfrm>
            <a:off x="9186789" y="3972318"/>
            <a:ext cx="2004124" cy="256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2B9A9-274D-48CC-8986-4D00A595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4" t="23975" r="43578" b="34679"/>
          <a:stretch/>
        </p:blipFill>
        <p:spPr>
          <a:xfrm>
            <a:off x="8999178" y="1350628"/>
            <a:ext cx="2191735" cy="19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Whitehead, G. (in press). The makings of a language teacher. In W. </a:t>
            </a:r>
            <a:r>
              <a:rPr lang="en-US" dirty="0" err="1"/>
              <a:t>Renandya</a:t>
            </a:r>
            <a:r>
              <a:rPr lang="en-US" dirty="0"/>
              <a:t>, &amp; F. Debora (Eds.), </a:t>
            </a:r>
            <a:r>
              <a:rPr lang="en-US" i="1" dirty="0"/>
              <a:t>Inspirational Stories from English Language Classrooms</a:t>
            </a:r>
            <a:r>
              <a:rPr lang="en-US" dirty="0"/>
              <a:t>. Malang, Indonesia: TEFLIN.</a:t>
            </a:r>
            <a:endParaRPr lang="en-CA" dirty="0"/>
          </a:p>
          <a:p>
            <a:endParaRPr lang="en-US" dirty="0"/>
          </a:p>
          <a:p>
            <a:r>
              <a:rPr lang="en-US" dirty="0"/>
              <a:t>Whitehead, G., &amp; </a:t>
            </a:r>
            <a:r>
              <a:rPr lang="en-US" dirty="0" err="1"/>
              <a:t>Greenier</a:t>
            </a:r>
            <a:r>
              <a:rPr lang="en-US" dirty="0"/>
              <a:t>, V. (2019). Beyond good teaching practices: Exploring learners' views of teacher leadership in English language classrooms. </a:t>
            </a:r>
            <a:r>
              <a:rPr lang="en-US" i="1" dirty="0"/>
              <a:t>TESOL Quarterly.</a:t>
            </a:r>
            <a:endParaRPr lang="en-CA" dirty="0"/>
          </a:p>
          <a:p>
            <a:endParaRPr lang="en-US" dirty="0"/>
          </a:p>
          <a:p>
            <a:r>
              <a:rPr lang="en-US" dirty="0"/>
              <a:t>Whitehead, G., Ramos, I., &amp; Coates, A. (2019). Developing effective teacher talk: A critical self-examination of an ESP syllabus designed for in-service teachers. </a:t>
            </a:r>
            <a:r>
              <a:rPr lang="en-US" i="1" dirty="0"/>
              <a:t>Journal of Asia TEFL. 16 </a:t>
            </a:r>
            <a:r>
              <a:rPr lang="en-US" dirty="0"/>
              <a:t>(1), 178-199.</a:t>
            </a:r>
          </a:p>
          <a:p>
            <a:endParaRPr lang="en-CA" dirty="0"/>
          </a:p>
          <a:p>
            <a:r>
              <a:rPr lang="en-US" dirty="0"/>
              <a:t>Hiver, P., &amp; Whitehead, G. (2018). Sites of struggle: Classroom practice and the complex dynamic entanglement of language teacher agency and identity. </a:t>
            </a:r>
            <a:r>
              <a:rPr lang="en-US" i="1" dirty="0"/>
              <a:t>System</a:t>
            </a:r>
            <a:r>
              <a:rPr lang="en-US" dirty="0"/>
              <a:t>,</a:t>
            </a:r>
            <a:r>
              <a:rPr lang="en-US" i="1" dirty="0"/>
              <a:t> 79, </a:t>
            </a:r>
            <a:r>
              <a:rPr lang="en-US" dirty="0"/>
              <a:t>70-80.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https://doi.org/10.1016/j.system.2018.04.015</a:t>
            </a:r>
            <a:endParaRPr lang="en-US" dirty="0"/>
          </a:p>
          <a:p>
            <a:endParaRPr lang="en-CA" dirty="0"/>
          </a:p>
          <a:p>
            <a:r>
              <a:rPr lang="en-US" dirty="0"/>
              <a:t>Whitehead, G. (2017). Teachers’ voices: Obstacles to communicative language teaching in South Korea. </a:t>
            </a:r>
            <a:r>
              <a:rPr lang="en-US" i="1" dirty="0"/>
              <a:t>Asian EFL Journal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5–31.</a:t>
            </a:r>
            <a:r>
              <a:rPr lang="en-US" i="1" dirty="0"/>
              <a:t> </a:t>
            </a:r>
          </a:p>
          <a:p>
            <a:endParaRPr lang="en-CA" dirty="0"/>
          </a:p>
          <a:p>
            <a:r>
              <a:rPr lang="en-US" dirty="0"/>
              <a:t>Whitehead, G. (2016). The rise and fall of the National English Ability Test: Examining Korean high school English teachers’ perspectives. </a:t>
            </a:r>
            <a:r>
              <a:rPr lang="en-US" i="1" dirty="0"/>
              <a:t>Asian EFL Journal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(4). 124–155. </a:t>
            </a:r>
          </a:p>
          <a:p>
            <a:endParaRPr lang="en-CA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</a:t>
            </a:r>
            <a:r>
              <a:rPr lang="en-US" i="1" dirty="0"/>
              <a:t>RELC Journal</a:t>
            </a:r>
            <a:r>
              <a:rPr lang="en-US" dirty="0"/>
              <a:t>,</a:t>
            </a:r>
            <a:r>
              <a:rPr lang="en-US" i="1" dirty="0"/>
              <a:t> 47</a:t>
            </a:r>
            <a:r>
              <a:rPr lang="en-US" dirty="0"/>
              <a:t>(1), 79–95. </a:t>
            </a:r>
            <a:r>
              <a:rPr lang="en-US" dirty="0" err="1"/>
              <a:t>doi</a:t>
            </a:r>
            <a:r>
              <a:rPr lang="en-US" dirty="0"/>
              <a:t>: 10.1177/0033688216631203.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1678" y="1683326"/>
            <a:ext cx="10178322" cy="41896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Asian EFL Journal  </a:t>
            </a:r>
            <a:r>
              <a:rPr lang="en-US" dirty="0"/>
              <a:t>- Editor/ Reviewer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Asian ESP Journal </a:t>
            </a:r>
            <a:r>
              <a:rPr lang="en-US" dirty="0"/>
              <a:t>– Editor/ Reviewer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System </a:t>
            </a:r>
            <a:r>
              <a:rPr lang="en-US" dirty="0"/>
              <a:t>– Guest reviewer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Current Psychology</a:t>
            </a:r>
            <a:r>
              <a:rPr lang="en-US" dirty="0"/>
              <a:t> – Guest reviewer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Journal of Multilingual and Multicultural Development</a:t>
            </a:r>
            <a:r>
              <a:rPr lang="en-US" dirty="0"/>
              <a:t> – Guest reviewer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9328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46</TotalTime>
  <Words>710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Project Based Learning </vt:lpstr>
      <vt:lpstr>About me</vt:lpstr>
      <vt:lpstr>PowerPoint Presentation</vt:lpstr>
      <vt:lpstr>PowerPoint Presentation</vt:lpstr>
      <vt:lpstr>PowerPoint Presentation</vt:lpstr>
      <vt:lpstr>PowerPoint Presentation</vt:lpstr>
      <vt:lpstr>Additional Work </vt:lpstr>
      <vt:lpstr>Journal Publications</vt:lpstr>
      <vt:lpstr>Reviewing &amp; Editing</vt:lpstr>
      <vt:lpstr>PowerPoint Presentation</vt:lpstr>
      <vt:lpstr>The course</vt:lpstr>
      <vt:lpstr>Course Outline</vt:lpstr>
      <vt:lpstr>Additional Details and Information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 </dc:title>
  <dc:creator>george.gifle@gmail.com</dc:creator>
  <cp:lastModifiedBy>Reviewer</cp:lastModifiedBy>
  <cp:revision>21</cp:revision>
  <dcterms:created xsi:type="dcterms:W3CDTF">2016-06-20T01:19:44Z</dcterms:created>
  <dcterms:modified xsi:type="dcterms:W3CDTF">2020-07-27T01:48:32Z</dcterms:modified>
</cp:coreProperties>
</file>