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9" r:id="rId12"/>
    <p:sldId id="260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71E2D-9795-49CF-9961-0C3D57B0E047}" type="datetimeFigureOut">
              <a:rPr lang="en-CA" smtClean="0"/>
              <a:t>2021-07-15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603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2021-07-15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2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2021-07-15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724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9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9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9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9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9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9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9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9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9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9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39" name="Freeform 1938"/>
          <p:cNvSpPr>
            <a:spLocks/>
          </p:cNvSpPr>
          <p:nvPr/>
        </p:nvSpPr>
        <p:spPr bwMode="ltGray">
          <a:xfrm>
            <a:off x="1524" y="306324"/>
            <a:ext cx="12188952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0" name="Rounded Rectangle 1939"/>
          <p:cNvSpPr/>
          <p:nvPr/>
        </p:nvSpPr>
        <p:spPr>
          <a:xfrm>
            <a:off x="4622800" y="544671"/>
            <a:ext cx="730250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1752600"/>
            <a:ext cx="3122611" cy="30265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122612" cy="1140526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94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90770" y="800100"/>
            <a:ext cx="6766560" cy="5257800"/>
          </a:xfrm>
          <a:prstGeom prst="roundRect">
            <a:avLst>
              <a:gd name="adj" fmla="val 3488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7" name="Freeform 1946"/>
          <p:cNvSpPr>
            <a:spLocks/>
          </p:cNvSpPr>
          <p:nvPr/>
        </p:nvSpPr>
        <p:spPr bwMode="ltGray">
          <a:xfrm>
            <a:off x="1524" y="306324"/>
            <a:ext cx="12188952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8" name="Rounded Rectangle 1947"/>
          <p:cNvSpPr/>
          <p:nvPr/>
        </p:nvSpPr>
        <p:spPr>
          <a:xfrm>
            <a:off x="266700" y="544671"/>
            <a:ext cx="1165860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5471" y="800100"/>
            <a:ext cx="5394960" cy="5257800"/>
          </a:xfrm>
          <a:prstGeom prst="roundRect">
            <a:avLst>
              <a:gd name="adj" fmla="val 3304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195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64790" y="800100"/>
            <a:ext cx="5394960" cy="5257800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5" name="Rectangle 2054"/>
          <p:cNvSpPr/>
          <p:nvPr/>
        </p:nvSpPr>
        <p:spPr>
          <a:xfrm>
            <a:off x="531812" y="2971800"/>
            <a:ext cx="11201400" cy="609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53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6" name="Group 2055"/>
          <p:cNvGrpSpPr/>
          <p:nvPr/>
        </p:nvGrpSpPr>
        <p:grpSpPr>
          <a:xfrm>
            <a:off x="4265165" y="681831"/>
            <a:ext cx="3658495" cy="5486400"/>
            <a:chOff x="4494212" y="1219200"/>
            <a:chExt cx="3658495" cy="5486400"/>
          </a:xfrm>
        </p:grpSpPr>
        <p:sp>
          <p:nvSpPr>
            <p:cNvPr id="2057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9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5875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060" name="Freeform 5"/>
          <p:cNvSpPr>
            <a:spLocks noChangeAspect="1"/>
          </p:cNvSpPr>
          <p:nvPr/>
        </p:nvSpPr>
        <p:spPr bwMode="auto">
          <a:xfrm>
            <a:off x="302317" y="681831"/>
            <a:ext cx="3658495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65100" sx="101000" sy="101000" algn="ctr" rotWithShape="0">
              <a:prstClr val="black">
                <a:alpha val="18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5" name="Freeform 5"/>
          <p:cNvSpPr>
            <a:spLocks noChangeAspect="1"/>
          </p:cNvSpPr>
          <p:nvPr/>
        </p:nvSpPr>
        <p:spPr bwMode="auto">
          <a:xfrm>
            <a:off x="302317" y="681831"/>
            <a:ext cx="3658495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6" name="Freeform 5"/>
          <p:cNvSpPr>
            <a:spLocks noChangeAspect="1"/>
          </p:cNvSpPr>
          <p:nvPr/>
        </p:nvSpPr>
        <p:spPr bwMode="auto">
          <a:xfrm>
            <a:off x="455612" y="834231"/>
            <a:ext cx="3351904" cy="51816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40000"/>
                <a:lumOff val="60000"/>
              </a:schemeClr>
            </a:solidFill>
            <a:round/>
          </a:ln>
          <a:effectLst>
            <a:innerShdw blurRad="838200">
              <a:srgbClr val="F4C064">
                <a:alpha val="44706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177" name="Group 2176"/>
          <p:cNvGrpSpPr/>
          <p:nvPr/>
        </p:nvGrpSpPr>
        <p:grpSpPr>
          <a:xfrm>
            <a:off x="8228012" y="681831"/>
            <a:ext cx="3658495" cy="5486400"/>
            <a:chOff x="4494212" y="1219200"/>
            <a:chExt cx="3658495" cy="5486400"/>
          </a:xfrm>
        </p:grpSpPr>
        <p:sp>
          <p:nvSpPr>
            <p:cNvPr id="217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79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80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0" y="2995680"/>
            <a:ext cx="561975" cy="582837"/>
            <a:chOff x="0" y="2995680"/>
            <a:chExt cx="986429" cy="582837"/>
          </a:xfrm>
        </p:grpSpPr>
        <p:sp>
          <p:nvSpPr>
            <p:cNvPr id="1945" name="Freeform 1944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1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82" name="Group 2181"/>
          <p:cNvGrpSpPr/>
          <p:nvPr/>
        </p:nvGrpSpPr>
        <p:grpSpPr>
          <a:xfrm flipH="1">
            <a:off x="11630025" y="2995680"/>
            <a:ext cx="561975" cy="582837"/>
            <a:chOff x="0" y="2995680"/>
            <a:chExt cx="986429" cy="582837"/>
          </a:xfrm>
        </p:grpSpPr>
        <p:sp>
          <p:nvSpPr>
            <p:cNvPr id="2183" name="Freeform 2182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4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05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78680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18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639939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2021-07-15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0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871E2D-9795-49CF-9961-0C3D57B0E047}" type="datetimeFigureOut">
              <a:rPr lang="en-CA" smtClean="0"/>
              <a:t>2021-07-15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7609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2021-07-15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661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2021-07-15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369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2021-07-15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03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t>2021-07-15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0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5871E2D-9795-49CF-9961-0C3D57B0E047}" type="datetimeFigureOut">
              <a:rPr lang="en-CA" smtClean="0"/>
              <a:t>2021-07-15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447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5871E2D-9795-49CF-9961-0C3D57B0E047}" type="datetimeFigureOut">
              <a:rPr lang="en-CA" smtClean="0"/>
              <a:t>2021-07-15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4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871E2D-9795-49CF-9961-0C3D57B0E047}" type="datetimeFigureOut">
              <a:rPr lang="en-CA" smtClean="0"/>
              <a:t>2021-07-15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D6FC62-269B-4968-9535-F7B06FED7851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329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suwonunigeorge.weebly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ingpbl.org/w/page/24328306/PBL%20Gallery" TargetMode="External"/><Relationship Id="rId2" Type="http://schemas.openxmlformats.org/officeDocument/2006/relationships/hyperlink" Target="http://www.bi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rsoshouse.com/pbl/pblin.html" TargetMode="External"/><Relationship Id="rId5" Type="http://schemas.openxmlformats.org/officeDocument/2006/relationships/hyperlink" Target="http://www.elltoolbox.com/pbl.html" TargetMode="External"/><Relationship Id="rId4" Type="http://schemas.openxmlformats.org/officeDocument/2006/relationships/hyperlink" Target="https://21centuryedtech.wordpress.com/2013/09/15/the-pbl-super-highway-over-45-links-to-great-project-based-learnin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system.2018.04.01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Project Based Learning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Course Introduction</a:t>
            </a:r>
          </a:p>
        </p:txBody>
      </p:sp>
    </p:spTree>
    <p:extLst>
      <p:ext uri="{BB962C8B-B14F-4D97-AF65-F5344CB8AC3E}">
        <p14:creationId xmlns:p14="http://schemas.microsoft.com/office/powerpoint/2010/main" val="359626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194" name="Picture 2" descr="http://mcdn1.teacherspayteachers.com/thumbitem/Icebreaker-Its-Question-Time/original-51921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2" y="764704"/>
            <a:ext cx="7078166" cy="5318738"/>
          </a:xfrm>
          <a:prstGeom prst="roundRect">
            <a:avLst>
              <a:gd name="adj" fmla="val 871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artialartsbusinessmagazine.com/wp-content/uploads/2013/12/3419755539_5024d2a4da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930084"/>
            <a:ext cx="3744416" cy="2145462"/>
          </a:xfrm>
          <a:prstGeom prst="roundRect">
            <a:avLst>
              <a:gd name="adj" fmla="val 1157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 rot="20237107">
            <a:off x="4110525" y="4491237"/>
            <a:ext cx="2314766" cy="997168"/>
          </a:xfrm>
          <a:prstGeom prst="rect">
            <a:avLst/>
          </a:prstGeom>
          <a:solidFill>
            <a:srgbClr val="12A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George!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 descr="http://fc04.deviantart.net/fs71/f/2011/278/3/1/question_makrs_cutie_mark_by_rildraw-d4byew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0" y="764704"/>
            <a:ext cx="3730906" cy="29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848" y="0"/>
            <a:ext cx="3888432" cy="944562"/>
          </a:xfrm>
        </p:spPr>
        <p:txBody>
          <a:bodyPr>
            <a:normAutofit/>
          </a:bodyPr>
          <a:lstStyle/>
          <a:p>
            <a:r>
              <a:rPr lang="en-US" dirty="0"/>
              <a:t>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2060848"/>
            <a:ext cx="9577064" cy="411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course is designed to: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1. introduce you to the key features of project based learning.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2. push you to critically reflect on the practicality of PBL in your classroom.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3. experience PBL as learners and as teachers.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4.help you develop your own PBL lessons in connection with the content you are currently teaching.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://previews.123rf.com/images/lightwise/lightwise1109/lightwise110900289/10743679-Internet-Verbindungen-und-Netzwerke-rund-um-den-Globus-vertreten-durch-eine-globale-internationale-r-Lizenzfreie-Bild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37" y="-172645"/>
            <a:ext cx="2458263" cy="19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lightwise/lightwise1109/lightwise110900289/10743679-Internet-Verbindungen-und-Netzwerke-rund-um-den-Globus-vertreten-durch-eine-globale-internationale-r-Lizenzfreie-Bild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72645"/>
            <a:ext cx="2458263" cy="19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669" y="295755"/>
            <a:ext cx="4330824" cy="1154163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1" y="1420090"/>
            <a:ext cx="9628201" cy="456507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Introduction to Project Based Learning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Key Aspects of PBL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PBL in the Korean Context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Evaluating PBL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Applying PBL </a:t>
            </a:r>
            <a:br>
              <a:rPr lang="en-US" dirty="0"/>
            </a:br>
            <a:endParaRPr lang="en-US" b="1" cap="all" dirty="0"/>
          </a:p>
        </p:txBody>
      </p:sp>
      <p:pic>
        <p:nvPicPr>
          <p:cNvPr id="1026" name="Picture 2" descr="https://21centuryedtech.files.wordpress.com/2011/04/bi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47" y="2597965"/>
            <a:ext cx="3782135" cy="22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Details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28800"/>
            <a:ext cx="8424936" cy="1296144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Homepage: profgwhitehead.weebly.com 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944"/>
            <a:ext cx="2172072" cy="21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www.bie.org</a:t>
            </a:r>
            <a:endParaRPr lang="en-CA" dirty="0"/>
          </a:p>
          <a:p>
            <a:r>
              <a:rPr lang="en-CA" dirty="0">
                <a:hlinkClick r:id="rId3"/>
              </a:rPr>
              <a:t>http://www.leadingpbl.org/w/page/24328306/PBL%20Gallery</a:t>
            </a:r>
            <a:endParaRPr lang="en-CA" dirty="0"/>
          </a:p>
          <a:p>
            <a:r>
              <a:rPr lang="en-CA" dirty="0">
                <a:hlinkClick r:id="rId4"/>
              </a:rPr>
              <a:t>https://21centuryedtech.wordpress.com/2013/09/15/the-pbl-super-highway-over-45-links-to-great-project-based-learning/</a:t>
            </a:r>
            <a:endParaRPr lang="en-CA" dirty="0"/>
          </a:p>
          <a:p>
            <a:r>
              <a:rPr lang="en-CA" dirty="0">
                <a:hlinkClick r:id="rId5"/>
              </a:rPr>
              <a:t>http://www.elltoolbox.com/pbl.html</a:t>
            </a:r>
            <a:endParaRPr lang="en-CA" dirty="0"/>
          </a:p>
          <a:p>
            <a:r>
              <a:rPr lang="en-CA" dirty="0">
                <a:hlinkClick r:id="rId6"/>
              </a:rPr>
              <a:t>http://www.mrsoshouse.com/pbl/pblin.html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19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039" y="2419425"/>
            <a:ext cx="2104081" cy="1009575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90736" y="3354107"/>
            <a:ext cx="4099642" cy="178904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000" b="1" dirty="0"/>
              <a:t>Professor George E.K. Whitehead</a:t>
            </a:r>
          </a:p>
          <a:p>
            <a:pPr algn="ctr"/>
            <a:r>
              <a:rPr lang="en-US" sz="1500" i="1" dirty="0"/>
              <a:t>ELT Department Head</a:t>
            </a:r>
          </a:p>
          <a:p>
            <a:pPr algn="ctr"/>
            <a:r>
              <a:rPr lang="en-US" sz="1500" dirty="0" err="1"/>
              <a:t>Hankuk</a:t>
            </a:r>
            <a:r>
              <a:rPr lang="en-US" sz="1500" dirty="0"/>
              <a:t> University of Foreign Studies </a:t>
            </a:r>
          </a:p>
          <a:p>
            <a:pPr algn="ctr"/>
            <a:r>
              <a:rPr lang="en-US" sz="1500" dirty="0"/>
              <a:t>Graduate School of TESOL </a:t>
            </a:r>
          </a:p>
          <a:p>
            <a:pPr algn="ctr"/>
            <a:endParaRPr lang="en-US" sz="1500" dirty="0"/>
          </a:p>
        </p:txBody>
      </p:sp>
      <p:pic>
        <p:nvPicPr>
          <p:cNvPr id="40" name="Picture 2" descr="C:\Users\ClassRoom-1\Downloads\322324_10150763685325315_28071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287" y="620688"/>
            <a:ext cx="2219586" cy="2130802"/>
          </a:xfrm>
          <a:prstGeom prst="ellipse">
            <a:avLst/>
          </a:prstGeom>
          <a:noFill/>
        </p:spPr>
      </p:pic>
      <p:pic>
        <p:nvPicPr>
          <p:cNvPr id="1028" name="Picture 4" descr="https://fbcdn-sphotos-d-a.akamaihd.net/hphotos-ak-ash3/t1/576587_10153413821780315_77738682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81" y="836285"/>
            <a:ext cx="2133489" cy="21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26926_10150107717400315_683580314_11460680_810644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781" y="3292447"/>
            <a:ext cx="3454400" cy="2590800"/>
          </a:xfrm>
          <a:prstGeom prst="rect">
            <a:avLst/>
          </a:prstGeom>
        </p:spPr>
      </p:pic>
      <p:pic>
        <p:nvPicPr>
          <p:cNvPr id="44" name="Picture 43" descr="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87341" y="620688"/>
            <a:ext cx="2344959" cy="2130802"/>
          </a:xfrm>
          <a:prstGeom prst="rect">
            <a:avLst/>
          </a:prstGeom>
        </p:spPr>
      </p:pic>
      <p:pic>
        <p:nvPicPr>
          <p:cNvPr id="1026" name="Picture 2" descr="https://fbcdn-sphotos-f-a.akamaihd.net/hphotos-ak-prn1/t1/197398_10152224513690315_1568057007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21" y="1044966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firstclass.jpg"/>
          <p:cNvPicPr>
            <a:picLocks noChangeAspect="1"/>
          </p:cNvPicPr>
          <p:nvPr/>
        </p:nvPicPr>
        <p:blipFill rotWithShape="1">
          <a:blip r:embed="rId7" cstate="print"/>
          <a:srcRect l="14828" t="8929" r="4452" b="20637"/>
          <a:stretch/>
        </p:blipFill>
        <p:spPr>
          <a:xfrm>
            <a:off x="7648468" y="4302022"/>
            <a:ext cx="2222367" cy="1682255"/>
          </a:xfrm>
          <a:prstGeom prst="rect">
            <a:avLst/>
          </a:prstGeom>
        </p:spPr>
      </p:pic>
      <p:pic>
        <p:nvPicPr>
          <p:cNvPr id="46" name="Picture 2" descr="E:\GIFLE\Gracie\201307241212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0" t="23974"/>
          <a:stretch/>
        </p:blipFill>
        <p:spPr bwMode="auto">
          <a:xfrm>
            <a:off x="9480075" y="3534795"/>
            <a:ext cx="2559490" cy="24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6CE2AD-9C5D-4A6B-9A73-35548181047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7981" t="10921" r="12786" b="53693"/>
          <a:stretch/>
        </p:blipFill>
        <p:spPr>
          <a:xfrm>
            <a:off x="3067902" y="5237934"/>
            <a:ext cx="1051253" cy="1087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70F2ED-CD58-43B8-AD10-6CCA3F5CC0BD}"/>
              </a:ext>
            </a:extLst>
          </p:cNvPr>
          <p:cNvSpPr txBox="1"/>
          <p:nvPr/>
        </p:nvSpPr>
        <p:spPr>
          <a:xfrm>
            <a:off x="1293192" y="5773783"/>
            <a:ext cx="1959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profgwhitehead.weebly.com 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1985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8533" y="1125801"/>
            <a:ext cx="48401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Associates of Arts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BA Linguistics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Certificate for Teaching ESL Linguistics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MA TEFL/ TESL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PhD Education (candidate)</a:t>
            </a:r>
          </a:p>
          <a:p>
            <a:endParaRPr lang="ko-KR" altLang="en-US" sz="2000" b="1" dirty="0"/>
          </a:p>
        </p:txBody>
      </p:sp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http://t0.gstatic.com/images?q=tbn:ANd9GcSi8QozbENt-ggeNi6bQejh1_wR0Ob9ICldVXiXTbCjXjH8WsIS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921" y="2934096"/>
            <a:ext cx="2526992" cy="1585304"/>
          </a:xfrm>
          <a:prstGeom prst="rect">
            <a:avLst/>
          </a:prstGeom>
          <a:noFill/>
        </p:spPr>
      </p:pic>
      <p:pic>
        <p:nvPicPr>
          <p:cNvPr id="12" name="Picture 4" descr="http://t1.gstatic.com/images?q=tbn:ANd9GcQIwux1EKv_nGPz3cvV5jgaKRNO0Yo5uBcLnsAlN8I7jVVTR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7511" y="619753"/>
            <a:ext cx="1399006" cy="1133197"/>
          </a:xfrm>
          <a:prstGeom prst="rect">
            <a:avLst/>
          </a:prstGeom>
          <a:noFill/>
        </p:spPr>
      </p:pic>
      <p:pic>
        <p:nvPicPr>
          <p:cNvPr id="13" name="Picture 8" descr="http://t2.gstatic.com/images?q=tbn:ANd9GcQ-e5GmJNLWLkUJNnqLUgtgvwc6pJ0Om8aWER4zUFCcybFqjS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0857" y="1974323"/>
            <a:ext cx="2609056" cy="738400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 descr="C:\Users\ClassRoom-1\Desktop\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" y="755913"/>
            <a:ext cx="2301875" cy="14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3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C:\Users\ClassRoom-1\Desktop\downlo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" y="2244245"/>
            <a:ext cx="2293143" cy="16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counteract-magazine.com/wp-content/uploads/2013/09/university-of-birmingha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172" y="4345644"/>
            <a:ext cx="2293143" cy="16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aidfoundation.org/sites/default/files/Leicest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48" y="5029200"/>
            <a:ext cx="2609732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.ac.uk/gallery/campus/images/fieldingjohns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05" y="4295900"/>
            <a:ext cx="2514600" cy="1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pic>
        <p:nvPicPr>
          <p:cNvPr id="2050" name="Picture 2" descr="https://fbcdn-sphotos-f-a.akamaihd.net/hphotos-ak-frc3/t1/205186_8109400314_362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6" y="1169060"/>
            <a:ext cx="2737306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368" y="10901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18 Year Career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C:\Users\ClassRoom-1\Desktop\6792034395_03c3bbc103_z-300x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040410"/>
            <a:ext cx="1579289" cy="15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fbcdn-sphotos-g-a.akamaihd.net/hphotos-ak-frc1/t1/231082_9355840155_948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45" y="1150278"/>
            <a:ext cx="2725221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7575" y="4795836"/>
            <a:ext cx="201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beginning… </a:t>
            </a:r>
          </a:p>
        </p:txBody>
      </p:sp>
      <p:pic>
        <p:nvPicPr>
          <p:cNvPr id="22" name="Picture 21" descr="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0296" y="1165349"/>
            <a:ext cx="2592288" cy="1903611"/>
          </a:xfrm>
          <a:prstGeom prst="rect">
            <a:avLst/>
          </a:prstGeom>
        </p:spPr>
      </p:pic>
      <p:pic>
        <p:nvPicPr>
          <p:cNvPr id="2065" name="Picture 17" descr="http://images.quickblogcast.com/3/4/2/9/2/138272-129243/Maple_College_Teache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54133" r="77950" b="33814"/>
          <a:stretch/>
        </p:blipFill>
        <p:spPr bwMode="auto">
          <a:xfrm>
            <a:off x="9764543" y="3998143"/>
            <a:ext cx="984684" cy="10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5" name="TextBox 4"/>
          <p:cNvSpPr txBox="1"/>
          <p:nvPr/>
        </p:nvSpPr>
        <p:spPr>
          <a:xfrm>
            <a:off x="307975" y="793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14 Year Career continued.. 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26926_10150107717400315_683580314_11460680_81064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175" y="1065503"/>
            <a:ext cx="2730811" cy="2213466"/>
          </a:xfrm>
          <a:prstGeom prst="rect">
            <a:avLst/>
          </a:prstGeom>
        </p:spPr>
      </p:pic>
      <p:pic>
        <p:nvPicPr>
          <p:cNvPr id="2063" name="Picture 15" descr="http://upload.wikimedia.org/wikipedia/commons/b/b2/Kyonggi_University_U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28" y="4172831"/>
            <a:ext cx="2279104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bcdn-sphotos-d-a.akamaihd.net/hphotos-ak-frc3/t1/260466_10150675415400315_300304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065503"/>
            <a:ext cx="2810866" cy="2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cdn-sphotos-a-a.akamaihd.net/hphotos-ak-ash2/t1/264724_137445962999402_582438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16" y="3876470"/>
            <a:ext cx="1436527" cy="14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en/thumb/b/b5/University_of_Suwon_Symbol.jpg/220px-University_of_Suwon_Symb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838370"/>
            <a:ext cx="1517049" cy="15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xx.fbcdn.net/v/t1.0-9/19710_10155283020550315_2305391458736676339_n.jpg?oh=382c23985647c3d06e05c59d11e32d8f&amp;oe=57CF06A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0"/>
          <a:stretch/>
        </p:blipFill>
        <p:spPr bwMode="auto">
          <a:xfrm>
            <a:off x="8688288" y="1065502"/>
            <a:ext cx="2834640" cy="19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5" name="TextBox 4"/>
          <p:cNvSpPr txBox="1"/>
          <p:nvPr/>
        </p:nvSpPr>
        <p:spPr>
          <a:xfrm>
            <a:off x="307975" y="793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14 Year Career continued.. 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 descr="Image result for hankuk university of foreign studi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Image result for international graduate school of englis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2438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may contain: one or more people, people sitting, table and indoor"/>
          <p:cNvPicPr>
            <a:picLocks noChangeAspect="1" noChangeArrowheads="1"/>
          </p:cNvPicPr>
          <p:nvPr/>
        </p:nvPicPr>
        <p:blipFill>
          <a:blip r:embed="rId4" cstate="print"/>
          <a:srcRect t="34166" b="34167"/>
          <a:stretch>
            <a:fillRect/>
          </a:stretch>
        </p:blipFill>
        <p:spPr bwMode="auto">
          <a:xfrm>
            <a:off x="533400" y="1143000"/>
            <a:ext cx="3248525" cy="2133600"/>
          </a:xfrm>
          <a:prstGeom prst="rect">
            <a:avLst/>
          </a:prstGeom>
          <a:noFill/>
        </p:spPr>
      </p:pic>
      <p:pic>
        <p:nvPicPr>
          <p:cNvPr id="22" name="Picture 21" descr="A group of people sitting at a desk&#10;&#10;Description generated with very high confidence">
            <a:extLst>
              <a:ext uri="{FF2B5EF4-FFF2-40B4-BE49-F238E27FC236}">
                <a16:creationId xmlns:a16="http://schemas.microsoft.com/office/drawing/2014/main" id="{CE01D376-643A-4912-94B0-3FE4B5DDB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34" y="1078345"/>
            <a:ext cx="3379921" cy="2198255"/>
          </a:xfrm>
          <a:prstGeom prst="rect">
            <a:avLst/>
          </a:prstGeom>
        </p:spPr>
      </p:pic>
      <p:pic>
        <p:nvPicPr>
          <p:cNvPr id="20" name="Picture 2" descr="Image result for buffering">
            <a:extLst>
              <a:ext uri="{FF2B5EF4-FFF2-40B4-BE49-F238E27FC236}">
                <a16:creationId xmlns:a16="http://schemas.microsoft.com/office/drawing/2014/main" id="{986742B0-8E0D-4FB1-95EE-36D32173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00" y="1452345"/>
            <a:ext cx="350301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Work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35899" y="1874517"/>
            <a:ext cx="7204094" cy="3593591"/>
          </a:xfrm>
        </p:spPr>
        <p:txBody>
          <a:bodyPr>
            <a:normAutofit fontScale="70000" lnSpcReduction="20000"/>
          </a:bodyPr>
          <a:lstStyle/>
          <a:p>
            <a:endParaRPr lang="en-CA" dirty="0"/>
          </a:p>
          <a:p>
            <a:r>
              <a:rPr lang="en-CA" dirty="0"/>
              <a:t> </a:t>
            </a:r>
            <a:r>
              <a:rPr lang="en-CA" dirty="0" err="1"/>
              <a:t>Darakwon</a:t>
            </a:r>
            <a:r>
              <a:rPr lang="en-CA" dirty="0"/>
              <a:t> Publishing (Author, Editor, Advisor)</a:t>
            </a:r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Gang, Y.S., Kim, H.D., Whitehead, G., Goo, Y.S., </a:t>
            </a:r>
            <a:r>
              <a:rPr lang="en-US" dirty="0" err="1"/>
              <a:t>Gwon</a:t>
            </a:r>
            <a:r>
              <a:rPr lang="en-US" dirty="0"/>
              <a:t>, H.Y., Han, G., &amp; Hong, G.M. (2018). </a:t>
            </a:r>
            <a:r>
              <a:rPr lang="en-US" i="1" dirty="0"/>
              <a:t>Middle School English 1</a:t>
            </a:r>
            <a:r>
              <a:rPr lang="en-US" dirty="0"/>
              <a:t>. Seoul, South Korea: </a:t>
            </a:r>
            <a:r>
              <a:rPr lang="en-US" dirty="0" err="1"/>
              <a:t>Darakwon</a:t>
            </a:r>
            <a:r>
              <a:rPr lang="en-US" dirty="0"/>
              <a:t>.</a:t>
            </a:r>
          </a:p>
          <a:p>
            <a:endParaRPr lang="en-CA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Gang, Y.S., Kim, H.D., Whitehead, G., Goo, Y.S., </a:t>
            </a:r>
            <a:r>
              <a:rPr lang="en-US" dirty="0" err="1"/>
              <a:t>Gwon</a:t>
            </a:r>
            <a:r>
              <a:rPr lang="en-US" dirty="0"/>
              <a:t>, H.Y., Han, G., &amp; Hong, G.M. (2019). </a:t>
            </a:r>
            <a:r>
              <a:rPr lang="en-US" i="1" dirty="0"/>
              <a:t>Middle School English 2</a:t>
            </a:r>
            <a:r>
              <a:rPr lang="en-US" dirty="0"/>
              <a:t>. Seoul, South Korea: </a:t>
            </a:r>
            <a:r>
              <a:rPr lang="en-US" dirty="0" err="1"/>
              <a:t>Darakwon</a:t>
            </a:r>
            <a:r>
              <a:rPr lang="en-US" dirty="0"/>
              <a:t>. </a:t>
            </a:r>
          </a:p>
          <a:p>
            <a:endParaRPr lang="en-CA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Gang, Y.S., Kim, H.D., Whitehead, G., Goo, Y.S., </a:t>
            </a:r>
            <a:r>
              <a:rPr lang="en-US" dirty="0" err="1"/>
              <a:t>Gwon</a:t>
            </a:r>
            <a:r>
              <a:rPr lang="en-US" dirty="0"/>
              <a:t>, H.Y., Han, G., &amp; Hong, G.M. (in press). </a:t>
            </a:r>
            <a:r>
              <a:rPr lang="en-US" i="1" dirty="0"/>
              <a:t>Middle School English 3</a:t>
            </a:r>
            <a:r>
              <a:rPr lang="en-US" dirty="0"/>
              <a:t>. Seoul, South Korea: </a:t>
            </a:r>
            <a:r>
              <a:rPr lang="en-US" dirty="0" err="1"/>
              <a:t>Darakwon</a:t>
            </a:r>
            <a:r>
              <a:rPr lang="en-US" dirty="0"/>
              <a:t>.</a:t>
            </a:r>
            <a:endParaRPr lang="en-CA" dirty="0"/>
          </a:p>
          <a:p>
            <a:endParaRPr lang="en-CA" sz="1800" dirty="0"/>
          </a:p>
          <a:p>
            <a:pPr marL="201168" lvl="1" indent="0">
              <a:buNone/>
            </a:pPr>
            <a:endParaRPr lang="en-CA" dirty="0"/>
          </a:p>
          <a:p>
            <a:r>
              <a:rPr lang="en-CA" dirty="0"/>
              <a:t>KSAT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56B58-5AA4-4484-A00C-91346D17B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3" t="22508" r="46467" b="25092"/>
          <a:stretch/>
        </p:blipFill>
        <p:spPr>
          <a:xfrm>
            <a:off x="9186789" y="3972318"/>
            <a:ext cx="2004124" cy="2562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82B9A9-274D-48CC-8986-4D00A5957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44" t="23975" r="43578" b="34679"/>
          <a:stretch/>
        </p:blipFill>
        <p:spPr>
          <a:xfrm>
            <a:off x="8999178" y="1350628"/>
            <a:ext cx="2191735" cy="19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Journal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CA" dirty="0"/>
              <a:t>Lim, J., Whitehead, G. E., &amp; </a:t>
            </a:r>
            <a:r>
              <a:rPr lang="en-CA" dirty="0" err="1"/>
              <a:t>YunDeok</a:t>
            </a:r>
            <a:r>
              <a:rPr lang="en-CA" dirty="0"/>
              <a:t>, C. (2020). Interactive e-book reading vs. paper-based reading: Comparing the effects of different mediums on middle school students’ reading comprehension. </a:t>
            </a:r>
            <a:r>
              <a:rPr lang="en-CA" i="1" dirty="0"/>
              <a:t>System</a:t>
            </a:r>
            <a:r>
              <a:rPr lang="en-CA" dirty="0"/>
              <a:t>, 102434. </a:t>
            </a:r>
          </a:p>
          <a:p>
            <a:endParaRPr lang="en-US" dirty="0"/>
          </a:p>
          <a:p>
            <a:r>
              <a:rPr lang="en-US" dirty="0"/>
              <a:t>Whitehead, G. (2020). The makings of a language teacher. In W. </a:t>
            </a:r>
            <a:r>
              <a:rPr lang="en-US" dirty="0" err="1"/>
              <a:t>Renandya</a:t>
            </a:r>
            <a:r>
              <a:rPr lang="en-US" dirty="0"/>
              <a:t>, &amp; F. Debora (Eds.), </a:t>
            </a:r>
            <a:r>
              <a:rPr lang="en-US" i="1" dirty="0"/>
              <a:t>Inspirational Stories from English Language Classrooms</a:t>
            </a:r>
            <a:r>
              <a:rPr lang="en-US" dirty="0"/>
              <a:t>. Malang, Indonesia: TEFLIN.</a:t>
            </a:r>
            <a:endParaRPr lang="en-CA" dirty="0"/>
          </a:p>
          <a:p>
            <a:endParaRPr lang="en-US" dirty="0"/>
          </a:p>
          <a:p>
            <a:r>
              <a:rPr lang="en-US" dirty="0"/>
              <a:t>Whitehead, G., &amp; </a:t>
            </a:r>
            <a:r>
              <a:rPr lang="en-US" dirty="0" err="1"/>
              <a:t>Greenier</a:t>
            </a:r>
            <a:r>
              <a:rPr lang="en-US" dirty="0"/>
              <a:t>, V. (2019). Beyond good teaching practices: Exploring learners' views of teacher leadership in English language classrooms. </a:t>
            </a:r>
            <a:r>
              <a:rPr lang="en-US" i="1" dirty="0"/>
              <a:t>TESOL Quarterly.</a:t>
            </a:r>
            <a:endParaRPr lang="en-CA" dirty="0"/>
          </a:p>
          <a:p>
            <a:endParaRPr lang="en-US" dirty="0"/>
          </a:p>
          <a:p>
            <a:r>
              <a:rPr lang="en-US" dirty="0"/>
              <a:t>Whitehead, G., Ramos, I., &amp; Coates, A. (2019). Developing effective teacher talk: A critical self-examination of an ESP syllabus designed for in-service teachers. </a:t>
            </a:r>
            <a:r>
              <a:rPr lang="en-US" i="1" dirty="0"/>
              <a:t>Journal of Asia TEFL. 16 </a:t>
            </a:r>
            <a:r>
              <a:rPr lang="en-US" dirty="0"/>
              <a:t>(1), 178-199.</a:t>
            </a:r>
          </a:p>
          <a:p>
            <a:endParaRPr lang="en-CA" dirty="0"/>
          </a:p>
          <a:p>
            <a:r>
              <a:rPr lang="en-US" dirty="0"/>
              <a:t>Hiver, P., &amp; Whitehead, G. (2018). Sites of struggle: Classroom practice and the complex dynamic entanglement of language teacher agency and identity. </a:t>
            </a:r>
            <a:r>
              <a:rPr lang="en-US" i="1" dirty="0"/>
              <a:t>System</a:t>
            </a:r>
            <a:r>
              <a:rPr lang="en-US" dirty="0"/>
              <a:t>,</a:t>
            </a:r>
            <a:r>
              <a:rPr lang="en-US" i="1" dirty="0"/>
              <a:t> 79, </a:t>
            </a:r>
            <a:r>
              <a:rPr lang="en-US" dirty="0"/>
              <a:t>70-80.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https://doi.org/10.1016/j.system.2018.04.015</a:t>
            </a:r>
            <a:endParaRPr lang="en-US" dirty="0"/>
          </a:p>
          <a:p>
            <a:endParaRPr lang="en-CA" dirty="0"/>
          </a:p>
          <a:p>
            <a:r>
              <a:rPr lang="en-US" dirty="0"/>
              <a:t>Whitehead, G. (2017). Teachers’ voices: Obstacles to communicative language teaching in South Korea. </a:t>
            </a:r>
            <a:r>
              <a:rPr lang="en-US" i="1" dirty="0"/>
              <a:t>Asian EFL Journal</a:t>
            </a:r>
            <a:r>
              <a:rPr lang="en-US" dirty="0"/>
              <a:t>, </a:t>
            </a:r>
            <a:r>
              <a:rPr lang="en-US" i="1" dirty="0"/>
              <a:t>19</a:t>
            </a:r>
            <a:r>
              <a:rPr lang="en-US" dirty="0"/>
              <a:t>(4), 5–31.</a:t>
            </a:r>
            <a:r>
              <a:rPr lang="en-US" i="1" dirty="0"/>
              <a:t> </a:t>
            </a:r>
          </a:p>
          <a:p>
            <a:endParaRPr lang="en-CA" dirty="0"/>
          </a:p>
          <a:p>
            <a:r>
              <a:rPr lang="en-US" dirty="0"/>
              <a:t>Whitehead, G. (2016). The rise and fall of the National English Ability Test: Examining Korean high school English teachers’ perspectives. </a:t>
            </a:r>
            <a:r>
              <a:rPr lang="en-US" i="1" dirty="0"/>
              <a:t>Asian EFL Journal</a:t>
            </a:r>
            <a:r>
              <a:rPr lang="en-US" dirty="0"/>
              <a:t>, </a:t>
            </a:r>
            <a:r>
              <a:rPr lang="en-US" i="1" dirty="0"/>
              <a:t>18</a:t>
            </a:r>
            <a:r>
              <a:rPr lang="en-US" dirty="0"/>
              <a:t>(4). 124–155. </a:t>
            </a:r>
          </a:p>
          <a:p>
            <a:endParaRPr lang="en-CA" dirty="0"/>
          </a:p>
          <a:p>
            <a:r>
              <a:rPr lang="en-US" dirty="0" err="1"/>
              <a:t>Greenier</a:t>
            </a:r>
            <a:r>
              <a:rPr lang="en-US" dirty="0"/>
              <a:t>, V., &amp; Whitehead, G. (2016). Towards a model of teacher leadership in ELT: Authentic leadership in classroom practice. </a:t>
            </a:r>
            <a:r>
              <a:rPr lang="en-US" i="1" dirty="0"/>
              <a:t>RELC Journal</a:t>
            </a:r>
            <a:r>
              <a:rPr lang="en-US" dirty="0"/>
              <a:t>,</a:t>
            </a:r>
            <a:r>
              <a:rPr lang="en-US" i="1" dirty="0"/>
              <a:t> 47</a:t>
            </a:r>
            <a:r>
              <a:rPr lang="en-US" dirty="0"/>
              <a:t>(1), 79–95. </a:t>
            </a:r>
            <a:r>
              <a:rPr lang="en-US" dirty="0" err="1"/>
              <a:t>doi</a:t>
            </a:r>
            <a:r>
              <a:rPr lang="en-US" dirty="0"/>
              <a:t>: 10.1177/0033688216631203. 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1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&amp; Editing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51678" y="1683326"/>
            <a:ext cx="10178322" cy="418961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Asian EFL Journal  </a:t>
            </a:r>
            <a:r>
              <a:rPr lang="en-US" dirty="0"/>
              <a:t>- Editor/ Reviewer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Asian ESP Journal </a:t>
            </a:r>
            <a:r>
              <a:rPr lang="en-US" dirty="0"/>
              <a:t>– Editor/ Reviewer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System, TESOL Quarterly, Language Teaching Research </a:t>
            </a:r>
            <a:r>
              <a:rPr lang="en-US" dirty="0"/>
              <a:t>– Ad Hoc reviewer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9328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51</TotalTime>
  <Words>755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Project Based Learning </vt:lpstr>
      <vt:lpstr>About me</vt:lpstr>
      <vt:lpstr>PowerPoint Presentation</vt:lpstr>
      <vt:lpstr>PowerPoint Presentation</vt:lpstr>
      <vt:lpstr>PowerPoint Presentation</vt:lpstr>
      <vt:lpstr>PowerPoint Presentation</vt:lpstr>
      <vt:lpstr>Additional Work </vt:lpstr>
      <vt:lpstr>Journal Publications</vt:lpstr>
      <vt:lpstr>Reviewing &amp; Editing</vt:lpstr>
      <vt:lpstr>PowerPoint Presentation</vt:lpstr>
      <vt:lpstr>The course</vt:lpstr>
      <vt:lpstr>Course Outline</vt:lpstr>
      <vt:lpstr>Additional Details and Information</vt:lpstr>
      <vt:lpstr>Useful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 </dc:title>
  <dc:creator>george.gifle@gmail.com</dc:creator>
  <cp:lastModifiedBy>Reviewer</cp:lastModifiedBy>
  <cp:revision>20</cp:revision>
  <dcterms:created xsi:type="dcterms:W3CDTF">2016-06-20T01:19:44Z</dcterms:created>
  <dcterms:modified xsi:type="dcterms:W3CDTF">2021-07-15T00:25:25Z</dcterms:modified>
</cp:coreProperties>
</file>